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9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49" r:id="rId39"/>
    <p:sldId id="293" r:id="rId40"/>
    <p:sldId id="294" r:id="rId41"/>
    <p:sldId id="295" r:id="rId42"/>
    <p:sldId id="296" r:id="rId43"/>
    <p:sldId id="297" r:id="rId44"/>
    <p:sldId id="350"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51" r:id="rId97"/>
  </p:sldIdLst>
  <p:sldSz cx="9144000" cy="5143500" type="screen16x9"/>
  <p:notesSz cx="6858000" cy="9144000"/>
  <p:embeddedFontLst>
    <p:embeddedFont>
      <p:font typeface="Cairo" panose="020B0604020202020204" charset="-78"/>
      <p:regular r:id="rId99"/>
      <p:bold r:id="rId100"/>
    </p:embeddedFont>
    <p:embeddedFont>
      <p:font typeface="Covered By Your Grace" panose="020B0604020202020204" charset="0"/>
      <p:regular r:id="rId101"/>
    </p:embeddedFont>
    <p:embeddedFont>
      <p:font typeface="Golos Text" panose="020B0604020202020204" charset="0"/>
      <p:regular r:id="rId102"/>
      <p:bold r:id="rId103"/>
    </p:embeddedFont>
    <p:embeddedFont>
      <p:font typeface="Google Sans" panose="020B0604020202020204" charset="0"/>
      <p:regular r:id="rId104"/>
      <p:bold r:id="rId105"/>
      <p:italic r:id="rId106"/>
      <p:boldItalic r:id="rId107"/>
    </p:embeddedFont>
    <p:embeddedFont>
      <p:font typeface="Lexend" panose="020B0604020202020204" charset="0"/>
      <p:regular r:id="rId108"/>
      <p:bold r:id="rId109"/>
    </p:embeddedFont>
    <p:embeddedFont>
      <p:font typeface="Lexend Light" panose="020B0604020202020204" charset="0"/>
      <p:regular r:id="rId110"/>
      <p:bold r:id="rId111"/>
    </p:embeddedFont>
    <p:embeddedFont>
      <p:font typeface="Lexend SemiBold" panose="020B0604020202020204" charset="0"/>
      <p:regular r:id="rId112"/>
      <p:bold r:id="rId113"/>
    </p:embeddedFont>
    <p:embeddedFont>
      <p:font typeface="Lora" pitchFamily="2" charset="0"/>
      <p:regular r:id="rId114"/>
      <p:bold r:id="rId115"/>
      <p:italic r:id="rId116"/>
      <p:boldItalic r:id="rId117"/>
    </p:embeddedFont>
    <p:embeddedFont>
      <p:font typeface="Roboto Mono" panose="00000009000000000000" pitchFamily="49"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EBCFD2-8E94-4B88-B312-9D8B6B730B9F}">
  <a:tblStyle styleId="{AEEBCFD2-8E94-4B88-B312-9D8B6B730B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0" d="100"/>
          <a:sy n="120" d="100"/>
        </p:scale>
        <p:origin x="30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5.fntdata"/><Relationship Id="rId118" Type="http://schemas.openxmlformats.org/officeDocument/2006/relationships/font" Target="fonts/font2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5.fntdata"/><Relationship Id="rId108" Type="http://schemas.openxmlformats.org/officeDocument/2006/relationships/font" Target="fonts/font10.fntdata"/><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6.fntdata"/><Relationship Id="rId119" Type="http://schemas.openxmlformats.org/officeDocument/2006/relationships/font" Target="fonts/font21.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120" Type="http://schemas.openxmlformats.org/officeDocument/2006/relationships/font" Target="fonts/font22.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2.fntdata"/><Relationship Id="rId115"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121"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huggingface.co/datasets/dclure/laion-aesthetics-12m-umap?row=0"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huggingface.co/datasets/dclure/laion-aesthetics-12m-umap?row=0"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huggingface.co/datasets/dclure/laion-aesthetics-12m-umap?row=0"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huggingface.co/datasets/dclure/laion-aesthetics-12m-umap?row=0"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huggingface.co/datasets/dclure/laion-aesthetics-12m-umap?row=0"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huggingface.co/datasets/dclure/laion-aesthetics-12m-umap?row=0"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docs.google.com/presentation/d/1ZXFIhYczos679r70Yu8vV9uO6B1J0ztzeDxbnBxD1S0/edit#slide=id.g13dd67c5ab8_0_3897"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22342bd9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22342bd9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382cc3ab18_0_2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382cc3ab18_0_2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382cc3ab18_0_2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3382cc3ab18_0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3382cc3ab18_0_2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3382cc3ab18_0_2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382cc3ab18_0_2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382cc3ab18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382cc3ab18_0_2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382cc3ab18_0_2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382cc3ab18_0_2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382cc3ab18_0_2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382cc3ab18_0_2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382cc3ab18_0_2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3382cc3ab18_0_2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3382cc3ab18_0_2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382cc3ab18_0_2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3382cc3ab18_0_2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382cc3ab18_0_2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382cc3ab18_0_2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cac30e15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cac30e15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3382cc3ab18_0_2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3382cc3ab18_0_2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3382cc3ab18_0_2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3382cc3ab18_0_2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382cc3ab18_0_2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382cc3ab18_0_2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3382cc3ab18_0_2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3382cc3ab18_0_2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382cc3ab18_0_2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382cc3ab18_0_2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382cc3ab18_0_2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382cc3ab18_0_2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3382cc3ab18_0_2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382cc3ab18_0_2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3382cc3ab18_0_2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3382cc3ab18_0_2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3382cc3ab18_0_2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3382cc3ab18_0_2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3382cc3ab18_0_2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3382cc3ab18_0_2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For each query-key pair, we're computing their dot product as a similarity measure</a:t>
            </a:r>
            <a:endParaRPr/>
          </a:p>
          <a:p>
            <a:pPr marL="0" lvl="0" indent="0" algn="l" rtl="0">
              <a:spcBef>
                <a:spcPts val="0"/>
              </a:spcBef>
              <a:spcAft>
                <a:spcPts val="0"/>
              </a:spcAft>
              <a:buClr>
                <a:schemeClr val="dk1"/>
              </a:buClr>
              <a:buSzPts val="1100"/>
              <a:buFont typeface="Arial"/>
              <a:buNone/>
            </a:pPr>
            <a:r>
              <a:rPr lang="en"/>
              <a:t>The dot product between vectors a and b is calculated as a·b = a^T × b or equivalently a × b^T</a:t>
            </a:r>
            <a:endParaRPr/>
          </a:p>
          <a:p>
            <a:pPr marL="0" lvl="0" indent="0" algn="l" rtl="0">
              <a:spcBef>
                <a:spcPts val="0"/>
              </a:spcBef>
              <a:spcAft>
                <a:spcPts val="0"/>
              </a:spcAft>
              <a:buNone/>
            </a:pPr>
            <a:r>
              <a:rPr lang="en"/>
              <a:t>Since we're calculating similarities between rows of Q and rows of K, we need to transpose K to align properly</a:t>
            </a:r>
            <a:endParaRPr/>
          </a:p>
          <a:p>
            <a:pPr marL="0" lvl="0" indent="0" algn="l" rtl="0">
              <a:spcBef>
                <a:spcPts val="0"/>
              </a:spcBef>
              <a:spcAft>
                <a:spcPts val="0"/>
              </a:spcAft>
              <a:buNone/>
            </a:pPr>
            <a:endParaRPr/>
          </a:p>
          <a:p>
            <a:pPr marL="0" lvl="0" indent="0" algn="l" rtl="0">
              <a:spcBef>
                <a:spcPts val="0"/>
              </a:spcBef>
              <a:spcAft>
                <a:spcPts val="0"/>
              </a:spcAft>
              <a:buNone/>
            </a:pPr>
            <a:r>
              <a:rPr lang="en"/>
              <a:t>Variance issue with high dimensions: When you compute dot products between vectors with many dimensions, the variance of these products tends to increase with the dimension size. This is because you're summing more terms.</a:t>
            </a:r>
            <a:endParaRPr/>
          </a:p>
          <a:p>
            <a:pPr marL="0" lvl="0" indent="0" algn="l" rtl="0">
              <a:spcBef>
                <a:spcPts val="0"/>
              </a:spcBef>
              <a:spcAft>
                <a:spcPts val="0"/>
              </a:spcAft>
              <a:buNone/>
            </a:pPr>
            <a:r>
              <a:rPr lang="en"/>
              <a:t>Effect on softmax: Without scaling, in high dimensions, the dot products would have very large magnitudes. When these large values are fed into the softmax function, it would produce extremely peaked distributions - essentially putting nearly all the probability mass on a single value.</a:t>
            </a:r>
            <a:endParaRPr/>
          </a:p>
          <a:p>
            <a:pPr marL="0" lvl="0" indent="0" algn="l" rtl="0">
              <a:spcBef>
                <a:spcPts val="0"/>
              </a:spcBef>
              <a:spcAft>
                <a:spcPts val="0"/>
              </a:spcAft>
              <a:buNone/>
            </a:pPr>
            <a:r>
              <a:rPr lang="en"/>
              <a:t>Gradient problems: These extremely peaked softmax distributions lead to very small gradients, which causes training to slow down or stall (the vanishing gradient problem).</a:t>
            </a: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382cc3ab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382cc3ab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3382cc3ab18_0_2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3382cc3ab18_0_2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3382cc3ab18_0_2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3382cc3ab18_0_2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3382cc3ab18_0_29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3382cc3ab18_0_2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3382cc3ab18_0_30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3382cc3ab18_0_3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3382cc3ab18_0_3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3382cc3ab18_0_3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3382cc3ab18_0_3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3382cc3ab18_0_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3382cc3ab18_0_3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3382cc3ab18_0_3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3382cc3ab18_0_3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3382cc3ab18_0_3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3382cc3ab18_0_3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3382cc3ab18_0_3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our model contains no recurrence and no convolution, in order for the model to make use of the order of the sequence, we must inject some information about the relative or absolute position of the tokens in the sequence. To this end, we add "positional encodings" to the input embeddings at the bottoms of the encoder and decoder stacks. The positional encodings have the same dimension dmodel as the embeddings, so that the two can be summed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3382cc3ab18_0_3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3382cc3ab18_0_3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pos is the position and i is the dimension. That is, each dimension of the positional encoding corresponds to a sinusoid. The wavelengths form a geometric progression from 2π to 10000 · 2π. We chose this function because we hypothesized it would allow the model to easily learn to attend by relative positions, since for any fixed offset k, P Epos+k can be represented as a linear function of P Epos. We also experimented with using learned positional embeddings [9] instead, and found that the two versions produced nearly identical results (see Table 3 row (E)). We chose the sinusoidal version because it may allow the model to extrapolate to sequence lengths longer than the ones encountered during training.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382cc3ab18_0_3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3382cc3ab18_0_3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382cc3ab18_0_3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3382cc3ab18_0_3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3382cc3ab18_0_3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3382cc3ab18_0_3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3382cc3ab18_0_3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3382cc3ab18_0_3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3382cc3ab18_0_4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3382cc3ab18_0_4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3382cc3ab18_0_3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3382cc3ab18_0_3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Input data is tokenized</a:t>
            </a:r>
            <a:endParaRPr/>
          </a:p>
          <a:p>
            <a:pPr marL="457200" lvl="0" indent="-298450" algn="l" rtl="0">
              <a:spcBef>
                <a:spcPts val="0"/>
              </a:spcBef>
              <a:spcAft>
                <a:spcPts val="0"/>
              </a:spcAft>
              <a:buSzPts val="1100"/>
              <a:buAutoNum type="arabicPeriod"/>
            </a:pPr>
            <a:r>
              <a:rPr lang="en"/>
              <a:t>Each token is converted into an embedding </a:t>
            </a:r>
            <a:endParaRPr/>
          </a:p>
          <a:p>
            <a:pPr marL="457200" lvl="0" indent="-298450" algn="l" rtl="0">
              <a:spcBef>
                <a:spcPts val="0"/>
              </a:spcBef>
              <a:spcAft>
                <a:spcPts val="0"/>
              </a:spcAft>
              <a:buSzPts val="1100"/>
              <a:buAutoNum type="arabicPeriod"/>
            </a:pPr>
            <a:r>
              <a:rPr lang="en"/>
              <a:t>Positional encodings added to the embeddings (giving the model information about the position of each token in a sequence)</a:t>
            </a:r>
            <a:endParaRPr/>
          </a:p>
          <a:p>
            <a:pPr marL="457200" lvl="0" indent="-298450" algn="l" rtl="0">
              <a:spcBef>
                <a:spcPts val="0"/>
              </a:spcBef>
              <a:spcAft>
                <a:spcPts val="0"/>
              </a:spcAft>
              <a:buSzPts val="1100"/>
              <a:buAutoNum type="arabicPeriod"/>
            </a:pPr>
            <a:r>
              <a:rPr lang="en"/>
              <a:t>Encoder layers </a:t>
            </a:r>
            <a:endParaRPr/>
          </a:p>
          <a:p>
            <a:pPr marL="914400" lvl="1" indent="-298450" algn="l" rtl="0">
              <a:spcBef>
                <a:spcPts val="0"/>
              </a:spcBef>
              <a:spcAft>
                <a:spcPts val="0"/>
              </a:spcAft>
              <a:buSzPts val="1100"/>
              <a:buChar char="○"/>
            </a:pPr>
            <a:r>
              <a:rPr lang="en"/>
              <a:t>Self-attention Mechanism - weigh the importance of other tokens when processing a specific token in the input sequence, helping the model to understand the context around each token</a:t>
            </a:r>
            <a:endParaRPr/>
          </a:p>
          <a:p>
            <a:pPr marL="914400" lvl="1" indent="-298450" algn="l" rtl="0">
              <a:spcBef>
                <a:spcPts val="0"/>
              </a:spcBef>
              <a:spcAft>
                <a:spcPts val="0"/>
              </a:spcAft>
              <a:buSzPts val="1100"/>
              <a:buChar char="○"/>
            </a:pPr>
            <a:r>
              <a:rPr lang="en"/>
              <a:t>FF NN</a:t>
            </a:r>
            <a:endParaRPr/>
          </a:p>
          <a:p>
            <a:pPr marL="457200" lvl="0" indent="-298450" algn="l" rtl="0">
              <a:spcBef>
                <a:spcPts val="0"/>
              </a:spcBef>
              <a:spcAft>
                <a:spcPts val="0"/>
              </a:spcAft>
              <a:buSzPts val="1100"/>
              <a:buAutoNum type="arabicPeriod"/>
            </a:pPr>
            <a:r>
              <a:rPr lang="en"/>
              <a:t>Decoder layers</a:t>
            </a:r>
            <a:endParaRPr/>
          </a:p>
          <a:p>
            <a:pPr marL="914400" lvl="1" indent="-298450" algn="l" rtl="0">
              <a:spcBef>
                <a:spcPts val="0"/>
              </a:spcBef>
              <a:spcAft>
                <a:spcPts val="0"/>
              </a:spcAft>
              <a:buSzPts val="1100"/>
              <a:buChar char="○"/>
            </a:pPr>
            <a:r>
              <a:rPr lang="en"/>
              <a:t>Further passed through multiple decoder layers to generate output. Each decoder layer has a self-attention mechanism, but it is masked to prevent tokens from attending to future tokens in the sequence.</a:t>
            </a:r>
            <a:endParaRPr/>
          </a:p>
          <a:p>
            <a:pPr marL="914400" lvl="1" indent="-298450" algn="l" rtl="0">
              <a:spcBef>
                <a:spcPts val="0"/>
              </a:spcBef>
              <a:spcAft>
                <a:spcPts val="0"/>
              </a:spcAft>
              <a:buSzPts val="1100"/>
              <a:buChar char="○"/>
            </a:pPr>
            <a:r>
              <a:rPr lang="en"/>
              <a:t>In encoder-decoder models, the decoder also has cross-attention layers that allow it to attend to the output of the encoder layers.</a:t>
            </a:r>
            <a:endParaRPr/>
          </a:p>
          <a:p>
            <a:pPr marL="457200" lvl="0" indent="-298450" algn="l" rtl="0">
              <a:spcBef>
                <a:spcPts val="0"/>
              </a:spcBef>
              <a:spcAft>
                <a:spcPts val="0"/>
              </a:spcAft>
              <a:buSzPts val="1100"/>
              <a:buAutoNum type="arabicPeriod"/>
            </a:pPr>
            <a:r>
              <a:rPr lang="en"/>
              <a:t>Output generation</a:t>
            </a:r>
            <a:endParaRPr/>
          </a:p>
          <a:p>
            <a:pPr marL="914400" lvl="1" indent="-298450" algn="l" rtl="0">
              <a:spcBef>
                <a:spcPts val="0"/>
              </a:spcBef>
              <a:spcAft>
                <a:spcPts val="0"/>
              </a:spcAft>
              <a:buSzPts val="1100"/>
              <a:buChar char="○"/>
            </a:pPr>
            <a:r>
              <a:rPr lang="en"/>
              <a:t>Final decoder layer's output is passed to a linear layer and then through a softmax function to generate probabilities for each token in the model's vocabulary</a:t>
            </a:r>
            <a:endParaRPr/>
          </a:p>
          <a:p>
            <a:pPr marL="914400" lvl="1" indent="-298450" algn="l" rtl="0">
              <a:spcBef>
                <a:spcPts val="0"/>
              </a:spcBef>
              <a:spcAft>
                <a:spcPts val="0"/>
              </a:spcAft>
              <a:buSzPts val="1100"/>
              <a:buChar char="○"/>
            </a:pPr>
            <a:r>
              <a:rPr lang="en"/>
              <a:t>The token with the highest probability is often selected as the output at each step</a:t>
            </a:r>
            <a:endParaRPr/>
          </a:p>
          <a:p>
            <a:pPr marL="457200" lvl="0" indent="-298450" algn="l" rtl="0">
              <a:spcBef>
                <a:spcPts val="0"/>
              </a:spcBef>
              <a:spcAft>
                <a:spcPts val="0"/>
              </a:spcAft>
              <a:buSzPts val="1100"/>
              <a:buAutoNum type="arabicPeriod"/>
            </a:pPr>
            <a:r>
              <a:rPr lang="en"/>
              <a:t>Post-processing</a:t>
            </a:r>
            <a:endParaRPr/>
          </a:p>
          <a:p>
            <a:pPr marL="914400" lvl="1" indent="-298450" algn="l" rtl="0">
              <a:spcBef>
                <a:spcPts val="0"/>
              </a:spcBef>
              <a:spcAft>
                <a:spcPts val="0"/>
              </a:spcAft>
              <a:buSzPts val="1100"/>
              <a:buChar char="○"/>
            </a:pPr>
            <a:r>
              <a:rPr lang="en"/>
              <a:t>The generated sequence of tokens is then converted back into the desired format, such as a string of text</a:t>
            </a:r>
            <a:endParaRPr sz="1400">
              <a:solidFill>
                <a:srgbClr val="595959"/>
              </a:solidFill>
              <a:latin typeface="Lora"/>
              <a:ea typeface="Lora"/>
              <a:cs typeface="Lora"/>
              <a:sym typeface="Lora"/>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3382cc3ab18_0_3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3382cc3ab18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Input data is tokenized</a:t>
            </a:r>
            <a:endParaRPr/>
          </a:p>
          <a:p>
            <a:pPr marL="457200" lvl="0" indent="-298450" algn="l" rtl="0">
              <a:spcBef>
                <a:spcPts val="0"/>
              </a:spcBef>
              <a:spcAft>
                <a:spcPts val="0"/>
              </a:spcAft>
              <a:buSzPts val="1100"/>
              <a:buAutoNum type="arabicPeriod"/>
            </a:pPr>
            <a:r>
              <a:rPr lang="en"/>
              <a:t>Each token is converted into an embedding </a:t>
            </a:r>
            <a:endParaRPr/>
          </a:p>
          <a:p>
            <a:pPr marL="457200" lvl="0" indent="-298450" algn="l" rtl="0">
              <a:spcBef>
                <a:spcPts val="0"/>
              </a:spcBef>
              <a:spcAft>
                <a:spcPts val="0"/>
              </a:spcAft>
              <a:buSzPts val="1100"/>
              <a:buAutoNum type="arabicPeriod"/>
            </a:pPr>
            <a:r>
              <a:rPr lang="en"/>
              <a:t>Positional encodings added to the embeddings (giving the model information about the position of each token in a sequence)</a:t>
            </a:r>
            <a:endParaRPr/>
          </a:p>
          <a:p>
            <a:pPr marL="457200" lvl="0" indent="-298450" algn="l" rtl="0">
              <a:spcBef>
                <a:spcPts val="0"/>
              </a:spcBef>
              <a:spcAft>
                <a:spcPts val="0"/>
              </a:spcAft>
              <a:buSzPts val="1100"/>
              <a:buAutoNum type="arabicPeriod"/>
            </a:pPr>
            <a:r>
              <a:rPr lang="en"/>
              <a:t>Encoder layers </a:t>
            </a:r>
            <a:endParaRPr/>
          </a:p>
          <a:p>
            <a:pPr marL="914400" lvl="1" indent="-298450" algn="l" rtl="0">
              <a:spcBef>
                <a:spcPts val="0"/>
              </a:spcBef>
              <a:spcAft>
                <a:spcPts val="0"/>
              </a:spcAft>
              <a:buSzPts val="1100"/>
              <a:buChar char="○"/>
            </a:pPr>
            <a:r>
              <a:rPr lang="en"/>
              <a:t>Self-attention Mechanism - weigh the importance of other tokens when processing a specific token in the input sequence, helping the model to understand the context around each token</a:t>
            </a:r>
            <a:endParaRPr/>
          </a:p>
          <a:p>
            <a:pPr marL="914400" lvl="1" indent="-298450" algn="l" rtl="0">
              <a:spcBef>
                <a:spcPts val="0"/>
              </a:spcBef>
              <a:spcAft>
                <a:spcPts val="0"/>
              </a:spcAft>
              <a:buSzPts val="1100"/>
              <a:buChar char="○"/>
            </a:pPr>
            <a:r>
              <a:rPr lang="en"/>
              <a:t>FF NN</a:t>
            </a:r>
            <a:endParaRPr/>
          </a:p>
          <a:p>
            <a:pPr marL="457200" lvl="0" indent="-298450" algn="l" rtl="0">
              <a:spcBef>
                <a:spcPts val="0"/>
              </a:spcBef>
              <a:spcAft>
                <a:spcPts val="0"/>
              </a:spcAft>
              <a:buSzPts val="1100"/>
              <a:buAutoNum type="arabicPeriod"/>
            </a:pPr>
            <a:r>
              <a:rPr lang="en"/>
              <a:t>Decoder layers</a:t>
            </a:r>
            <a:endParaRPr/>
          </a:p>
          <a:p>
            <a:pPr marL="914400" lvl="1" indent="-298450" algn="l" rtl="0">
              <a:spcBef>
                <a:spcPts val="0"/>
              </a:spcBef>
              <a:spcAft>
                <a:spcPts val="0"/>
              </a:spcAft>
              <a:buSzPts val="1100"/>
              <a:buChar char="○"/>
            </a:pPr>
            <a:r>
              <a:rPr lang="en"/>
              <a:t>Further passed through multiple decoder layers to generate output. Each decoder layer has a self-attention mechanism, but it is masked to prevent tokens from attending to future tokens in the sequence.</a:t>
            </a:r>
            <a:endParaRPr/>
          </a:p>
          <a:p>
            <a:pPr marL="914400" lvl="1" indent="-298450" algn="l" rtl="0">
              <a:spcBef>
                <a:spcPts val="0"/>
              </a:spcBef>
              <a:spcAft>
                <a:spcPts val="0"/>
              </a:spcAft>
              <a:buSzPts val="1100"/>
              <a:buChar char="○"/>
            </a:pPr>
            <a:r>
              <a:rPr lang="en"/>
              <a:t>In encoder-decoder models, the decoder also has cross-attention layers that allow it to attend to the output of the encoder layers.</a:t>
            </a:r>
            <a:endParaRPr/>
          </a:p>
          <a:p>
            <a:pPr marL="457200" lvl="0" indent="-298450" algn="l" rtl="0">
              <a:spcBef>
                <a:spcPts val="0"/>
              </a:spcBef>
              <a:spcAft>
                <a:spcPts val="0"/>
              </a:spcAft>
              <a:buSzPts val="1100"/>
              <a:buAutoNum type="arabicPeriod"/>
            </a:pPr>
            <a:r>
              <a:rPr lang="en"/>
              <a:t>Output generation</a:t>
            </a:r>
            <a:endParaRPr/>
          </a:p>
          <a:p>
            <a:pPr marL="914400" lvl="1" indent="-298450" algn="l" rtl="0">
              <a:spcBef>
                <a:spcPts val="0"/>
              </a:spcBef>
              <a:spcAft>
                <a:spcPts val="0"/>
              </a:spcAft>
              <a:buSzPts val="1100"/>
              <a:buChar char="○"/>
            </a:pPr>
            <a:r>
              <a:rPr lang="en"/>
              <a:t>Final decoder layer's output is passed to a linear layer and then through a softmax function to generate probabilities for each token in the model's vocabulary</a:t>
            </a:r>
            <a:endParaRPr/>
          </a:p>
          <a:p>
            <a:pPr marL="914400" lvl="1" indent="-298450" algn="l" rtl="0">
              <a:spcBef>
                <a:spcPts val="0"/>
              </a:spcBef>
              <a:spcAft>
                <a:spcPts val="0"/>
              </a:spcAft>
              <a:buSzPts val="1100"/>
              <a:buChar char="○"/>
            </a:pPr>
            <a:r>
              <a:rPr lang="en"/>
              <a:t>The token with the highest probability is often selected as the output at each step</a:t>
            </a:r>
            <a:endParaRPr/>
          </a:p>
          <a:p>
            <a:pPr marL="457200" lvl="0" indent="-298450" algn="l" rtl="0">
              <a:spcBef>
                <a:spcPts val="0"/>
              </a:spcBef>
              <a:spcAft>
                <a:spcPts val="0"/>
              </a:spcAft>
              <a:buSzPts val="1100"/>
              <a:buAutoNum type="arabicPeriod"/>
            </a:pPr>
            <a:r>
              <a:rPr lang="en"/>
              <a:t>Post-processing</a:t>
            </a:r>
            <a:endParaRPr/>
          </a:p>
          <a:p>
            <a:pPr marL="914400" lvl="1" indent="-298450" algn="l" rtl="0">
              <a:spcBef>
                <a:spcPts val="0"/>
              </a:spcBef>
              <a:spcAft>
                <a:spcPts val="0"/>
              </a:spcAft>
              <a:buSzPts val="1100"/>
              <a:buChar char="○"/>
            </a:pPr>
            <a:r>
              <a:rPr lang="en"/>
              <a:t>The generated sequence of tokens is then converted back into the desired format, such as a string of text</a:t>
            </a:r>
            <a:endParaRPr sz="1400">
              <a:solidFill>
                <a:srgbClr val="595959"/>
              </a:solidFill>
              <a:latin typeface="Lora"/>
              <a:ea typeface="Lora"/>
              <a:cs typeface="Lora"/>
              <a:sym typeface="Lora"/>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382cc3ab18_0_3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3382cc3ab18_0_3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Input data is tokenized</a:t>
            </a:r>
            <a:endParaRPr/>
          </a:p>
          <a:p>
            <a:pPr marL="457200" lvl="0" indent="-298450" algn="l" rtl="0">
              <a:spcBef>
                <a:spcPts val="0"/>
              </a:spcBef>
              <a:spcAft>
                <a:spcPts val="0"/>
              </a:spcAft>
              <a:buSzPts val="1100"/>
              <a:buAutoNum type="arabicPeriod"/>
            </a:pPr>
            <a:r>
              <a:rPr lang="en"/>
              <a:t>Each token is converted into an embedding </a:t>
            </a:r>
            <a:endParaRPr/>
          </a:p>
          <a:p>
            <a:pPr marL="457200" lvl="0" indent="-298450" algn="l" rtl="0">
              <a:spcBef>
                <a:spcPts val="0"/>
              </a:spcBef>
              <a:spcAft>
                <a:spcPts val="0"/>
              </a:spcAft>
              <a:buSzPts val="1100"/>
              <a:buAutoNum type="arabicPeriod"/>
            </a:pPr>
            <a:r>
              <a:rPr lang="en"/>
              <a:t>Positional encodings added to the embeddings (giving the model information about the position of each token in a sequence)</a:t>
            </a:r>
            <a:endParaRPr/>
          </a:p>
          <a:p>
            <a:pPr marL="457200" lvl="0" indent="-298450" algn="l" rtl="0">
              <a:spcBef>
                <a:spcPts val="0"/>
              </a:spcBef>
              <a:spcAft>
                <a:spcPts val="0"/>
              </a:spcAft>
              <a:buSzPts val="1100"/>
              <a:buAutoNum type="arabicPeriod"/>
            </a:pPr>
            <a:r>
              <a:rPr lang="en"/>
              <a:t>Encoder layers </a:t>
            </a:r>
            <a:endParaRPr/>
          </a:p>
          <a:p>
            <a:pPr marL="914400" lvl="1" indent="-298450" algn="l" rtl="0">
              <a:spcBef>
                <a:spcPts val="0"/>
              </a:spcBef>
              <a:spcAft>
                <a:spcPts val="0"/>
              </a:spcAft>
              <a:buSzPts val="1100"/>
              <a:buChar char="○"/>
            </a:pPr>
            <a:r>
              <a:rPr lang="en"/>
              <a:t>Self-attention Mechanism - weigh the importance of other tokens when processing a specific token in the input sequence, helping the model to understand the context around each token</a:t>
            </a:r>
            <a:endParaRPr/>
          </a:p>
          <a:p>
            <a:pPr marL="914400" lvl="1" indent="-298450" algn="l" rtl="0">
              <a:spcBef>
                <a:spcPts val="0"/>
              </a:spcBef>
              <a:spcAft>
                <a:spcPts val="0"/>
              </a:spcAft>
              <a:buSzPts val="1100"/>
              <a:buChar char="○"/>
            </a:pPr>
            <a:r>
              <a:rPr lang="en"/>
              <a:t>FF NN</a:t>
            </a:r>
            <a:endParaRPr/>
          </a:p>
          <a:p>
            <a:pPr marL="457200" lvl="0" indent="-298450" algn="l" rtl="0">
              <a:spcBef>
                <a:spcPts val="0"/>
              </a:spcBef>
              <a:spcAft>
                <a:spcPts val="0"/>
              </a:spcAft>
              <a:buSzPts val="1100"/>
              <a:buAutoNum type="arabicPeriod"/>
            </a:pPr>
            <a:r>
              <a:rPr lang="en"/>
              <a:t>Decoder layers</a:t>
            </a:r>
            <a:endParaRPr/>
          </a:p>
          <a:p>
            <a:pPr marL="914400" lvl="1" indent="-298450" algn="l" rtl="0">
              <a:spcBef>
                <a:spcPts val="0"/>
              </a:spcBef>
              <a:spcAft>
                <a:spcPts val="0"/>
              </a:spcAft>
              <a:buSzPts val="1100"/>
              <a:buChar char="○"/>
            </a:pPr>
            <a:r>
              <a:rPr lang="en"/>
              <a:t>Further passed through multiple decoder layers to generate output. Each decoder layer has a self-attention mechanism, but it is masked to prevent tokens from attending to future tokens in the sequence.</a:t>
            </a:r>
            <a:endParaRPr/>
          </a:p>
          <a:p>
            <a:pPr marL="914400" lvl="1" indent="-298450" algn="l" rtl="0">
              <a:spcBef>
                <a:spcPts val="0"/>
              </a:spcBef>
              <a:spcAft>
                <a:spcPts val="0"/>
              </a:spcAft>
              <a:buSzPts val="1100"/>
              <a:buChar char="○"/>
            </a:pPr>
            <a:r>
              <a:rPr lang="en"/>
              <a:t>In encoder-decoder models, the decoder also has cross-attention layers that allow it to attend to the output of the encoder layers.</a:t>
            </a:r>
            <a:endParaRPr/>
          </a:p>
          <a:p>
            <a:pPr marL="457200" lvl="0" indent="-298450" algn="l" rtl="0">
              <a:spcBef>
                <a:spcPts val="0"/>
              </a:spcBef>
              <a:spcAft>
                <a:spcPts val="0"/>
              </a:spcAft>
              <a:buSzPts val="1100"/>
              <a:buAutoNum type="arabicPeriod"/>
            </a:pPr>
            <a:r>
              <a:rPr lang="en"/>
              <a:t>Output generation</a:t>
            </a:r>
            <a:endParaRPr/>
          </a:p>
          <a:p>
            <a:pPr marL="914400" lvl="1" indent="-298450" algn="l" rtl="0">
              <a:spcBef>
                <a:spcPts val="0"/>
              </a:spcBef>
              <a:spcAft>
                <a:spcPts val="0"/>
              </a:spcAft>
              <a:buSzPts val="1100"/>
              <a:buChar char="○"/>
            </a:pPr>
            <a:r>
              <a:rPr lang="en"/>
              <a:t>Final decoder layer's output is passed to a linear layer and then through a softmax function to generate probabilities for each token in the model's vocabulary</a:t>
            </a:r>
            <a:endParaRPr/>
          </a:p>
          <a:p>
            <a:pPr marL="914400" lvl="1" indent="-298450" algn="l" rtl="0">
              <a:spcBef>
                <a:spcPts val="0"/>
              </a:spcBef>
              <a:spcAft>
                <a:spcPts val="0"/>
              </a:spcAft>
              <a:buSzPts val="1100"/>
              <a:buChar char="○"/>
            </a:pPr>
            <a:r>
              <a:rPr lang="en"/>
              <a:t>The token with the highest probability is often selected as the output at each step</a:t>
            </a:r>
            <a:endParaRPr/>
          </a:p>
          <a:p>
            <a:pPr marL="457200" lvl="0" indent="-298450" algn="l" rtl="0">
              <a:spcBef>
                <a:spcPts val="0"/>
              </a:spcBef>
              <a:spcAft>
                <a:spcPts val="0"/>
              </a:spcAft>
              <a:buSzPts val="1100"/>
              <a:buAutoNum type="arabicPeriod"/>
            </a:pPr>
            <a:r>
              <a:rPr lang="en"/>
              <a:t>Post-processing</a:t>
            </a:r>
            <a:endParaRPr/>
          </a:p>
          <a:p>
            <a:pPr marL="914400" lvl="1" indent="-298450" algn="l" rtl="0">
              <a:spcBef>
                <a:spcPts val="0"/>
              </a:spcBef>
              <a:spcAft>
                <a:spcPts val="0"/>
              </a:spcAft>
              <a:buSzPts val="1100"/>
              <a:buChar char="○"/>
            </a:pPr>
            <a:r>
              <a:rPr lang="en"/>
              <a:t>The generated sequence of tokens is then converted back into the desired format, such as a string of text</a:t>
            </a:r>
            <a:endParaRPr sz="1400">
              <a:solidFill>
                <a:srgbClr val="595959"/>
              </a:solidFill>
              <a:latin typeface="Lora"/>
              <a:ea typeface="Lora"/>
              <a:cs typeface="Lora"/>
              <a:sym typeface="Lora"/>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3382cc3ab18_0_3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3382cc3ab18_0_3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382cc3ab18_0_3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3382cc3ab18_0_3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3382cc3ab18_0_4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3382cc3ab18_0_4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Left panel (BERT): Shows a bidirectional Transformer architecture. The yellow boxes at the bottom (E₁, E₂, ..., Eₙ) represent token embeddings. These feed into transformer layers (Trm) with connections going in multiple directions, allowing each token to attend to all other tokens in both directions. This bidirectional nature is BERT's key feature, allowing it to condition each token representation on both left and right context at all layers.</a:t>
            </a:r>
            <a:endParaRPr/>
          </a:p>
          <a:p>
            <a:pPr marL="0" lvl="0" indent="0" algn="l" rtl="0">
              <a:lnSpc>
                <a:spcPct val="115000"/>
              </a:lnSpc>
              <a:spcBef>
                <a:spcPts val="1200"/>
              </a:spcBef>
              <a:spcAft>
                <a:spcPts val="0"/>
              </a:spcAft>
              <a:buClr>
                <a:schemeClr val="dk1"/>
              </a:buClr>
              <a:buSzPts val="1100"/>
              <a:buFont typeface="Arial"/>
              <a:buNone/>
            </a:pPr>
            <a:r>
              <a:rPr lang="en"/>
              <a:t>Middle panel (OpenAI GPT): Shows a left-to-right Transformer architecture. It also starts with token embeddings at the bottom, but the transformer layers are connected in a way that each position can only attend to previous positions, not future ones. This creates a unidirectional (left-to-right) flow of information.</a:t>
            </a:r>
            <a:endParaRPr/>
          </a:p>
          <a:p>
            <a:pPr marL="0" lvl="0" indent="0" algn="l" rtl="0">
              <a:lnSpc>
                <a:spcPct val="115000"/>
              </a:lnSpc>
              <a:spcBef>
                <a:spcPts val="1200"/>
              </a:spcBef>
              <a:spcAft>
                <a:spcPts val="0"/>
              </a:spcAft>
              <a:buClr>
                <a:schemeClr val="dk1"/>
              </a:buClr>
              <a:buSzPts val="1100"/>
              <a:buFont typeface="Arial"/>
              <a:buNone/>
            </a:pPr>
            <a:r>
              <a:rPr lang="en"/>
              <a:t>Right panel (ELMo): Shows a more complex structure using LSTMs (Long Short-Term Memory networks). It has token embeddings at the bottom, but instead of transformers, it uses two separate LSTM chains - one processing text left-to-right and another right-to-left. These independent directional representations are then concatenated to generate features for downstream tasks.</a:t>
            </a:r>
            <a:endParaRPr/>
          </a:p>
          <a:p>
            <a:pPr marL="0" lvl="0" indent="0" algn="l" rtl="0">
              <a:lnSpc>
                <a:spcPct val="115000"/>
              </a:lnSpc>
              <a:spcBef>
                <a:spcPts val="1200"/>
              </a:spcBef>
              <a:spcAft>
                <a:spcPts val="0"/>
              </a:spcAft>
              <a:buClr>
                <a:schemeClr val="dk1"/>
              </a:buClr>
              <a:buSzPts val="1100"/>
              <a:buFont typeface="Arial"/>
              <a:buNone/>
            </a:pPr>
            <a:r>
              <a:rPr lang="en"/>
              <a:t>The caption highlights that only BERT conditions its representations on both left and right context in all layers. It also notes that BERT and GPT are fine-tuning approaches (meaning the entire pre-trained model is updated during task-specific training), while ELMo is a feature-based approach (where the pre-trained representations are used as input features for task-specific architectures without modifying the original model).</a:t>
            </a:r>
            <a:endParaRPr/>
          </a:p>
          <a:p>
            <a:pPr marL="0" lvl="0" indent="0" algn="l" rtl="0">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382cc3ab18_0_3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382cc3ab18_0_3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3382cc3ab18_0_3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3382cc3ab18_0_3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3382cc3ab18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3382cc3ab18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382cc3ab18_0_4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3382cc3ab18_0_4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382cc3ab18_0_4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3382cc3ab18_0_4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382cc3ab18_0_4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3382cc3ab18_0_4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3382cc3ab18_0_4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3382cc3ab18_0_4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3382cc3ab18_0_4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3382cc3ab18_0_4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3382cc3ab18_0_4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3382cc3ab18_0_4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3382cc3ab18_0_4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3382cc3ab18_0_4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382cc3ab18_0_4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3382cc3ab18_0_4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382cc3ab18_0_3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382cc3ab18_0_3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3382cc3ab18_0_4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3382cc3ab18_0_4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3382cc3ab18_0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3382cc3ab18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3382cc3ab18_0_4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3382cc3ab18_0_4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1F2937"/>
                </a:solidFill>
                <a:latin typeface="Courier New"/>
                <a:ea typeface="Courier New"/>
                <a:cs typeface="Courier New"/>
                <a:sym typeface="Courier New"/>
              </a:rPr>
              <a:t>Clip-vit-base-patch32</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r>
              <a:rPr lang="en" sz="1050" u="sng">
                <a:solidFill>
                  <a:schemeClr val="hlink"/>
                </a:solidFill>
                <a:latin typeface="Courier New"/>
                <a:ea typeface="Courier New"/>
                <a:cs typeface="Courier New"/>
                <a:sym typeface="Courier New"/>
                <a:hlinkClick r:id="rId3"/>
              </a:rPr>
              <a:t>https://huggingface.co/datasets/dclure/laion-aesthetics-12m-umap?row=0</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endParaRPr sz="1050">
              <a:solidFill>
                <a:srgbClr val="1F2937"/>
              </a:solidFill>
              <a:latin typeface="Courier New"/>
              <a:ea typeface="Courier New"/>
              <a:cs typeface="Courier New"/>
              <a:sym typeface="Courier New"/>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3382cc3ab18_0_4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3382cc3ab18_0_4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1F2937"/>
                </a:solidFill>
                <a:latin typeface="Courier New"/>
                <a:ea typeface="Courier New"/>
                <a:cs typeface="Courier New"/>
                <a:sym typeface="Courier New"/>
              </a:rPr>
              <a:t>Clip-vit-base-patch32</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r>
              <a:rPr lang="en" sz="1050" u="sng">
                <a:solidFill>
                  <a:schemeClr val="hlink"/>
                </a:solidFill>
                <a:latin typeface="Courier New"/>
                <a:ea typeface="Courier New"/>
                <a:cs typeface="Courier New"/>
                <a:sym typeface="Courier New"/>
                <a:hlinkClick r:id="rId3"/>
              </a:rPr>
              <a:t>https://huggingface.co/datasets/dclure/laion-aesthetics-12m-umap?row=0</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endParaRPr sz="1050">
              <a:solidFill>
                <a:srgbClr val="1F2937"/>
              </a:solidFill>
              <a:latin typeface="Courier New"/>
              <a:ea typeface="Courier New"/>
              <a:cs typeface="Courier New"/>
              <a:sym typeface="Courier New"/>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3382cc3ab18_0_4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3382cc3ab18_0_4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1F2937"/>
                </a:solidFill>
                <a:latin typeface="Courier New"/>
                <a:ea typeface="Courier New"/>
                <a:cs typeface="Courier New"/>
                <a:sym typeface="Courier New"/>
              </a:rPr>
              <a:t>Clip-vit-base-patch32</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r>
              <a:rPr lang="en" sz="1050" u="sng">
                <a:solidFill>
                  <a:schemeClr val="hlink"/>
                </a:solidFill>
                <a:latin typeface="Courier New"/>
                <a:ea typeface="Courier New"/>
                <a:cs typeface="Courier New"/>
                <a:sym typeface="Courier New"/>
                <a:hlinkClick r:id="rId3"/>
              </a:rPr>
              <a:t>https://huggingface.co/datasets/dclure/laion-aesthetics-12m-umap?row=0</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endParaRPr sz="1050">
              <a:solidFill>
                <a:srgbClr val="1F2937"/>
              </a:solidFill>
              <a:latin typeface="Courier New"/>
              <a:ea typeface="Courier New"/>
              <a:cs typeface="Courier New"/>
              <a:sym typeface="Courier New"/>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3382cc3ab18_0_4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3382cc3ab18_0_4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1F2937"/>
                </a:solidFill>
                <a:latin typeface="Courier New"/>
                <a:ea typeface="Courier New"/>
                <a:cs typeface="Courier New"/>
                <a:sym typeface="Courier New"/>
              </a:rPr>
              <a:t>Clip-vit-base-patch32</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r>
              <a:rPr lang="en" sz="1050" u="sng">
                <a:solidFill>
                  <a:schemeClr val="hlink"/>
                </a:solidFill>
                <a:latin typeface="Courier New"/>
                <a:ea typeface="Courier New"/>
                <a:cs typeface="Courier New"/>
                <a:sym typeface="Courier New"/>
                <a:hlinkClick r:id="rId3"/>
              </a:rPr>
              <a:t>https://huggingface.co/datasets/dclure/laion-aesthetics-12m-umap?row=0</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endParaRPr sz="1050">
              <a:solidFill>
                <a:srgbClr val="1F2937"/>
              </a:solidFill>
              <a:latin typeface="Courier New"/>
              <a:ea typeface="Courier New"/>
              <a:cs typeface="Courier New"/>
              <a:sym typeface="Courier New"/>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3382cc3ab18_0_4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3382cc3ab18_0_4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1F2937"/>
                </a:solidFill>
                <a:latin typeface="Courier New"/>
                <a:ea typeface="Courier New"/>
                <a:cs typeface="Courier New"/>
                <a:sym typeface="Courier New"/>
              </a:rPr>
              <a:t>Clip-vit-base-patch32</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r>
              <a:rPr lang="en" sz="1050" u="sng">
                <a:solidFill>
                  <a:schemeClr val="hlink"/>
                </a:solidFill>
                <a:latin typeface="Courier New"/>
                <a:ea typeface="Courier New"/>
                <a:cs typeface="Courier New"/>
                <a:sym typeface="Courier New"/>
                <a:hlinkClick r:id="rId3"/>
              </a:rPr>
              <a:t>https://huggingface.co/datasets/dclure/laion-aesthetics-12m-umap?row=0</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endParaRPr sz="1050">
              <a:solidFill>
                <a:srgbClr val="1F2937"/>
              </a:solidFill>
              <a:latin typeface="Courier New"/>
              <a:ea typeface="Courier New"/>
              <a:cs typeface="Courier New"/>
              <a:sym typeface="Courier New"/>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3382cc3ab18_0_4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3382cc3ab18_0_4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Magnitude insensitivity</a:t>
            </a:r>
            <a:r>
              <a:rPr lang="en">
                <a:solidFill>
                  <a:schemeClr val="dk1"/>
                </a:solidFill>
              </a:rPr>
              <a:t>: While often an advantage, it can be a limitation when vector magnitude contains important information. Two vectors pointing in the same direction will have a similarity of 1 regardless of huge differences in magnitude.</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No concept of proximity</a:t>
            </a:r>
            <a:r>
              <a:rPr lang="en">
                <a:solidFill>
                  <a:schemeClr val="dk1"/>
                </a:solidFill>
              </a:rPr>
              <a:t>: It only measures directional similarity, not how "close" vectors are in the embedding space. Two vectors on opposite sides of the space can have high similarity if they point in similar directions.</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Limited for asymmetric relationships</a:t>
            </a:r>
            <a:r>
              <a:rPr lang="en">
                <a:solidFill>
                  <a:schemeClr val="dk1"/>
                </a:solidFill>
              </a:rPr>
              <a:t>: Cosine similarity is symmetric (sim(A,B) = sim(B,A)), making it inadequate for relationships where direction matters.</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Sensitivity to small angles</a:t>
            </a:r>
            <a:r>
              <a:rPr lang="en">
                <a:solidFill>
                  <a:schemeClr val="dk1"/>
                </a:solidFill>
              </a:rPr>
              <a:t>: It's very sensitive to small angle differences when vectors are nearly aligned, but less discriminative for larger angles.</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Assumes linear relationships</a:t>
            </a:r>
            <a:r>
              <a:rPr lang="en">
                <a:solidFill>
                  <a:schemeClr val="dk1"/>
                </a:solidFill>
              </a:rPr>
              <a:t>: It doesn't capture non-linear relationships between features.</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Struggles with sparse vectors</a:t>
            </a:r>
            <a:r>
              <a:rPr lang="en">
                <a:solidFill>
                  <a:schemeClr val="dk1"/>
                </a:solidFill>
              </a:rPr>
              <a:t>: In high-dimensional, sparse spaces (like text), many vectors may have similarity scores close to zero, reducing discriminative power.</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Curse of dimensionality</a:t>
            </a:r>
            <a:r>
              <a:rPr lang="en">
                <a:solidFill>
                  <a:schemeClr val="dk1"/>
                </a:solidFill>
              </a:rPr>
              <a:t>: In very high dimensions, cosine similarity (like many distance metrics) can become less meaningful as vectors tend to become equidistant from each other.</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Domain dependence</a:t>
            </a:r>
            <a:r>
              <a:rPr lang="en">
                <a:solidFill>
                  <a:schemeClr val="dk1"/>
                </a:solidFill>
              </a:rPr>
              <a:t>: The interpretation of what constitutes a "good" cosine similarity score varies significantly across different domains and applications.</a:t>
            </a:r>
            <a:endParaRPr>
              <a:solidFill>
                <a:schemeClr val="dk1"/>
              </a:solidFill>
            </a:endParaRPr>
          </a:p>
          <a:p>
            <a:pPr marL="0" lvl="0" indent="0" algn="l" rtl="0">
              <a:spcBef>
                <a:spcPts val="0"/>
              </a:spcBef>
              <a:spcAft>
                <a:spcPts val="0"/>
              </a:spcAft>
              <a:buNone/>
            </a:pP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endParaRPr sz="1050">
              <a:solidFill>
                <a:srgbClr val="1F2937"/>
              </a:solidFill>
              <a:latin typeface="Courier New"/>
              <a:ea typeface="Courier New"/>
              <a:cs typeface="Courier New"/>
              <a:sym typeface="Courier New"/>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3382cc3ab18_0_4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3382cc3ab18_0_4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Magnitude insensitivity</a:t>
            </a:r>
            <a:r>
              <a:rPr lang="en">
                <a:solidFill>
                  <a:schemeClr val="dk1"/>
                </a:solidFill>
              </a:rPr>
              <a:t>: While often an advantage, it can be a limitation when vector magnitude contains important information. Two vectors pointing in the same direction will have a similarity of 1 regardless of huge differences in magnitude.</a:t>
            </a:r>
            <a:endParaRPr>
              <a:solidFill>
                <a:schemeClr val="dk1"/>
              </a:solidFill>
            </a:endParaRPr>
          </a:p>
          <a:p>
            <a:pPr marL="0" lvl="0" indent="0" algn="l" rtl="0">
              <a:spcBef>
                <a:spcPts val="0"/>
              </a:spcBef>
              <a:spcAft>
                <a:spcPts val="0"/>
              </a:spcAft>
              <a:buNone/>
            </a:pPr>
            <a:r>
              <a:rPr lang="en" b="1">
                <a:solidFill>
                  <a:schemeClr val="dk1"/>
                </a:solidFill>
              </a:rPr>
              <a:t>No concept of proximity</a:t>
            </a:r>
            <a:r>
              <a:rPr lang="en">
                <a:solidFill>
                  <a:schemeClr val="dk1"/>
                </a:solidFill>
              </a:rPr>
              <a:t>: It only measures directional similarity, not how "close" vectors are in the embedding space. Two vectors on opposite sides of the space can have high similarity if they point in similar directions.</a:t>
            </a:r>
            <a:endParaRPr>
              <a:solidFill>
                <a:schemeClr val="dk1"/>
              </a:solidFill>
            </a:endParaRPr>
          </a:p>
          <a:p>
            <a:pPr marL="0" lvl="0" indent="0" algn="l" rtl="0">
              <a:spcBef>
                <a:spcPts val="0"/>
              </a:spcBef>
              <a:spcAft>
                <a:spcPts val="0"/>
              </a:spcAft>
              <a:buNone/>
            </a:pPr>
            <a:r>
              <a:rPr lang="en" b="1">
                <a:solidFill>
                  <a:schemeClr val="dk1"/>
                </a:solidFill>
              </a:rPr>
              <a:t>Limited for asymmetric relationships</a:t>
            </a:r>
            <a:r>
              <a:rPr lang="en">
                <a:solidFill>
                  <a:schemeClr val="dk1"/>
                </a:solidFill>
              </a:rPr>
              <a:t>: Cosine similarity is symmetric (sim(A,B) = sim(B,A)), making it inadequate for relationships where direction matters.</a:t>
            </a:r>
            <a:endParaRPr>
              <a:solidFill>
                <a:schemeClr val="dk1"/>
              </a:solidFill>
            </a:endParaRPr>
          </a:p>
          <a:p>
            <a:pPr marL="0" lvl="0" indent="0" algn="l" rtl="0">
              <a:spcBef>
                <a:spcPts val="0"/>
              </a:spcBef>
              <a:spcAft>
                <a:spcPts val="0"/>
              </a:spcAft>
              <a:buNone/>
            </a:pPr>
            <a:r>
              <a:rPr lang="en" b="1">
                <a:solidFill>
                  <a:schemeClr val="dk1"/>
                </a:solidFill>
              </a:rPr>
              <a:t>Sensitivity to small angles</a:t>
            </a:r>
            <a:r>
              <a:rPr lang="en">
                <a:solidFill>
                  <a:schemeClr val="dk1"/>
                </a:solidFill>
              </a:rPr>
              <a:t>: It's very sensitive to small angle differences when vectors are nearly aligned, but less discriminative for larger angles.</a:t>
            </a:r>
            <a:endParaRPr>
              <a:solidFill>
                <a:schemeClr val="dk1"/>
              </a:solidFill>
            </a:endParaRPr>
          </a:p>
          <a:p>
            <a:pPr marL="0" lvl="0" indent="0" algn="l" rtl="0">
              <a:spcBef>
                <a:spcPts val="0"/>
              </a:spcBef>
              <a:spcAft>
                <a:spcPts val="0"/>
              </a:spcAft>
              <a:buNone/>
            </a:pPr>
            <a:r>
              <a:rPr lang="en" b="1">
                <a:solidFill>
                  <a:schemeClr val="dk1"/>
                </a:solidFill>
              </a:rPr>
              <a:t>Assumes linear relationships</a:t>
            </a:r>
            <a:r>
              <a:rPr lang="en">
                <a:solidFill>
                  <a:schemeClr val="dk1"/>
                </a:solidFill>
              </a:rPr>
              <a:t>: It doesn't capture non-linear relationships between features.</a:t>
            </a:r>
            <a:endParaRPr>
              <a:solidFill>
                <a:schemeClr val="dk1"/>
              </a:solidFill>
            </a:endParaRPr>
          </a:p>
          <a:p>
            <a:pPr marL="0" lvl="0" indent="0" algn="l" rtl="0">
              <a:spcBef>
                <a:spcPts val="0"/>
              </a:spcBef>
              <a:spcAft>
                <a:spcPts val="0"/>
              </a:spcAft>
              <a:buNone/>
            </a:pPr>
            <a:r>
              <a:rPr lang="en" b="1">
                <a:solidFill>
                  <a:schemeClr val="dk1"/>
                </a:solidFill>
              </a:rPr>
              <a:t>Struggles with sparse vectors</a:t>
            </a:r>
            <a:r>
              <a:rPr lang="en">
                <a:solidFill>
                  <a:schemeClr val="dk1"/>
                </a:solidFill>
              </a:rPr>
              <a:t>: In high-dimensional, sparse spaces (like text), many vectors may have similarity scores close to zero, reducing discriminative power.</a:t>
            </a:r>
            <a:endParaRPr>
              <a:solidFill>
                <a:schemeClr val="dk1"/>
              </a:solidFill>
            </a:endParaRPr>
          </a:p>
          <a:p>
            <a:pPr marL="0" lvl="0" indent="0" algn="l" rtl="0">
              <a:spcBef>
                <a:spcPts val="0"/>
              </a:spcBef>
              <a:spcAft>
                <a:spcPts val="0"/>
              </a:spcAft>
              <a:buNone/>
            </a:pPr>
            <a:r>
              <a:rPr lang="en" b="1">
                <a:solidFill>
                  <a:schemeClr val="dk1"/>
                </a:solidFill>
              </a:rPr>
              <a:t>Curse of dimensionality</a:t>
            </a:r>
            <a:r>
              <a:rPr lang="en">
                <a:solidFill>
                  <a:schemeClr val="dk1"/>
                </a:solidFill>
              </a:rPr>
              <a:t>: In very high dimensions, cosine similarity (like many distance metrics) can become less meaningful as vectors tend to become equidistant from each other.</a:t>
            </a:r>
            <a:endParaRPr>
              <a:solidFill>
                <a:schemeClr val="dk1"/>
              </a:solidFill>
            </a:endParaRPr>
          </a:p>
          <a:p>
            <a:pPr marL="0" lvl="0" indent="0" algn="l" rtl="0">
              <a:spcBef>
                <a:spcPts val="0"/>
              </a:spcBef>
              <a:spcAft>
                <a:spcPts val="0"/>
              </a:spcAft>
              <a:buNone/>
            </a:pPr>
            <a:r>
              <a:rPr lang="en" b="1">
                <a:solidFill>
                  <a:schemeClr val="dk1"/>
                </a:solidFill>
              </a:rPr>
              <a:t>Domain dependence</a:t>
            </a:r>
            <a:r>
              <a:rPr lang="en">
                <a:solidFill>
                  <a:schemeClr val="dk1"/>
                </a:solidFill>
              </a:rPr>
              <a:t>: The interpretation of what constitutes a "good" cosine similarity score varies significantly across different domains and applications.</a:t>
            </a:r>
            <a:endParaRPr>
              <a:solidFill>
                <a:schemeClr val="dk1"/>
              </a:solidFill>
            </a:endParaRPr>
          </a:p>
          <a:p>
            <a:pPr marL="0" lvl="0" indent="0" algn="l" rtl="0">
              <a:spcBef>
                <a:spcPts val="0"/>
              </a:spcBef>
              <a:spcAft>
                <a:spcPts val="0"/>
              </a:spcAft>
              <a:buNone/>
            </a:pP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endParaRPr sz="1050">
              <a:solidFill>
                <a:srgbClr val="1F2937"/>
              </a:solidFill>
              <a:latin typeface="Courier New"/>
              <a:ea typeface="Courier New"/>
              <a:cs typeface="Courier New"/>
              <a:sym typeface="Courier New"/>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3382cc3ab18_0_4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3382cc3ab18_0_4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382cc3ab18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382cc3ab18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3382cc3ab18_0_4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3382cc3ab18_0_4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3382cc3ab18_0_4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3382cc3ab18_0_4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https://informationisbeautiful.net/visualizations/the-rise-of-generative-ai-large-language-models-llms-like-chatgpt/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3382cc3ab18_0_5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3382cc3ab18_0_5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https://informationisbeautiful.net/visualizations/the-rise-of-generative-ai-large-language-models-llms-like-chatgpt/</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3382cc3ab18_0_4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3382cc3ab18_0_4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3382cc3ab18_0_50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3382cc3ab18_0_5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382cc3ab18_0_5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3382cc3ab18_0_5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3868b654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33868b654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33868b654c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33868b654c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33868b654c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33868b654c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33868b654c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33868b654c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382cc3ab18_0_1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3382cc3ab18_0_1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33868b654c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33868b654c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33868b654c8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33868b654c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33868b654c8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33868b654c8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33868b654c8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33868b654c8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3868b654c8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33868b654c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33868b654c8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33868b654c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33868b654c8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33868b654c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33868b654c8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33868b654c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3382cc3ab18_0_4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3382cc3ab18_0_4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1F2937"/>
                </a:solidFill>
                <a:latin typeface="Courier New"/>
                <a:ea typeface="Courier New"/>
                <a:cs typeface="Courier New"/>
                <a:sym typeface="Courier New"/>
              </a:rPr>
              <a:t>Clip-vit-base-patch32</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r>
              <a:rPr lang="en" sz="1050" u="sng">
                <a:solidFill>
                  <a:schemeClr val="hlink"/>
                </a:solidFill>
                <a:latin typeface="Courier New"/>
                <a:ea typeface="Courier New"/>
                <a:cs typeface="Courier New"/>
                <a:sym typeface="Courier New"/>
                <a:hlinkClick r:id="rId3"/>
              </a:rPr>
              <a:t>https://huggingface.co/datasets/dclure/laion-aesthetics-12m-umap?row=0</a:t>
            </a:r>
            <a:endParaRPr sz="1050">
              <a:solidFill>
                <a:srgbClr val="1F2937"/>
              </a:solidFill>
              <a:latin typeface="Courier New"/>
              <a:ea typeface="Courier New"/>
              <a:cs typeface="Courier New"/>
              <a:sym typeface="Courier New"/>
            </a:endParaRPr>
          </a:p>
          <a:p>
            <a:pPr marL="0" lvl="0" indent="0" algn="l" rtl="0">
              <a:spcBef>
                <a:spcPts val="0"/>
              </a:spcBef>
              <a:spcAft>
                <a:spcPts val="0"/>
              </a:spcAft>
              <a:buNone/>
            </a:pPr>
            <a:endParaRPr sz="1050">
              <a:solidFill>
                <a:srgbClr val="1F2937"/>
              </a:solidFill>
              <a:latin typeface="Courier New"/>
              <a:ea typeface="Courier New"/>
              <a:cs typeface="Courier New"/>
              <a:sym typeface="Courier New"/>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3382cc3ab18_0_49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3382cc3ab18_0_4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382cc3ab18_0_2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3382cc3ab18_0_2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3382cc3ab18_0_4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3382cc3ab18_0_4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Here's what's happening step by step:</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Input Processing</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I[n, h, w, c]</a:t>
            </a:r>
            <a:r>
              <a:rPr lang="en">
                <a:solidFill>
                  <a:schemeClr val="dk1"/>
                </a:solidFill>
              </a:rPr>
              <a:t>: A batch of </a:t>
            </a:r>
            <a:r>
              <a:rPr lang="en">
                <a:solidFill>
                  <a:srgbClr val="188038"/>
                </a:solidFill>
                <a:latin typeface="Roboto Mono"/>
                <a:ea typeface="Roboto Mono"/>
                <a:cs typeface="Roboto Mono"/>
                <a:sym typeface="Roboto Mono"/>
              </a:rPr>
              <a:t>n</a:t>
            </a:r>
            <a:r>
              <a:rPr lang="en">
                <a:solidFill>
                  <a:schemeClr val="dk1"/>
                </a:solidFill>
              </a:rPr>
              <a:t> images with height </a:t>
            </a:r>
            <a:r>
              <a:rPr lang="en">
                <a:solidFill>
                  <a:srgbClr val="188038"/>
                </a:solidFill>
                <a:latin typeface="Roboto Mono"/>
                <a:ea typeface="Roboto Mono"/>
                <a:cs typeface="Roboto Mono"/>
                <a:sym typeface="Roboto Mono"/>
              </a:rPr>
              <a:t>h</a:t>
            </a:r>
            <a:r>
              <a:rPr lang="en">
                <a:solidFill>
                  <a:schemeClr val="dk1"/>
                </a:solidFill>
              </a:rPr>
              <a:t>, width </a:t>
            </a:r>
            <a:r>
              <a:rPr lang="en">
                <a:solidFill>
                  <a:srgbClr val="188038"/>
                </a:solidFill>
                <a:latin typeface="Roboto Mono"/>
                <a:ea typeface="Roboto Mono"/>
                <a:cs typeface="Roboto Mono"/>
                <a:sym typeface="Roboto Mono"/>
              </a:rPr>
              <a:t>w</a:t>
            </a:r>
            <a:r>
              <a:rPr lang="en">
                <a:solidFill>
                  <a:schemeClr val="dk1"/>
                </a:solidFill>
              </a:rPr>
              <a:t>, and </a:t>
            </a:r>
            <a:r>
              <a:rPr lang="en">
                <a:solidFill>
                  <a:srgbClr val="188038"/>
                </a:solidFill>
                <a:latin typeface="Roboto Mono"/>
                <a:ea typeface="Roboto Mono"/>
                <a:cs typeface="Roboto Mono"/>
                <a:sym typeface="Roboto Mono"/>
              </a:rPr>
              <a:t>c</a:t>
            </a:r>
            <a:r>
              <a:rPr lang="en">
                <a:solidFill>
                  <a:schemeClr val="dk1"/>
                </a:solidFill>
              </a:rPr>
              <a:t> channels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T[n, l]</a:t>
            </a:r>
            <a:r>
              <a:rPr lang="en">
                <a:solidFill>
                  <a:schemeClr val="dk1"/>
                </a:solidFill>
              </a:rPr>
              <a:t>: A batch of </a:t>
            </a:r>
            <a:r>
              <a:rPr lang="en">
                <a:solidFill>
                  <a:srgbClr val="188038"/>
                </a:solidFill>
                <a:latin typeface="Roboto Mono"/>
                <a:ea typeface="Roboto Mono"/>
                <a:cs typeface="Roboto Mono"/>
                <a:sym typeface="Roboto Mono"/>
              </a:rPr>
              <a:t>n</a:t>
            </a:r>
            <a:r>
              <a:rPr lang="en">
                <a:solidFill>
                  <a:schemeClr val="dk1"/>
                </a:solidFill>
              </a:rPr>
              <a:t> text sequences, each with length </a:t>
            </a:r>
            <a:r>
              <a:rPr lang="en">
                <a:solidFill>
                  <a:srgbClr val="188038"/>
                </a:solidFill>
                <a:latin typeface="Roboto Mono"/>
                <a:ea typeface="Roboto Mono"/>
                <a:cs typeface="Roboto Mono"/>
                <a:sym typeface="Roboto Mono"/>
              </a:rPr>
              <a:t>l</a:t>
            </a:r>
            <a:endParaRPr>
              <a:solidFill>
                <a:srgbClr val="188038"/>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W_i</a:t>
            </a:r>
            <a:r>
              <a:rPr lang="en">
                <a:solidFill>
                  <a:schemeClr val="dk1"/>
                </a:solidFill>
              </a:rPr>
              <a:t> and </a:t>
            </a:r>
            <a:r>
              <a:rPr lang="en">
                <a:solidFill>
                  <a:srgbClr val="188038"/>
                </a:solidFill>
                <a:latin typeface="Roboto Mono"/>
                <a:ea typeface="Roboto Mono"/>
                <a:cs typeface="Roboto Mono"/>
                <a:sym typeface="Roboto Mono"/>
              </a:rPr>
              <a:t>W_t</a:t>
            </a:r>
            <a:r>
              <a:rPr lang="en">
                <a:solidFill>
                  <a:schemeClr val="dk1"/>
                </a:solidFill>
              </a:rPr>
              <a:t>: Learned projection matrices for image and text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t</a:t>
            </a:r>
            <a:r>
              <a:rPr lang="en">
                <a:solidFill>
                  <a:schemeClr val="dk1"/>
                </a:solidFill>
              </a:rPr>
              <a:t>: A learned temperature parameter to scale the similarity scores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Feature Extraction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I_f = image_encoder(I)</a:t>
            </a:r>
            <a:r>
              <a:rPr lang="en">
                <a:solidFill>
                  <a:schemeClr val="dk1"/>
                </a:solidFill>
              </a:rPr>
              <a:t>: Images are encoded using a vision model (ResNet or Vision Transformer) into feature vectors of dimension </a:t>
            </a:r>
            <a:r>
              <a:rPr lang="en">
                <a:solidFill>
                  <a:srgbClr val="188038"/>
                </a:solidFill>
                <a:latin typeface="Roboto Mono"/>
                <a:ea typeface="Roboto Mono"/>
                <a:cs typeface="Roboto Mono"/>
                <a:sym typeface="Roboto Mono"/>
              </a:rPr>
              <a:t>d_i</a:t>
            </a:r>
            <a:endParaRPr>
              <a:solidFill>
                <a:srgbClr val="188038"/>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T_f = text_encoder(T)</a:t>
            </a:r>
            <a:r>
              <a:rPr lang="en">
                <a:solidFill>
                  <a:schemeClr val="dk1"/>
                </a:solidFill>
              </a:rPr>
              <a:t>: Text is encoded using a text model (CBOW or Text Transformer) into feature vectors of dimension </a:t>
            </a:r>
            <a:r>
              <a:rPr lang="en">
                <a:solidFill>
                  <a:srgbClr val="188038"/>
                </a:solidFill>
                <a:latin typeface="Roboto Mono"/>
                <a:ea typeface="Roboto Mono"/>
                <a:cs typeface="Roboto Mono"/>
                <a:sym typeface="Roboto Mono"/>
              </a:rPr>
              <a:t>d_t</a:t>
            </a:r>
            <a:endParaRPr>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Embedding Projection and Normalization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I_e = l2_normalize(np.dot(I_f, W_i), axis=1)</a:t>
            </a:r>
            <a:r>
              <a:rPr lang="en">
                <a:solidFill>
                  <a:schemeClr val="dk1"/>
                </a:solidFill>
              </a:rPr>
              <a:t>: Project image features to a common embedding space and normalize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T_e = l2_normalize(np.dot(T_f, W_t), axis=1)</a:t>
            </a:r>
            <a:r>
              <a:rPr lang="en">
                <a:solidFill>
                  <a:schemeClr val="dk1"/>
                </a:solidFill>
              </a:rPr>
              <a:t>: Project text features to the same embedding space and normalize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Similarity Calculation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logits = np.dot(I_e, T_e.T) * np.exp(t)</a:t>
            </a:r>
            <a:r>
              <a:rPr lang="en">
                <a:solidFill>
                  <a:schemeClr val="dk1"/>
                </a:solidFill>
              </a:rPr>
              <a:t>: Calculate pairwise cosine similarities between all image-text pairs in the batch, scaled by the temperature parameter</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Loss Computation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labels = np.arange(n)</a:t>
            </a:r>
            <a:r>
              <a:rPr lang="en">
                <a:solidFill>
                  <a:schemeClr val="dk1"/>
                </a:solidFill>
              </a:rPr>
              <a:t>: Create diagonal labels (each image matches with its corresponding text)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loss_i</a:t>
            </a:r>
            <a:r>
              <a:rPr lang="en">
                <a:solidFill>
                  <a:schemeClr val="dk1"/>
                </a:solidFill>
              </a:rPr>
              <a:t>: Cross-entropy loss treating rows as predictions (image-to-text direction)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loss_t</a:t>
            </a:r>
            <a:r>
              <a:rPr lang="en">
                <a:solidFill>
                  <a:schemeClr val="dk1"/>
                </a:solidFill>
              </a:rPr>
              <a:t>: Cross-entropy loss treating columns as predictions (text-to-image direction)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loss = (loss_i + loss_t)/2</a:t>
            </a:r>
            <a:r>
              <a:rPr lang="en">
                <a:solidFill>
                  <a:schemeClr val="dk1"/>
                </a:solidFill>
              </a:rPr>
              <a:t>: The final loss is the average of both directional losses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key insight is that CLIP trains on image-text pairs and learns to maximize the similarity between matching pairs while minimizing similarity between non-matching pairs. This creates a joint embedding space where related images and texts are positioned close together, enabling zero-shot classification and cross-modal retrieval.</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3ca1d372c5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3ca1d372c5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Next, let’s look at the conditioning element encoder.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Encodes the user prompt into latent space.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In text2image generation, this is a text encoder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In image2image generation, this is an image encoder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user prompt is used to inform each step of the denoising U-Net, guiding the U-Net to give a certain output</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3382cc3ab18_0_49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3382cc3ab18_0_4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Input Processing</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I[n, h, w, c]</a:t>
            </a:r>
            <a:r>
              <a:rPr lang="en">
                <a:solidFill>
                  <a:schemeClr val="dk1"/>
                </a:solidFill>
              </a:rPr>
              <a:t>: A batch of </a:t>
            </a:r>
            <a:r>
              <a:rPr lang="en">
                <a:solidFill>
                  <a:srgbClr val="188038"/>
                </a:solidFill>
                <a:latin typeface="Roboto Mono"/>
                <a:ea typeface="Roboto Mono"/>
                <a:cs typeface="Roboto Mono"/>
                <a:sym typeface="Roboto Mono"/>
              </a:rPr>
              <a:t>n</a:t>
            </a:r>
            <a:r>
              <a:rPr lang="en">
                <a:solidFill>
                  <a:schemeClr val="dk1"/>
                </a:solidFill>
              </a:rPr>
              <a:t> images with height </a:t>
            </a:r>
            <a:r>
              <a:rPr lang="en">
                <a:solidFill>
                  <a:srgbClr val="188038"/>
                </a:solidFill>
                <a:latin typeface="Roboto Mono"/>
                <a:ea typeface="Roboto Mono"/>
                <a:cs typeface="Roboto Mono"/>
                <a:sym typeface="Roboto Mono"/>
              </a:rPr>
              <a:t>h</a:t>
            </a:r>
            <a:r>
              <a:rPr lang="en">
                <a:solidFill>
                  <a:schemeClr val="dk1"/>
                </a:solidFill>
              </a:rPr>
              <a:t>, width </a:t>
            </a:r>
            <a:r>
              <a:rPr lang="en">
                <a:solidFill>
                  <a:srgbClr val="188038"/>
                </a:solidFill>
                <a:latin typeface="Roboto Mono"/>
                <a:ea typeface="Roboto Mono"/>
                <a:cs typeface="Roboto Mono"/>
                <a:sym typeface="Roboto Mono"/>
              </a:rPr>
              <a:t>w</a:t>
            </a:r>
            <a:r>
              <a:rPr lang="en">
                <a:solidFill>
                  <a:schemeClr val="dk1"/>
                </a:solidFill>
              </a:rPr>
              <a:t>, and </a:t>
            </a:r>
            <a:r>
              <a:rPr lang="en">
                <a:solidFill>
                  <a:srgbClr val="188038"/>
                </a:solidFill>
                <a:latin typeface="Roboto Mono"/>
                <a:ea typeface="Roboto Mono"/>
                <a:cs typeface="Roboto Mono"/>
                <a:sym typeface="Roboto Mono"/>
              </a:rPr>
              <a:t>c</a:t>
            </a:r>
            <a:r>
              <a:rPr lang="en">
                <a:solidFill>
                  <a:schemeClr val="dk1"/>
                </a:solidFill>
              </a:rPr>
              <a:t> channels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T[n, l]</a:t>
            </a:r>
            <a:r>
              <a:rPr lang="en">
                <a:solidFill>
                  <a:schemeClr val="dk1"/>
                </a:solidFill>
              </a:rPr>
              <a:t>: A batch of </a:t>
            </a:r>
            <a:r>
              <a:rPr lang="en">
                <a:solidFill>
                  <a:srgbClr val="188038"/>
                </a:solidFill>
                <a:latin typeface="Roboto Mono"/>
                <a:ea typeface="Roboto Mono"/>
                <a:cs typeface="Roboto Mono"/>
                <a:sym typeface="Roboto Mono"/>
              </a:rPr>
              <a:t>n</a:t>
            </a:r>
            <a:r>
              <a:rPr lang="en">
                <a:solidFill>
                  <a:schemeClr val="dk1"/>
                </a:solidFill>
              </a:rPr>
              <a:t> text sequences, each with length </a:t>
            </a:r>
            <a:r>
              <a:rPr lang="en">
                <a:solidFill>
                  <a:srgbClr val="188038"/>
                </a:solidFill>
                <a:latin typeface="Roboto Mono"/>
                <a:ea typeface="Roboto Mono"/>
                <a:cs typeface="Roboto Mono"/>
                <a:sym typeface="Roboto Mono"/>
              </a:rPr>
              <a:t>l</a:t>
            </a:r>
            <a:endParaRPr>
              <a:solidFill>
                <a:srgbClr val="188038"/>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W_i</a:t>
            </a:r>
            <a:r>
              <a:rPr lang="en">
                <a:solidFill>
                  <a:schemeClr val="dk1"/>
                </a:solidFill>
              </a:rPr>
              <a:t> and </a:t>
            </a:r>
            <a:r>
              <a:rPr lang="en">
                <a:solidFill>
                  <a:srgbClr val="188038"/>
                </a:solidFill>
                <a:latin typeface="Roboto Mono"/>
                <a:ea typeface="Roboto Mono"/>
                <a:cs typeface="Roboto Mono"/>
                <a:sym typeface="Roboto Mono"/>
              </a:rPr>
              <a:t>W_t</a:t>
            </a:r>
            <a:r>
              <a:rPr lang="en">
                <a:solidFill>
                  <a:schemeClr val="dk1"/>
                </a:solidFill>
              </a:rPr>
              <a:t>: Learned projection matrices for image and text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t</a:t>
            </a:r>
            <a:r>
              <a:rPr lang="en">
                <a:solidFill>
                  <a:schemeClr val="dk1"/>
                </a:solidFill>
              </a:rPr>
              <a:t>: A learned temperature parameter to scale the similarity scores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Feature Extraction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I_f = image_encoder(I)</a:t>
            </a:r>
            <a:r>
              <a:rPr lang="en">
                <a:solidFill>
                  <a:schemeClr val="dk1"/>
                </a:solidFill>
              </a:rPr>
              <a:t>: Images are encoded using a vision model (ResNet or Vision Transformer) into feature vectors of dimension </a:t>
            </a:r>
            <a:r>
              <a:rPr lang="en">
                <a:solidFill>
                  <a:srgbClr val="188038"/>
                </a:solidFill>
                <a:latin typeface="Roboto Mono"/>
                <a:ea typeface="Roboto Mono"/>
                <a:cs typeface="Roboto Mono"/>
                <a:sym typeface="Roboto Mono"/>
              </a:rPr>
              <a:t>d_i</a:t>
            </a:r>
            <a:endParaRPr>
              <a:solidFill>
                <a:srgbClr val="188038"/>
              </a:solidFill>
              <a:latin typeface="Roboto Mono"/>
              <a:ea typeface="Roboto Mono"/>
              <a:cs typeface="Roboto Mono"/>
              <a:sym typeface="Roboto Mono"/>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T_f = text_encoder(T)</a:t>
            </a:r>
            <a:r>
              <a:rPr lang="en">
                <a:solidFill>
                  <a:schemeClr val="dk1"/>
                </a:solidFill>
              </a:rPr>
              <a:t>: Text is encoded using a text model (CBOW or Text Transformer) into feature vectors of dimension </a:t>
            </a:r>
            <a:r>
              <a:rPr lang="en">
                <a:solidFill>
                  <a:srgbClr val="188038"/>
                </a:solidFill>
                <a:latin typeface="Roboto Mono"/>
                <a:ea typeface="Roboto Mono"/>
                <a:cs typeface="Roboto Mono"/>
                <a:sym typeface="Roboto Mono"/>
              </a:rPr>
              <a:t>d_t</a:t>
            </a:r>
            <a:endParaRPr>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Embedding Projection and Normalization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I_e = l2_normalize(np.dot(I_f, W_i), axis=1)</a:t>
            </a:r>
            <a:r>
              <a:rPr lang="en">
                <a:solidFill>
                  <a:schemeClr val="dk1"/>
                </a:solidFill>
              </a:rPr>
              <a:t>: Project image features to a common embedding space and normalize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T_e = l2_normalize(np.dot(T_f, W_t), axis=1)</a:t>
            </a:r>
            <a:r>
              <a:rPr lang="en">
                <a:solidFill>
                  <a:schemeClr val="dk1"/>
                </a:solidFill>
              </a:rPr>
              <a:t>: Project text features to the same embedding space and normalize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Similarity Calculation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logits = np.dot(I_e, T_e.T) * np.exp(t)</a:t>
            </a:r>
            <a:r>
              <a:rPr lang="en">
                <a:solidFill>
                  <a:schemeClr val="dk1"/>
                </a:solidFill>
              </a:rPr>
              <a:t>: Calculate pairwise cosine similarities between all image-text pairs in the batch, scaled by the temperature parameter</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Loss Computation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labels = np.arange(n)</a:t>
            </a:r>
            <a:r>
              <a:rPr lang="en">
                <a:solidFill>
                  <a:schemeClr val="dk1"/>
                </a:solidFill>
              </a:rPr>
              <a:t>: Create diagonal labels (each image matches with its corresponding text)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loss_i</a:t>
            </a:r>
            <a:r>
              <a:rPr lang="en">
                <a:solidFill>
                  <a:schemeClr val="dk1"/>
                </a:solidFill>
              </a:rPr>
              <a:t>: Cross-entropy loss treating rows as predictions (image-to-text direction)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loss_t</a:t>
            </a:r>
            <a:r>
              <a:rPr lang="en">
                <a:solidFill>
                  <a:schemeClr val="dk1"/>
                </a:solidFill>
              </a:rPr>
              <a:t>: Cross-entropy loss treating columns as predictions (text-to-image direction)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loss = (loss_i + loss_t)/2</a:t>
            </a:r>
            <a:r>
              <a:rPr lang="en">
                <a:solidFill>
                  <a:schemeClr val="dk1"/>
                </a:solidFill>
              </a:rPr>
              <a:t>: The final loss is the average of both directional losses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CLIP trains on image-text pairs and learns to maximize the similarity between matching pairs while minimizing similarity between non-matching pairs. This creates a joint embedding space where related images and texts are positioned close together, enabling zero-shot classification and cross-modal retrieval.</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3382cc3ab18_0_4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3382cc3ab18_0_4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https://docs.google.com/presentation/d/1ZXFIhYczos679r70Yu8vV9uO6B1J0ztzeDxbnBxD1S0/edit#slide=id.g13dd67c5ab8_0_3897</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Sparse MoE layers are used instead of dense feed-forward network (FFN) layers. MoE layers have a certain number of “experts” (e.g. 8), where each expert is a neural network. In practice, the experts are FFNs, but they can also be more complex networks or even a MoE itself, leading to hierarchical MoEs!</a:t>
            </a:r>
            <a:endParaRPr/>
          </a:p>
          <a:p>
            <a:pPr marL="457200" lvl="0" indent="-298450" algn="l" rtl="0">
              <a:spcBef>
                <a:spcPts val="0"/>
              </a:spcBef>
              <a:spcAft>
                <a:spcPts val="0"/>
              </a:spcAft>
              <a:buSzPts val="1100"/>
              <a:buChar char="●"/>
            </a:pPr>
            <a:r>
              <a:rPr lang="en"/>
              <a:t>A gate network or router, that determines which tokens are sent to which expert. For example, in the image below, the token “More” is sent to the second expert, and the token "Parameters” is sent to the first network. As we’ll explore later, we can send a token to more than one expert. How to route a token to an expert is one of the big decisions when working with MoEs - the router is composed of learned parameters and is pretrained at the same time as the rest of the network.</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3">
    <p:spTree>
      <p:nvGrpSpPr>
        <p:cNvPr id="1" name="Shape 9"/>
        <p:cNvGrpSpPr/>
        <p:nvPr/>
      </p:nvGrpSpPr>
      <p:grpSpPr>
        <a:xfrm>
          <a:off x="0" y="0"/>
          <a:ext cx="0" cy="0"/>
          <a:chOff x="0" y="0"/>
          <a:chExt cx="0" cy="0"/>
        </a:xfrm>
      </p:grpSpPr>
      <p:sp>
        <p:nvSpPr>
          <p:cNvPr id="10" name="Google Shape;10;p2"/>
          <p:cNvSpPr/>
          <p:nvPr/>
        </p:nvSpPr>
        <p:spPr>
          <a:xfrm>
            <a:off x="643200" y="659425"/>
            <a:ext cx="3146400" cy="1091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 name="Google Shape;11;p2"/>
          <p:cNvSpPr txBox="1">
            <a:spLocks noGrp="1"/>
          </p:cNvSpPr>
          <p:nvPr>
            <p:ph type="title"/>
          </p:nvPr>
        </p:nvSpPr>
        <p:spPr>
          <a:xfrm>
            <a:off x="671825" y="727744"/>
            <a:ext cx="3117600" cy="12018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 name="Google Shape;12;p2"/>
          <p:cNvSpPr/>
          <p:nvPr/>
        </p:nvSpPr>
        <p:spPr>
          <a:xfrm>
            <a:off x="2216400" y="1750725"/>
            <a:ext cx="4711200" cy="2187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 name="Google Shape;13;p2"/>
          <p:cNvSpPr/>
          <p:nvPr/>
        </p:nvSpPr>
        <p:spPr>
          <a:xfrm>
            <a:off x="1686400" y="1750825"/>
            <a:ext cx="528900" cy="5289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 name="Google Shape;14;p2"/>
          <p:cNvSpPr/>
          <p:nvPr/>
        </p:nvSpPr>
        <p:spPr>
          <a:xfrm>
            <a:off x="6927600" y="2843900"/>
            <a:ext cx="528900" cy="1091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 name="Google Shape;15;p2"/>
          <p:cNvSpPr txBox="1">
            <a:spLocks noGrp="1"/>
          </p:cNvSpPr>
          <p:nvPr>
            <p:ph type="title" idx="2"/>
          </p:nvPr>
        </p:nvSpPr>
        <p:spPr>
          <a:xfrm>
            <a:off x="2258050" y="1800075"/>
            <a:ext cx="4623900" cy="2219700"/>
          </a:xfrm>
          <a:prstGeom prst="rect">
            <a:avLst/>
          </a:prstGeom>
        </p:spPr>
        <p:txBody>
          <a:bodyPr spcFirstLastPara="1" wrap="square" lIns="91425" tIns="91425" rIns="91425" bIns="91425" anchor="t" anchorCtr="0">
            <a:normAutofit/>
          </a:bodyPr>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a:endParaRPr/>
          </a:p>
        </p:txBody>
      </p:sp>
      <p:sp>
        <p:nvSpPr>
          <p:cNvPr id="16" name="Google Shape;16;p2"/>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7" name="Google Shape;17;p2"/>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big ideas">
  <p:cSld name="TITLE_3_1_1_1_1_1_1_1_1">
    <p:spTree>
      <p:nvGrpSpPr>
        <p:cNvPr id="1" name="Shape 138"/>
        <p:cNvGrpSpPr/>
        <p:nvPr/>
      </p:nvGrpSpPr>
      <p:grpSpPr>
        <a:xfrm>
          <a:off x="0" y="0"/>
          <a:ext cx="0" cy="0"/>
          <a:chOff x="0" y="0"/>
          <a:chExt cx="0" cy="0"/>
        </a:xfrm>
      </p:grpSpPr>
      <p:sp>
        <p:nvSpPr>
          <p:cNvPr id="139" name="Google Shape;139;p11"/>
          <p:cNvSpPr/>
          <p:nvPr/>
        </p:nvSpPr>
        <p:spPr>
          <a:xfrm>
            <a:off x="3263350" y="1223800"/>
            <a:ext cx="2617200" cy="27255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0" name="Google Shape;140;p11"/>
          <p:cNvSpPr txBox="1">
            <a:spLocks noGrp="1"/>
          </p:cNvSpPr>
          <p:nvPr>
            <p:ph type="subTitle" idx="1"/>
          </p:nvPr>
        </p:nvSpPr>
        <p:spPr>
          <a:xfrm>
            <a:off x="3263400" y="1216529"/>
            <a:ext cx="2617200" cy="46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11"/>
          <p:cNvSpPr/>
          <p:nvPr/>
        </p:nvSpPr>
        <p:spPr>
          <a:xfrm>
            <a:off x="643300" y="1223800"/>
            <a:ext cx="2617200" cy="27255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2" name="Google Shape;142;p11"/>
          <p:cNvSpPr txBox="1">
            <a:spLocks noGrp="1"/>
          </p:cNvSpPr>
          <p:nvPr>
            <p:ph type="body" idx="2"/>
          </p:nvPr>
        </p:nvSpPr>
        <p:spPr>
          <a:xfrm>
            <a:off x="650150" y="1553646"/>
            <a:ext cx="2617200" cy="46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43" name="Google Shape;143;p11"/>
          <p:cNvSpPr/>
          <p:nvPr/>
        </p:nvSpPr>
        <p:spPr>
          <a:xfrm>
            <a:off x="5883400" y="1223800"/>
            <a:ext cx="2617200" cy="2725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44" name="Google Shape;144;p11"/>
          <p:cNvSpPr txBox="1">
            <a:spLocks noGrp="1"/>
          </p:cNvSpPr>
          <p:nvPr>
            <p:ph type="subTitle" idx="3"/>
          </p:nvPr>
        </p:nvSpPr>
        <p:spPr>
          <a:xfrm>
            <a:off x="5883500" y="1216529"/>
            <a:ext cx="2617200" cy="46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11"/>
          <p:cNvSpPr txBox="1">
            <a:spLocks noGrp="1"/>
          </p:cNvSpPr>
          <p:nvPr>
            <p:ph type="body" idx="4"/>
          </p:nvPr>
        </p:nvSpPr>
        <p:spPr>
          <a:xfrm>
            <a:off x="546686" y="3949300"/>
            <a:ext cx="2404800" cy="3990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46" name="Google Shape;146;p11"/>
          <p:cNvSpPr txBox="1">
            <a:spLocks noGrp="1"/>
          </p:cNvSpPr>
          <p:nvPr>
            <p:ph type="subTitle" idx="5"/>
          </p:nvPr>
        </p:nvSpPr>
        <p:spPr>
          <a:xfrm>
            <a:off x="646300" y="1216529"/>
            <a:ext cx="2617200" cy="468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11"/>
          <p:cNvSpPr txBox="1">
            <a:spLocks noGrp="1"/>
          </p:cNvSpPr>
          <p:nvPr>
            <p:ph type="body" idx="6"/>
          </p:nvPr>
        </p:nvSpPr>
        <p:spPr>
          <a:xfrm>
            <a:off x="3264850" y="1553646"/>
            <a:ext cx="2617200" cy="46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48" name="Google Shape;148;p11"/>
          <p:cNvSpPr txBox="1">
            <a:spLocks noGrp="1"/>
          </p:cNvSpPr>
          <p:nvPr>
            <p:ph type="body" idx="7"/>
          </p:nvPr>
        </p:nvSpPr>
        <p:spPr>
          <a:xfrm>
            <a:off x="5883400" y="1553646"/>
            <a:ext cx="2617200" cy="46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49" name="Google Shape;149;p11"/>
          <p:cNvSpPr txBox="1">
            <a:spLocks noGrp="1"/>
          </p:cNvSpPr>
          <p:nvPr>
            <p:ph type="body" idx="8"/>
          </p:nvPr>
        </p:nvSpPr>
        <p:spPr>
          <a:xfrm>
            <a:off x="650150"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0" name="Google Shape;150;p11"/>
          <p:cNvSpPr txBox="1">
            <a:spLocks noGrp="1"/>
          </p:cNvSpPr>
          <p:nvPr>
            <p:ph type="body" idx="9"/>
          </p:nvPr>
        </p:nvSpPr>
        <p:spPr>
          <a:xfrm>
            <a:off x="1880475"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1" name="Google Shape;151;p11"/>
          <p:cNvSpPr txBox="1">
            <a:spLocks noGrp="1"/>
          </p:cNvSpPr>
          <p:nvPr>
            <p:ph type="body" idx="13"/>
          </p:nvPr>
        </p:nvSpPr>
        <p:spPr>
          <a:xfrm>
            <a:off x="3266775"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2" name="Google Shape;152;p11"/>
          <p:cNvSpPr txBox="1">
            <a:spLocks noGrp="1"/>
          </p:cNvSpPr>
          <p:nvPr>
            <p:ph type="body" idx="14"/>
          </p:nvPr>
        </p:nvSpPr>
        <p:spPr>
          <a:xfrm>
            <a:off x="4497100"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3" name="Google Shape;153;p11"/>
          <p:cNvSpPr txBox="1">
            <a:spLocks noGrp="1"/>
          </p:cNvSpPr>
          <p:nvPr>
            <p:ph type="body" idx="15"/>
          </p:nvPr>
        </p:nvSpPr>
        <p:spPr>
          <a:xfrm>
            <a:off x="5883400"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4" name="Google Shape;154;p11"/>
          <p:cNvSpPr txBox="1">
            <a:spLocks noGrp="1"/>
          </p:cNvSpPr>
          <p:nvPr>
            <p:ph type="body" idx="16"/>
          </p:nvPr>
        </p:nvSpPr>
        <p:spPr>
          <a:xfrm>
            <a:off x="7113725" y="2160175"/>
            <a:ext cx="1287900" cy="1785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55" name="Google Shape;155;p11"/>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6" name="Google Shape;156;p11"/>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57" name="Google Shape;157;p11"/>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8" name="Google Shape;158;p11"/>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ptions Pros and Cons">
  <p:cSld name="TITLE_3_1_1_1_1_1_1_1_1_1">
    <p:spTree>
      <p:nvGrpSpPr>
        <p:cNvPr id="1" name="Shape 159"/>
        <p:cNvGrpSpPr/>
        <p:nvPr/>
      </p:nvGrpSpPr>
      <p:grpSpPr>
        <a:xfrm>
          <a:off x="0" y="0"/>
          <a:ext cx="0" cy="0"/>
          <a:chOff x="0" y="0"/>
          <a:chExt cx="0" cy="0"/>
        </a:xfrm>
      </p:grpSpPr>
      <p:sp>
        <p:nvSpPr>
          <p:cNvPr id="160" name="Google Shape;160;p12"/>
          <p:cNvSpPr/>
          <p:nvPr/>
        </p:nvSpPr>
        <p:spPr>
          <a:xfrm>
            <a:off x="298286" y="2469752"/>
            <a:ext cx="2849400" cy="23673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1" name="Google Shape;161;p12"/>
          <p:cNvSpPr/>
          <p:nvPr/>
        </p:nvSpPr>
        <p:spPr>
          <a:xfrm>
            <a:off x="3148000" y="2469752"/>
            <a:ext cx="2849400" cy="2367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2" name="Google Shape;162;p12"/>
          <p:cNvSpPr/>
          <p:nvPr/>
        </p:nvSpPr>
        <p:spPr>
          <a:xfrm>
            <a:off x="5984943" y="2469752"/>
            <a:ext cx="2849400" cy="2367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3" name="Google Shape;163;p12"/>
          <p:cNvSpPr>
            <a:spLocks noGrp="1"/>
          </p:cNvSpPr>
          <p:nvPr>
            <p:ph type="pic" idx="2"/>
          </p:nvPr>
        </p:nvSpPr>
        <p:spPr>
          <a:xfrm>
            <a:off x="299192" y="1071125"/>
            <a:ext cx="2861400" cy="1401600"/>
          </a:xfrm>
          <a:prstGeom prst="rect">
            <a:avLst/>
          </a:prstGeom>
          <a:noFill/>
          <a:ln w="19050" cap="flat" cmpd="sng">
            <a:solidFill>
              <a:schemeClr val="dk1"/>
            </a:solidFill>
            <a:prstDash val="solid"/>
            <a:round/>
            <a:headEnd type="none" w="sm" len="sm"/>
            <a:tailEnd type="none" w="sm" len="sm"/>
          </a:ln>
        </p:spPr>
      </p:sp>
      <p:sp>
        <p:nvSpPr>
          <p:cNvPr id="164" name="Google Shape;164;p12"/>
          <p:cNvSpPr>
            <a:spLocks noGrp="1"/>
          </p:cNvSpPr>
          <p:nvPr>
            <p:ph type="pic" idx="3"/>
          </p:nvPr>
        </p:nvSpPr>
        <p:spPr>
          <a:xfrm>
            <a:off x="3147675" y="1071125"/>
            <a:ext cx="2837100" cy="1401600"/>
          </a:xfrm>
          <a:prstGeom prst="rect">
            <a:avLst/>
          </a:prstGeom>
          <a:noFill/>
          <a:ln w="19050" cap="flat" cmpd="sng">
            <a:solidFill>
              <a:schemeClr val="dk1"/>
            </a:solidFill>
            <a:prstDash val="solid"/>
            <a:round/>
            <a:headEnd type="none" w="sm" len="sm"/>
            <a:tailEnd type="none" w="sm" len="sm"/>
          </a:ln>
        </p:spPr>
      </p:sp>
      <p:sp>
        <p:nvSpPr>
          <p:cNvPr id="165" name="Google Shape;165;p12"/>
          <p:cNvSpPr>
            <a:spLocks noGrp="1"/>
          </p:cNvSpPr>
          <p:nvPr>
            <p:ph type="pic" idx="4"/>
          </p:nvPr>
        </p:nvSpPr>
        <p:spPr>
          <a:xfrm>
            <a:off x="5984750" y="1071125"/>
            <a:ext cx="2849400" cy="1401600"/>
          </a:xfrm>
          <a:prstGeom prst="rect">
            <a:avLst/>
          </a:prstGeom>
          <a:noFill/>
          <a:ln w="19050" cap="flat" cmpd="sng">
            <a:solidFill>
              <a:schemeClr val="dk1"/>
            </a:solidFill>
            <a:prstDash val="solid"/>
            <a:round/>
            <a:headEnd type="none" w="sm" len="sm"/>
            <a:tailEnd type="none" w="sm" len="sm"/>
          </a:ln>
        </p:spPr>
      </p:sp>
      <p:sp>
        <p:nvSpPr>
          <p:cNvPr id="166" name="Google Shape;166;p12"/>
          <p:cNvSpPr txBox="1">
            <a:spLocks noGrp="1"/>
          </p:cNvSpPr>
          <p:nvPr>
            <p:ph type="subTitle" idx="1"/>
          </p:nvPr>
        </p:nvSpPr>
        <p:spPr>
          <a:xfrm>
            <a:off x="313140" y="2454080"/>
            <a:ext cx="2815500" cy="42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12"/>
          <p:cNvSpPr txBox="1">
            <a:spLocks noGrp="1"/>
          </p:cNvSpPr>
          <p:nvPr>
            <p:ph type="body" idx="5"/>
          </p:nvPr>
        </p:nvSpPr>
        <p:spPr>
          <a:xfrm>
            <a:off x="3157834" y="2811042"/>
            <a:ext cx="2815500" cy="424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68" name="Google Shape;168;p12"/>
          <p:cNvSpPr txBox="1">
            <a:spLocks noGrp="1"/>
          </p:cNvSpPr>
          <p:nvPr>
            <p:ph type="body" idx="6"/>
          </p:nvPr>
        </p:nvSpPr>
        <p:spPr>
          <a:xfrm>
            <a:off x="6001839" y="2811042"/>
            <a:ext cx="2815500" cy="424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69" name="Google Shape;169;p12"/>
          <p:cNvSpPr txBox="1">
            <a:spLocks noGrp="1"/>
          </p:cNvSpPr>
          <p:nvPr>
            <p:ph type="body" idx="7"/>
          </p:nvPr>
        </p:nvSpPr>
        <p:spPr>
          <a:xfrm>
            <a:off x="317282" y="2811042"/>
            <a:ext cx="2815500" cy="424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70" name="Google Shape;170;p12"/>
          <p:cNvSpPr txBox="1">
            <a:spLocks noGrp="1"/>
          </p:cNvSpPr>
          <p:nvPr>
            <p:ph type="subTitle" idx="8"/>
          </p:nvPr>
        </p:nvSpPr>
        <p:spPr>
          <a:xfrm>
            <a:off x="3153692" y="2454080"/>
            <a:ext cx="2815500" cy="42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12"/>
          <p:cNvSpPr txBox="1">
            <a:spLocks noGrp="1"/>
          </p:cNvSpPr>
          <p:nvPr>
            <p:ph type="subTitle" idx="9"/>
          </p:nvPr>
        </p:nvSpPr>
        <p:spPr>
          <a:xfrm>
            <a:off x="5997697" y="2454080"/>
            <a:ext cx="2815500" cy="42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2"/>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73" name="Google Shape;173;p12"/>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74" name="Google Shape;174;p12"/>
          <p:cNvSpPr/>
          <p:nvPr/>
        </p:nvSpPr>
        <p:spPr>
          <a:xfrm>
            <a:off x="298300" y="301050"/>
            <a:ext cx="5585100" cy="606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75" name="Google Shape;175;p12"/>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dditional Points">
  <p:cSld name="TITLE_3_1_1_1_1_1_1_1_1_1_1">
    <p:spTree>
      <p:nvGrpSpPr>
        <p:cNvPr id="1" name="Shape 176"/>
        <p:cNvGrpSpPr/>
        <p:nvPr/>
      </p:nvGrpSpPr>
      <p:grpSpPr>
        <a:xfrm>
          <a:off x="0" y="0"/>
          <a:ext cx="0" cy="0"/>
          <a:chOff x="0" y="0"/>
          <a:chExt cx="0" cy="0"/>
        </a:xfrm>
      </p:grpSpPr>
      <p:sp>
        <p:nvSpPr>
          <p:cNvPr id="177" name="Google Shape;177;p13"/>
          <p:cNvSpPr/>
          <p:nvPr/>
        </p:nvSpPr>
        <p:spPr>
          <a:xfrm>
            <a:off x="298300" y="1216800"/>
            <a:ext cx="3491400" cy="3260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78" name="Google Shape;178;p13"/>
          <p:cNvSpPr txBox="1">
            <a:spLocks noGrp="1"/>
          </p:cNvSpPr>
          <p:nvPr>
            <p:ph type="subTitle" idx="1"/>
          </p:nvPr>
        </p:nvSpPr>
        <p:spPr>
          <a:xfrm>
            <a:off x="323945" y="1242931"/>
            <a:ext cx="33144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13"/>
          <p:cNvSpPr>
            <a:spLocks noGrp="1"/>
          </p:cNvSpPr>
          <p:nvPr>
            <p:ph type="pic" idx="2"/>
          </p:nvPr>
        </p:nvSpPr>
        <p:spPr>
          <a:xfrm>
            <a:off x="3789350" y="1216800"/>
            <a:ext cx="5062200" cy="3622200"/>
          </a:xfrm>
          <a:prstGeom prst="rect">
            <a:avLst/>
          </a:prstGeom>
          <a:noFill/>
          <a:ln w="19050" cap="flat" cmpd="sng">
            <a:solidFill>
              <a:schemeClr val="dk1"/>
            </a:solidFill>
            <a:prstDash val="solid"/>
            <a:round/>
            <a:headEnd type="none" w="sm" len="sm"/>
            <a:tailEnd type="none" w="sm" len="sm"/>
          </a:ln>
        </p:spPr>
      </p:sp>
      <p:sp>
        <p:nvSpPr>
          <p:cNvPr id="180" name="Google Shape;180;p13"/>
          <p:cNvSpPr txBox="1">
            <a:spLocks noGrp="1"/>
          </p:cNvSpPr>
          <p:nvPr>
            <p:ph type="body" idx="3"/>
          </p:nvPr>
        </p:nvSpPr>
        <p:spPr>
          <a:xfrm>
            <a:off x="336530" y="1554822"/>
            <a:ext cx="33144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81" name="Google Shape;181;p13"/>
          <p:cNvSpPr txBox="1">
            <a:spLocks noGrp="1"/>
          </p:cNvSpPr>
          <p:nvPr>
            <p:ph type="subTitle" idx="4"/>
          </p:nvPr>
        </p:nvSpPr>
        <p:spPr>
          <a:xfrm>
            <a:off x="336530" y="2289922"/>
            <a:ext cx="33015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13"/>
          <p:cNvSpPr txBox="1">
            <a:spLocks noGrp="1"/>
          </p:cNvSpPr>
          <p:nvPr>
            <p:ph type="body" idx="5"/>
          </p:nvPr>
        </p:nvSpPr>
        <p:spPr>
          <a:xfrm>
            <a:off x="349106" y="2601813"/>
            <a:ext cx="33015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83" name="Google Shape;183;p13"/>
          <p:cNvSpPr txBox="1">
            <a:spLocks noGrp="1"/>
          </p:cNvSpPr>
          <p:nvPr>
            <p:ph type="subTitle" idx="6"/>
          </p:nvPr>
        </p:nvSpPr>
        <p:spPr>
          <a:xfrm>
            <a:off x="323945" y="3346542"/>
            <a:ext cx="33144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3"/>
          <p:cNvSpPr txBox="1">
            <a:spLocks noGrp="1"/>
          </p:cNvSpPr>
          <p:nvPr>
            <p:ph type="body" idx="7"/>
          </p:nvPr>
        </p:nvSpPr>
        <p:spPr>
          <a:xfrm>
            <a:off x="336569" y="3658433"/>
            <a:ext cx="33144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85" name="Google Shape;185;p13"/>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86" name="Google Shape;186;p13"/>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87" name="Google Shape;187;p13"/>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88" name="Google Shape;188;p13"/>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p:cSld name="TITLE_3_1_1_1_1_1_1_1_1_1_1_2">
    <p:spTree>
      <p:nvGrpSpPr>
        <p:cNvPr id="1" name="Shape 189"/>
        <p:cNvGrpSpPr/>
        <p:nvPr/>
      </p:nvGrpSpPr>
      <p:grpSpPr>
        <a:xfrm>
          <a:off x="0" y="0"/>
          <a:ext cx="0" cy="0"/>
          <a:chOff x="0" y="0"/>
          <a:chExt cx="0" cy="0"/>
        </a:xfrm>
      </p:grpSpPr>
      <p:sp>
        <p:nvSpPr>
          <p:cNvPr id="190" name="Google Shape;190;p14"/>
          <p:cNvSpPr/>
          <p:nvPr/>
        </p:nvSpPr>
        <p:spPr>
          <a:xfrm>
            <a:off x="298300" y="1213300"/>
            <a:ext cx="5646900" cy="3260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91" name="Google Shape;191;p14"/>
          <p:cNvSpPr txBox="1">
            <a:spLocks noGrp="1"/>
          </p:cNvSpPr>
          <p:nvPr>
            <p:ph type="body" idx="1"/>
          </p:nvPr>
        </p:nvSpPr>
        <p:spPr>
          <a:xfrm>
            <a:off x="298300" y="1370375"/>
            <a:ext cx="56469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2" name="Google Shape;192;p14"/>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93" name="Google Shape;193;p1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94" name="Google Shape;194;p14"/>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95" name="Google Shape;195;p14"/>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TITLE_3_1_1_1_1_1_1_1_1_1_1_2_2">
    <p:spTree>
      <p:nvGrpSpPr>
        <p:cNvPr id="1" name="Shape 196"/>
        <p:cNvGrpSpPr/>
        <p:nvPr/>
      </p:nvGrpSpPr>
      <p:grpSpPr>
        <a:xfrm>
          <a:off x="0" y="0"/>
          <a:ext cx="0" cy="0"/>
          <a:chOff x="0" y="0"/>
          <a:chExt cx="0" cy="0"/>
        </a:xfrm>
      </p:grpSpPr>
      <p:sp>
        <p:nvSpPr>
          <p:cNvPr id="197" name="Google Shape;197;p15"/>
          <p:cNvSpPr/>
          <p:nvPr/>
        </p:nvSpPr>
        <p:spPr>
          <a:xfrm>
            <a:off x="298300" y="1213300"/>
            <a:ext cx="56469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98" name="Google Shape;198;p15"/>
          <p:cNvSpPr txBox="1">
            <a:spLocks noGrp="1"/>
          </p:cNvSpPr>
          <p:nvPr>
            <p:ph type="body" idx="1"/>
          </p:nvPr>
        </p:nvSpPr>
        <p:spPr>
          <a:xfrm>
            <a:off x="298300" y="1370375"/>
            <a:ext cx="56469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9" name="Google Shape;199;p15"/>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0" name="Google Shape;200;p15"/>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01" name="Google Shape;201;p15"/>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2" name="Google Shape;202;p15"/>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p:cSld name="TITLE_3_1_1_1_1_1_1_1_1_1_1_2_1">
    <p:spTree>
      <p:nvGrpSpPr>
        <p:cNvPr id="1" name="Shape 203"/>
        <p:cNvGrpSpPr/>
        <p:nvPr/>
      </p:nvGrpSpPr>
      <p:grpSpPr>
        <a:xfrm>
          <a:off x="0" y="0"/>
          <a:ext cx="0" cy="0"/>
          <a:chOff x="0" y="0"/>
          <a:chExt cx="0" cy="0"/>
        </a:xfrm>
      </p:grpSpPr>
      <p:sp>
        <p:nvSpPr>
          <p:cNvPr id="204" name="Google Shape;204;p16"/>
          <p:cNvSpPr/>
          <p:nvPr/>
        </p:nvSpPr>
        <p:spPr>
          <a:xfrm>
            <a:off x="298300" y="1213300"/>
            <a:ext cx="40788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5" name="Google Shape;205;p16"/>
          <p:cNvSpPr txBox="1">
            <a:spLocks noGrp="1"/>
          </p:cNvSpPr>
          <p:nvPr>
            <p:ph type="body" idx="1"/>
          </p:nvPr>
        </p:nvSpPr>
        <p:spPr>
          <a:xfrm>
            <a:off x="298300" y="1370375"/>
            <a:ext cx="40362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06" name="Google Shape;206;p16"/>
          <p:cNvSpPr/>
          <p:nvPr/>
        </p:nvSpPr>
        <p:spPr>
          <a:xfrm>
            <a:off x="4377100" y="1213300"/>
            <a:ext cx="4078800" cy="3260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7" name="Google Shape;207;p16"/>
          <p:cNvSpPr txBox="1">
            <a:spLocks noGrp="1"/>
          </p:cNvSpPr>
          <p:nvPr>
            <p:ph type="body" idx="2"/>
          </p:nvPr>
        </p:nvSpPr>
        <p:spPr>
          <a:xfrm>
            <a:off x="4377100" y="1370375"/>
            <a:ext cx="40362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08" name="Google Shape;208;p16"/>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9" name="Google Shape;209;p16"/>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10" name="Google Shape;210;p16"/>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11" name="Google Shape;211;p16"/>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lth and Safety">
  <p:cSld name="TITLE_3_1_1_1_1_1_1_1_1_1_1_1">
    <p:spTree>
      <p:nvGrpSpPr>
        <p:cNvPr id="1" name="Shape 212"/>
        <p:cNvGrpSpPr/>
        <p:nvPr/>
      </p:nvGrpSpPr>
      <p:grpSpPr>
        <a:xfrm>
          <a:off x="0" y="0"/>
          <a:ext cx="0" cy="0"/>
          <a:chOff x="0" y="0"/>
          <a:chExt cx="0" cy="0"/>
        </a:xfrm>
      </p:grpSpPr>
      <p:sp>
        <p:nvSpPr>
          <p:cNvPr id="213" name="Google Shape;213;p17"/>
          <p:cNvSpPr>
            <a:spLocks noGrp="1"/>
          </p:cNvSpPr>
          <p:nvPr>
            <p:ph type="pic" idx="2"/>
          </p:nvPr>
        </p:nvSpPr>
        <p:spPr>
          <a:xfrm>
            <a:off x="3789500" y="1216033"/>
            <a:ext cx="2512800" cy="2711400"/>
          </a:xfrm>
          <a:prstGeom prst="rect">
            <a:avLst/>
          </a:prstGeom>
          <a:noFill/>
          <a:ln w="19050" cap="flat" cmpd="sng">
            <a:solidFill>
              <a:schemeClr val="dk1"/>
            </a:solidFill>
            <a:prstDash val="solid"/>
            <a:round/>
            <a:headEnd type="none" w="sm" len="sm"/>
            <a:tailEnd type="none" w="sm" len="sm"/>
          </a:ln>
        </p:spPr>
      </p:sp>
      <p:sp>
        <p:nvSpPr>
          <p:cNvPr id="214" name="Google Shape;214;p17"/>
          <p:cNvSpPr/>
          <p:nvPr/>
        </p:nvSpPr>
        <p:spPr>
          <a:xfrm>
            <a:off x="6300850" y="1795700"/>
            <a:ext cx="991200" cy="504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15" name="Google Shape;215;p17"/>
          <p:cNvSpPr>
            <a:spLocks noGrp="1"/>
          </p:cNvSpPr>
          <p:nvPr>
            <p:ph type="pic" idx="3"/>
          </p:nvPr>
        </p:nvSpPr>
        <p:spPr>
          <a:xfrm>
            <a:off x="6302375" y="2298975"/>
            <a:ext cx="2476800" cy="2539800"/>
          </a:xfrm>
          <a:prstGeom prst="rect">
            <a:avLst/>
          </a:prstGeom>
          <a:noFill/>
          <a:ln w="19050" cap="flat" cmpd="sng">
            <a:solidFill>
              <a:schemeClr val="dk1"/>
            </a:solidFill>
            <a:prstDash val="solid"/>
            <a:round/>
            <a:headEnd type="none" w="sm" len="sm"/>
            <a:tailEnd type="none" w="sm" len="sm"/>
          </a:ln>
        </p:spPr>
      </p:sp>
      <p:sp>
        <p:nvSpPr>
          <p:cNvPr id="216" name="Google Shape;216;p17"/>
          <p:cNvSpPr/>
          <p:nvPr/>
        </p:nvSpPr>
        <p:spPr>
          <a:xfrm>
            <a:off x="298300" y="1216800"/>
            <a:ext cx="34914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17" name="Google Shape;217;p17"/>
          <p:cNvSpPr txBox="1">
            <a:spLocks noGrp="1"/>
          </p:cNvSpPr>
          <p:nvPr>
            <p:ph type="subTitle" idx="1"/>
          </p:nvPr>
        </p:nvSpPr>
        <p:spPr>
          <a:xfrm>
            <a:off x="323945" y="1242931"/>
            <a:ext cx="33144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17"/>
          <p:cNvSpPr txBox="1">
            <a:spLocks noGrp="1"/>
          </p:cNvSpPr>
          <p:nvPr>
            <p:ph type="body" idx="4"/>
          </p:nvPr>
        </p:nvSpPr>
        <p:spPr>
          <a:xfrm>
            <a:off x="336530" y="1554822"/>
            <a:ext cx="33144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19" name="Google Shape;219;p17"/>
          <p:cNvSpPr txBox="1">
            <a:spLocks noGrp="1"/>
          </p:cNvSpPr>
          <p:nvPr>
            <p:ph type="subTitle" idx="5"/>
          </p:nvPr>
        </p:nvSpPr>
        <p:spPr>
          <a:xfrm>
            <a:off x="336530" y="2289922"/>
            <a:ext cx="33015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17"/>
          <p:cNvSpPr txBox="1">
            <a:spLocks noGrp="1"/>
          </p:cNvSpPr>
          <p:nvPr>
            <p:ph type="body" idx="6"/>
          </p:nvPr>
        </p:nvSpPr>
        <p:spPr>
          <a:xfrm>
            <a:off x="349106" y="2601813"/>
            <a:ext cx="33015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1" name="Google Shape;221;p17"/>
          <p:cNvSpPr txBox="1">
            <a:spLocks noGrp="1"/>
          </p:cNvSpPr>
          <p:nvPr>
            <p:ph type="subTitle" idx="7"/>
          </p:nvPr>
        </p:nvSpPr>
        <p:spPr>
          <a:xfrm>
            <a:off x="323945" y="3346542"/>
            <a:ext cx="3314400" cy="3993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17"/>
          <p:cNvSpPr txBox="1">
            <a:spLocks noGrp="1"/>
          </p:cNvSpPr>
          <p:nvPr>
            <p:ph type="body" idx="8"/>
          </p:nvPr>
        </p:nvSpPr>
        <p:spPr>
          <a:xfrm>
            <a:off x="336569" y="3658433"/>
            <a:ext cx="3314400" cy="72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3" name="Google Shape;223;p17"/>
          <p:cNvSpPr/>
          <p:nvPr/>
        </p:nvSpPr>
        <p:spPr>
          <a:xfrm>
            <a:off x="3789500" y="3927425"/>
            <a:ext cx="2512800" cy="549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24" name="Google Shape;224;p17"/>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25" name="Google Shape;225;p17"/>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26" name="Google Shape;226;p17"/>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27" name="Google Shape;227;p17"/>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ecommendations">
  <p:cSld name="TITLE_3_1_1_1_1_1_1_1_1_1_1_1_1">
    <p:spTree>
      <p:nvGrpSpPr>
        <p:cNvPr id="1" name="Shape 228"/>
        <p:cNvGrpSpPr/>
        <p:nvPr/>
      </p:nvGrpSpPr>
      <p:grpSpPr>
        <a:xfrm>
          <a:off x="0" y="0"/>
          <a:ext cx="0" cy="0"/>
          <a:chOff x="0" y="0"/>
          <a:chExt cx="0" cy="0"/>
        </a:xfrm>
      </p:grpSpPr>
      <p:sp>
        <p:nvSpPr>
          <p:cNvPr id="229" name="Google Shape;229;p18"/>
          <p:cNvSpPr/>
          <p:nvPr/>
        </p:nvSpPr>
        <p:spPr>
          <a:xfrm>
            <a:off x="1694350" y="1223800"/>
            <a:ext cx="5755200" cy="35343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30" name="Google Shape;230;p18"/>
          <p:cNvSpPr txBox="1">
            <a:spLocks noGrp="1"/>
          </p:cNvSpPr>
          <p:nvPr>
            <p:ph type="body" idx="1"/>
          </p:nvPr>
        </p:nvSpPr>
        <p:spPr>
          <a:xfrm>
            <a:off x="1705750" y="1223400"/>
            <a:ext cx="5755200" cy="3534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31" name="Google Shape;231;p18"/>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32" name="Google Shape;232;p18"/>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33" name="Google Shape;233;p18"/>
          <p:cNvSpPr/>
          <p:nvPr/>
        </p:nvSpPr>
        <p:spPr>
          <a:xfrm>
            <a:off x="298300" y="301050"/>
            <a:ext cx="5585100" cy="606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34" name="Google Shape;234;p18"/>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ecision Making Timelines">
  <p:cSld name="TITLE_3_1_1_1_1_1_1_1_1_1_1_1_1_1">
    <p:spTree>
      <p:nvGrpSpPr>
        <p:cNvPr id="1" name="Shape 235"/>
        <p:cNvGrpSpPr/>
        <p:nvPr/>
      </p:nvGrpSpPr>
      <p:grpSpPr>
        <a:xfrm>
          <a:off x="0" y="0"/>
          <a:ext cx="0" cy="0"/>
          <a:chOff x="0" y="0"/>
          <a:chExt cx="0" cy="0"/>
        </a:xfrm>
      </p:grpSpPr>
      <p:sp>
        <p:nvSpPr>
          <p:cNvPr id="236" name="Google Shape;236;p19"/>
          <p:cNvSpPr txBox="1">
            <a:spLocks noGrp="1"/>
          </p:cNvSpPr>
          <p:nvPr>
            <p:ph type="subTitle" idx="1"/>
          </p:nvPr>
        </p:nvSpPr>
        <p:spPr>
          <a:xfrm>
            <a:off x="974626"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19"/>
          <p:cNvSpPr txBox="1">
            <a:spLocks noGrp="1"/>
          </p:cNvSpPr>
          <p:nvPr>
            <p:ph type="subTitle" idx="2"/>
          </p:nvPr>
        </p:nvSpPr>
        <p:spPr>
          <a:xfrm>
            <a:off x="1947538"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19"/>
          <p:cNvSpPr txBox="1">
            <a:spLocks noGrp="1"/>
          </p:cNvSpPr>
          <p:nvPr>
            <p:ph type="subTitle" idx="3"/>
          </p:nvPr>
        </p:nvSpPr>
        <p:spPr>
          <a:xfrm>
            <a:off x="2920451"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p19"/>
          <p:cNvSpPr txBox="1">
            <a:spLocks noGrp="1"/>
          </p:cNvSpPr>
          <p:nvPr>
            <p:ph type="subTitle" idx="4"/>
          </p:nvPr>
        </p:nvSpPr>
        <p:spPr>
          <a:xfrm>
            <a:off x="3893363"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 name="Google Shape;240;p19"/>
          <p:cNvSpPr txBox="1">
            <a:spLocks noGrp="1"/>
          </p:cNvSpPr>
          <p:nvPr>
            <p:ph type="subTitle" idx="5"/>
          </p:nvPr>
        </p:nvSpPr>
        <p:spPr>
          <a:xfrm>
            <a:off x="4866276"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19"/>
          <p:cNvSpPr txBox="1">
            <a:spLocks noGrp="1"/>
          </p:cNvSpPr>
          <p:nvPr>
            <p:ph type="subTitle" idx="6"/>
          </p:nvPr>
        </p:nvSpPr>
        <p:spPr>
          <a:xfrm>
            <a:off x="5839189"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19"/>
          <p:cNvSpPr txBox="1">
            <a:spLocks noGrp="1"/>
          </p:cNvSpPr>
          <p:nvPr>
            <p:ph type="subTitle" idx="7"/>
          </p:nvPr>
        </p:nvSpPr>
        <p:spPr>
          <a:xfrm>
            <a:off x="6812101"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19"/>
          <p:cNvSpPr txBox="1">
            <a:spLocks noGrp="1"/>
          </p:cNvSpPr>
          <p:nvPr>
            <p:ph type="subTitle" idx="8"/>
          </p:nvPr>
        </p:nvSpPr>
        <p:spPr>
          <a:xfrm>
            <a:off x="7785014" y="1502023"/>
            <a:ext cx="978600" cy="343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4" name="Google Shape;244;p19"/>
          <p:cNvCxnSpPr/>
          <p:nvPr/>
        </p:nvCxnSpPr>
        <p:spPr>
          <a:xfrm>
            <a:off x="326031" y="3827919"/>
            <a:ext cx="8309100" cy="0"/>
          </a:xfrm>
          <a:prstGeom prst="straightConnector1">
            <a:avLst/>
          </a:prstGeom>
          <a:noFill/>
          <a:ln w="19050" cap="flat" cmpd="sng">
            <a:solidFill>
              <a:schemeClr val="dk1"/>
            </a:solidFill>
            <a:prstDash val="solid"/>
            <a:round/>
            <a:headEnd type="none" w="med" len="med"/>
            <a:tailEnd type="none" w="med" len="med"/>
          </a:ln>
        </p:spPr>
      </p:cxnSp>
      <p:cxnSp>
        <p:nvCxnSpPr>
          <p:cNvPr id="245" name="Google Shape;245;p19"/>
          <p:cNvCxnSpPr/>
          <p:nvPr/>
        </p:nvCxnSpPr>
        <p:spPr>
          <a:xfrm>
            <a:off x="1060840"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46" name="Google Shape;246;p19"/>
          <p:cNvCxnSpPr/>
          <p:nvPr/>
        </p:nvCxnSpPr>
        <p:spPr>
          <a:xfrm>
            <a:off x="2039296"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47" name="Google Shape;247;p19"/>
          <p:cNvCxnSpPr/>
          <p:nvPr/>
        </p:nvCxnSpPr>
        <p:spPr>
          <a:xfrm>
            <a:off x="3011282"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19"/>
          <p:cNvCxnSpPr/>
          <p:nvPr/>
        </p:nvCxnSpPr>
        <p:spPr>
          <a:xfrm>
            <a:off x="3989739"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49" name="Google Shape;249;p19"/>
          <p:cNvCxnSpPr/>
          <p:nvPr/>
        </p:nvCxnSpPr>
        <p:spPr>
          <a:xfrm>
            <a:off x="4968195"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50" name="Google Shape;250;p19"/>
          <p:cNvCxnSpPr/>
          <p:nvPr/>
        </p:nvCxnSpPr>
        <p:spPr>
          <a:xfrm>
            <a:off x="5939111"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51" name="Google Shape;251;p19"/>
          <p:cNvCxnSpPr/>
          <p:nvPr/>
        </p:nvCxnSpPr>
        <p:spPr>
          <a:xfrm>
            <a:off x="6911098"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52" name="Google Shape;252;p19"/>
          <p:cNvCxnSpPr/>
          <p:nvPr/>
        </p:nvCxnSpPr>
        <p:spPr>
          <a:xfrm>
            <a:off x="7888483" y="1799599"/>
            <a:ext cx="0" cy="2037600"/>
          </a:xfrm>
          <a:prstGeom prst="straightConnector1">
            <a:avLst/>
          </a:prstGeom>
          <a:noFill/>
          <a:ln w="19050" cap="flat" cmpd="sng">
            <a:solidFill>
              <a:schemeClr val="dk1"/>
            </a:solidFill>
            <a:prstDash val="solid"/>
            <a:round/>
            <a:headEnd type="none" w="med" len="med"/>
            <a:tailEnd type="none" w="med" len="med"/>
          </a:ln>
        </p:spPr>
      </p:cxnSp>
      <p:cxnSp>
        <p:nvCxnSpPr>
          <p:cNvPr id="253" name="Google Shape;253;p19"/>
          <p:cNvCxnSpPr/>
          <p:nvPr/>
        </p:nvCxnSpPr>
        <p:spPr>
          <a:xfrm>
            <a:off x="1554373"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4" name="Google Shape;254;p19"/>
          <p:cNvCxnSpPr/>
          <p:nvPr/>
        </p:nvCxnSpPr>
        <p:spPr>
          <a:xfrm>
            <a:off x="2532830"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19"/>
          <p:cNvCxnSpPr/>
          <p:nvPr/>
        </p:nvCxnSpPr>
        <p:spPr>
          <a:xfrm>
            <a:off x="3504816"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6" name="Google Shape;256;p19"/>
          <p:cNvCxnSpPr/>
          <p:nvPr/>
        </p:nvCxnSpPr>
        <p:spPr>
          <a:xfrm>
            <a:off x="4483273"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7" name="Google Shape;257;p19"/>
          <p:cNvCxnSpPr/>
          <p:nvPr/>
        </p:nvCxnSpPr>
        <p:spPr>
          <a:xfrm>
            <a:off x="5461729"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8" name="Google Shape;258;p19"/>
          <p:cNvCxnSpPr/>
          <p:nvPr/>
        </p:nvCxnSpPr>
        <p:spPr>
          <a:xfrm>
            <a:off x="6432645"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59" name="Google Shape;259;p19"/>
          <p:cNvCxnSpPr/>
          <p:nvPr/>
        </p:nvCxnSpPr>
        <p:spPr>
          <a:xfrm>
            <a:off x="7404631"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60" name="Google Shape;260;p19"/>
          <p:cNvCxnSpPr/>
          <p:nvPr/>
        </p:nvCxnSpPr>
        <p:spPr>
          <a:xfrm>
            <a:off x="8382017" y="3331452"/>
            <a:ext cx="0" cy="505800"/>
          </a:xfrm>
          <a:prstGeom prst="straightConnector1">
            <a:avLst/>
          </a:prstGeom>
          <a:noFill/>
          <a:ln w="19050" cap="flat" cmpd="sng">
            <a:solidFill>
              <a:schemeClr val="dk1"/>
            </a:solidFill>
            <a:prstDash val="solid"/>
            <a:round/>
            <a:headEnd type="none" w="med" len="med"/>
            <a:tailEnd type="none" w="med" len="med"/>
          </a:ln>
        </p:spPr>
      </p:cxnSp>
      <p:cxnSp>
        <p:nvCxnSpPr>
          <p:cNvPr id="261" name="Google Shape;261;p19"/>
          <p:cNvCxnSpPr/>
          <p:nvPr/>
        </p:nvCxnSpPr>
        <p:spPr>
          <a:xfrm>
            <a:off x="567306" y="3331452"/>
            <a:ext cx="0" cy="505800"/>
          </a:xfrm>
          <a:prstGeom prst="straightConnector1">
            <a:avLst/>
          </a:prstGeom>
          <a:noFill/>
          <a:ln w="19050" cap="flat" cmpd="sng">
            <a:solidFill>
              <a:schemeClr val="dk1"/>
            </a:solidFill>
            <a:prstDash val="solid"/>
            <a:round/>
            <a:headEnd type="none" w="med" len="med"/>
            <a:tailEnd type="none" w="med" len="med"/>
          </a:ln>
        </p:spPr>
      </p:cxnSp>
      <p:sp>
        <p:nvSpPr>
          <p:cNvPr id="262" name="Google Shape;262;p19"/>
          <p:cNvSpPr txBox="1">
            <a:spLocks noGrp="1"/>
          </p:cNvSpPr>
          <p:nvPr>
            <p:ph type="body" idx="9"/>
          </p:nvPr>
        </p:nvSpPr>
        <p:spPr>
          <a:xfrm>
            <a:off x="219725" y="4031189"/>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3" name="Google Shape;263;p19"/>
          <p:cNvSpPr txBox="1">
            <a:spLocks noGrp="1"/>
          </p:cNvSpPr>
          <p:nvPr>
            <p:ph type="body" idx="13"/>
          </p:nvPr>
        </p:nvSpPr>
        <p:spPr>
          <a:xfrm>
            <a:off x="1676863" y="4031189"/>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4" name="Google Shape;264;p19"/>
          <p:cNvSpPr txBox="1">
            <a:spLocks noGrp="1"/>
          </p:cNvSpPr>
          <p:nvPr>
            <p:ph type="body" idx="14"/>
          </p:nvPr>
        </p:nvSpPr>
        <p:spPr>
          <a:xfrm>
            <a:off x="3156254" y="4379255"/>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5" name="Google Shape;265;p19"/>
          <p:cNvSpPr txBox="1">
            <a:spLocks noGrp="1"/>
          </p:cNvSpPr>
          <p:nvPr>
            <p:ph type="body" idx="15"/>
          </p:nvPr>
        </p:nvSpPr>
        <p:spPr>
          <a:xfrm>
            <a:off x="3879515" y="4031189"/>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6" name="Google Shape;266;p19"/>
          <p:cNvSpPr txBox="1">
            <a:spLocks noGrp="1"/>
          </p:cNvSpPr>
          <p:nvPr>
            <p:ph type="body" idx="16"/>
          </p:nvPr>
        </p:nvSpPr>
        <p:spPr>
          <a:xfrm>
            <a:off x="5835342" y="4031189"/>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7" name="Google Shape;267;p19"/>
          <p:cNvSpPr txBox="1">
            <a:spLocks noGrp="1"/>
          </p:cNvSpPr>
          <p:nvPr>
            <p:ph type="body" idx="17"/>
          </p:nvPr>
        </p:nvSpPr>
        <p:spPr>
          <a:xfrm>
            <a:off x="7300272" y="4031189"/>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8" name="Google Shape;268;p19"/>
          <p:cNvSpPr txBox="1">
            <a:spLocks noGrp="1"/>
          </p:cNvSpPr>
          <p:nvPr>
            <p:ph type="body" idx="18"/>
          </p:nvPr>
        </p:nvSpPr>
        <p:spPr>
          <a:xfrm>
            <a:off x="5213426" y="4379255"/>
            <a:ext cx="1489800" cy="314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269" name="Google Shape;269;p19"/>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0" name="Google Shape;270;p19"/>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71" name="Google Shape;271;p19"/>
          <p:cNvSpPr/>
          <p:nvPr/>
        </p:nvSpPr>
        <p:spPr>
          <a:xfrm>
            <a:off x="301794" y="301050"/>
            <a:ext cx="6609300" cy="606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2" name="Google Shape;272;p19"/>
          <p:cNvSpPr txBox="1">
            <a:spLocks noGrp="1"/>
          </p:cNvSpPr>
          <p:nvPr>
            <p:ph type="title"/>
          </p:nvPr>
        </p:nvSpPr>
        <p:spPr>
          <a:xfrm>
            <a:off x="279173" y="338025"/>
            <a:ext cx="658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amp;A/Outro Slide">
  <p:cSld name="TITLE_3_1_1_1_1_1_1_1_1_1_1_1_1_1_1">
    <p:spTree>
      <p:nvGrpSpPr>
        <p:cNvPr id="1" name="Shape 273"/>
        <p:cNvGrpSpPr/>
        <p:nvPr/>
      </p:nvGrpSpPr>
      <p:grpSpPr>
        <a:xfrm>
          <a:off x="0" y="0"/>
          <a:ext cx="0" cy="0"/>
          <a:chOff x="0" y="0"/>
          <a:chExt cx="0" cy="0"/>
        </a:xfrm>
      </p:grpSpPr>
      <p:sp>
        <p:nvSpPr>
          <p:cNvPr id="274" name="Google Shape;274;p20"/>
          <p:cNvSpPr/>
          <p:nvPr/>
        </p:nvSpPr>
        <p:spPr>
          <a:xfrm>
            <a:off x="4316871" y="2841579"/>
            <a:ext cx="1052100" cy="10869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5" name="Google Shape;275;p20"/>
          <p:cNvSpPr/>
          <p:nvPr/>
        </p:nvSpPr>
        <p:spPr>
          <a:xfrm>
            <a:off x="2213760" y="2848150"/>
            <a:ext cx="2101800" cy="543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6" name="Google Shape;276;p20"/>
          <p:cNvSpPr/>
          <p:nvPr/>
        </p:nvSpPr>
        <p:spPr>
          <a:xfrm>
            <a:off x="1172300" y="1208200"/>
            <a:ext cx="3146100" cy="16398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7" name="Google Shape;277;p20"/>
          <p:cNvSpPr txBox="1">
            <a:spLocks noGrp="1"/>
          </p:cNvSpPr>
          <p:nvPr>
            <p:ph type="title"/>
          </p:nvPr>
        </p:nvSpPr>
        <p:spPr>
          <a:xfrm>
            <a:off x="1172300" y="1208200"/>
            <a:ext cx="3146100" cy="1639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78" name="Google Shape;278;p20"/>
          <p:cNvSpPr/>
          <p:nvPr/>
        </p:nvSpPr>
        <p:spPr>
          <a:xfrm>
            <a:off x="4316873" y="2300152"/>
            <a:ext cx="5289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79" name="Google Shape;279;p20"/>
          <p:cNvSpPr txBox="1">
            <a:spLocks noGrp="1"/>
          </p:cNvSpPr>
          <p:nvPr>
            <p:ph type="title" idx="2"/>
          </p:nvPr>
        </p:nvSpPr>
        <p:spPr>
          <a:xfrm>
            <a:off x="4316875" y="2841575"/>
            <a:ext cx="1052100" cy="1086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80" name="Google Shape;280;p20"/>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81" name="Google Shape;281;p20"/>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storyboards">
  <p:cSld name="TITLE_3_1">
    <p:spTree>
      <p:nvGrpSpPr>
        <p:cNvPr id="1" name="Shape 18"/>
        <p:cNvGrpSpPr/>
        <p:nvPr/>
      </p:nvGrpSpPr>
      <p:grpSpPr>
        <a:xfrm>
          <a:off x="0" y="0"/>
          <a:ext cx="0" cy="0"/>
          <a:chOff x="0" y="0"/>
          <a:chExt cx="0" cy="0"/>
        </a:xfrm>
      </p:grpSpPr>
      <p:sp>
        <p:nvSpPr>
          <p:cNvPr id="19" name="Google Shape;19;p3"/>
          <p:cNvSpPr/>
          <p:nvPr/>
        </p:nvSpPr>
        <p:spPr>
          <a:xfrm>
            <a:off x="304800" y="3161075"/>
            <a:ext cx="2851500" cy="16791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0" name="Google Shape;20;p3"/>
          <p:cNvSpPr/>
          <p:nvPr/>
        </p:nvSpPr>
        <p:spPr>
          <a:xfrm>
            <a:off x="5999150" y="3161050"/>
            <a:ext cx="2840100" cy="16791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1" name="Google Shape;21;p3"/>
          <p:cNvSpPr/>
          <p:nvPr/>
        </p:nvSpPr>
        <p:spPr>
          <a:xfrm>
            <a:off x="3156175" y="3161150"/>
            <a:ext cx="2851500" cy="16791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2" name="Google Shape;22;p3"/>
          <p:cNvSpPr txBox="1">
            <a:spLocks noGrp="1"/>
          </p:cNvSpPr>
          <p:nvPr>
            <p:ph type="subTitle" idx="1"/>
          </p:nvPr>
        </p:nvSpPr>
        <p:spPr>
          <a:xfrm>
            <a:off x="314208" y="3134376"/>
            <a:ext cx="2816100" cy="543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a:spLocks noGrp="1"/>
          </p:cNvSpPr>
          <p:nvPr>
            <p:ph type="pic" idx="2"/>
          </p:nvPr>
        </p:nvSpPr>
        <p:spPr>
          <a:xfrm>
            <a:off x="307625" y="1316450"/>
            <a:ext cx="2851500" cy="1844700"/>
          </a:xfrm>
          <a:prstGeom prst="rect">
            <a:avLst/>
          </a:prstGeom>
          <a:noFill/>
          <a:ln w="19050" cap="flat" cmpd="sng">
            <a:solidFill>
              <a:schemeClr val="dk1"/>
            </a:solidFill>
            <a:prstDash val="solid"/>
            <a:round/>
            <a:headEnd type="none" w="sm" len="sm"/>
            <a:tailEnd type="none" w="sm" len="sm"/>
          </a:ln>
        </p:spPr>
      </p:sp>
      <p:sp>
        <p:nvSpPr>
          <p:cNvPr id="24" name="Google Shape;24;p3"/>
          <p:cNvSpPr txBox="1">
            <a:spLocks noGrp="1"/>
          </p:cNvSpPr>
          <p:nvPr>
            <p:ph type="body" idx="3"/>
          </p:nvPr>
        </p:nvSpPr>
        <p:spPr>
          <a:xfrm>
            <a:off x="316485" y="3761317"/>
            <a:ext cx="2688600" cy="109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5" name="Google Shape;25;p3"/>
          <p:cNvSpPr>
            <a:spLocks noGrp="1"/>
          </p:cNvSpPr>
          <p:nvPr>
            <p:ph type="pic" idx="4"/>
          </p:nvPr>
        </p:nvSpPr>
        <p:spPr>
          <a:xfrm>
            <a:off x="3159125" y="1316450"/>
            <a:ext cx="2851500" cy="1844700"/>
          </a:xfrm>
          <a:prstGeom prst="rect">
            <a:avLst/>
          </a:prstGeom>
          <a:noFill/>
          <a:ln w="19050" cap="flat" cmpd="sng">
            <a:solidFill>
              <a:schemeClr val="dk1"/>
            </a:solidFill>
            <a:prstDash val="solid"/>
            <a:round/>
            <a:headEnd type="none" w="sm" len="sm"/>
            <a:tailEnd type="none" w="sm" len="sm"/>
          </a:ln>
        </p:spPr>
      </p:sp>
      <p:sp>
        <p:nvSpPr>
          <p:cNvPr id="26" name="Google Shape;26;p3"/>
          <p:cNvSpPr>
            <a:spLocks noGrp="1"/>
          </p:cNvSpPr>
          <p:nvPr>
            <p:ph type="pic" idx="5"/>
          </p:nvPr>
        </p:nvSpPr>
        <p:spPr>
          <a:xfrm>
            <a:off x="6010625" y="1316450"/>
            <a:ext cx="2828700" cy="1844700"/>
          </a:xfrm>
          <a:prstGeom prst="rect">
            <a:avLst/>
          </a:prstGeom>
          <a:noFill/>
          <a:ln w="19050" cap="flat" cmpd="sng">
            <a:solidFill>
              <a:schemeClr val="dk1"/>
            </a:solidFill>
            <a:prstDash val="solid"/>
            <a:round/>
            <a:headEnd type="none" w="sm" len="sm"/>
            <a:tailEnd type="none" w="sm" len="sm"/>
          </a:ln>
        </p:spPr>
      </p:sp>
      <p:sp>
        <p:nvSpPr>
          <p:cNvPr id="27" name="Google Shape;27;p3"/>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8" name="Google Shape;28;p3"/>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9" name="Google Shape;29;p3"/>
          <p:cNvSpPr/>
          <p:nvPr/>
        </p:nvSpPr>
        <p:spPr>
          <a:xfrm>
            <a:off x="304800" y="305325"/>
            <a:ext cx="2851500" cy="1009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0" name="Google Shape;30;p3"/>
          <p:cNvSpPr/>
          <p:nvPr/>
        </p:nvSpPr>
        <p:spPr>
          <a:xfrm>
            <a:off x="3159125" y="811350"/>
            <a:ext cx="1159500" cy="5025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1" name="Google Shape;31;p3"/>
          <p:cNvSpPr txBox="1">
            <a:spLocks noGrp="1"/>
          </p:cNvSpPr>
          <p:nvPr>
            <p:ph type="title"/>
          </p:nvPr>
        </p:nvSpPr>
        <p:spPr>
          <a:xfrm>
            <a:off x="328518" y="361238"/>
            <a:ext cx="2720700" cy="1131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3"/>
          <p:cNvSpPr txBox="1">
            <a:spLocks noGrp="1"/>
          </p:cNvSpPr>
          <p:nvPr>
            <p:ph type="subTitle" idx="6"/>
          </p:nvPr>
        </p:nvSpPr>
        <p:spPr>
          <a:xfrm>
            <a:off x="3156683" y="3134376"/>
            <a:ext cx="2816100" cy="543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
          <p:cNvSpPr txBox="1">
            <a:spLocks noGrp="1"/>
          </p:cNvSpPr>
          <p:nvPr>
            <p:ph type="body" idx="7"/>
          </p:nvPr>
        </p:nvSpPr>
        <p:spPr>
          <a:xfrm>
            <a:off x="3158960" y="3761317"/>
            <a:ext cx="2688600" cy="109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 name="Google Shape;34;p3"/>
          <p:cNvSpPr txBox="1">
            <a:spLocks noGrp="1"/>
          </p:cNvSpPr>
          <p:nvPr>
            <p:ph type="subTitle" idx="8"/>
          </p:nvPr>
        </p:nvSpPr>
        <p:spPr>
          <a:xfrm>
            <a:off x="6007809" y="3134376"/>
            <a:ext cx="2816100" cy="543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
          <p:cNvSpPr txBox="1">
            <a:spLocks noGrp="1"/>
          </p:cNvSpPr>
          <p:nvPr>
            <p:ph type="body" idx="9"/>
          </p:nvPr>
        </p:nvSpPr>
        <p:spPr>
          <a:xfrm>
            <a:off x="6010085" y="3761317"/>
            <a:ext cx="2688600" cy="109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CUSTOM_20">
    <p:spTree>
      <p:nvGrpSpPr>
        <p:cNvPr id="1" name="Shape 28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p:cSld name="CUSTOM_2">
    <p:spTree>
      <p:nvGrpSpPr>
        <p:cNvPr id="1" name="Shape 283"/>
        <p:cNvGrpSpPr/>
        <p:nvPr/>
      </p:nvGrpSpPr>
      <p:grpSpPr>
        <a:xfrm>
          <a:off x="0" y="0"/>
          <a:ext cx="0" cy="0"/>
          <a:chOff x="0" y="0"/>
          <a:chExt cx="0" cy="0"/>
        </a:xfrm>
      </p:grpSpPr>
      <p:sp>
        <p:nvSpPr>
          <p:cNvPr id="284" name="Google Shape;284;p22"/>
          <p:cNvSpPr/>
          <p:nvPr/>
        </p:nvSpPr>
        <p:spPr>
          <a:xfrm>
            <a:off x="1822200" y="1536600"/>
            <a:ext cx="4986900" cy="10812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85" name="Google Shape;285;p22"/>
          <p:cNvSpPr txBox="1">
            <a:spLocks noGrp="1"/>
          </p:cNvSpPr>
          <p:nvPr>
            <p:ph type="title"/>
          </p:nvPr>
        </p:nvSpPr>
        <p:spPr>
          <a:xfrm>
            <a:off x="1822300" y="1548425"/>
            <a:ext cx="4986900" cy="7107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6" name="Google Shape;286;p22"/>
          <p:cNvSpPr/>
          <p:nvPr/>
        </p:nvSpPr>
        <p:spPr>
          <a:xfrm>
            <a:off x="4655406" y="2617800"/>
            <a:ext cx="2159400" cy="9891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87" name="Google Shape;287;p22"/>
          <p:cNvSpPr txBox="1">
            <a:spLocks noGrp="1"/>
          </p:cNvSpPr>
          <p:nvPr>
            <p:ph type="subTitle" idx="1"/>
          </p:nvPr>
        </p:nvSpPr>
        <p:spPr>
          <a:xfrm>
            <a:off x="4649825" y="2625603"/>
            <a:ext cx="2159400" cy="4881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22"/>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89" name="Google Shape;289;p22"/>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p:cSld name="CUSTOM_3">
    <p:spTree>
      <p:nvGrpSpPr>
        <p:cNvPr id="1" name="Shape 290"/>
        <p:cNvGrpSpPr/>
        <p:nvPr/>
      </p:nvGrpSpPr>
      <p:grpSpPr>
        <a:xfrm>
          <a:off x="0" y="0"/>
          <a:ext cx="0" cy="0"/>
          <a:chOff x="0" y="0"/>
          <a:chExt cx="0" cy="0"/>
        </a:xfrm>
      </p:grpSpPr>
      <p:sp>
        <p:nvSpPr>
          <p:cNvPr id="291" name="Google Shape;291;p23"/>
          <p:cNvSpPr/>
          <p:nvPr/>
        </p:nvSpPr>
        <p:spPr>
          <a:xfrm>
            <a:off x="1172300" y="1667975"/>
            <a:ext cx="5841600" cy="16398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92" name="Google Shape;292;p23"/>
          <p:cNvSpPr/>
          <p:nvPr/>
        </p:nvSpPr>
        <p:spPr>
          <a:xfrm>
            <a:off x="7013875" y="2761675"/>
            <a:ext cx="5940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93" name="Google Shape;293;p23"/>
          <p:cNvSpPr txBox="1">
            <a:spLocks noGrp="1"/>
          </p:cNvSpPr>
          <p:nvPr>
            <p:ph type="title"/>
          </p:nvPr>
        </p:nvSpPr>
        <p:spPr>
          <a:xfrm>
            <a:off x="1195425" y="1741825"/>
            <a:ext cx="5616600" cy="17337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4" name="Google Shape;294;p23"/>
          <p:cNvSpPr/>
          <p:nvPr/>
        </p:nvSpPr>
        <p:spPr>
          <a:xfrm>
            <a:off x="643300" y="1667975"/>
            <a:ext cx="528900" cy="5289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95" name="Google Shape;295;p23"/>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96" name="Google Shape;296;p23"/>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p:cSld name="CUSTOM_4_1">
    <p:spTree>
      <p:nvGrpSpPr>
        <p:cNvPr id="1" name="Shape 297"/>
        <p:cNvGrpSpPr/>
        <p:nvPr/>
      </p:nvGrpSpPr>
      <p:grpSpPr>
        <a:xfrm>
          <a:off x="0" y="0"/>
          <a:ext cx="0" cy="0"/>
          <a:chOff x="0" y="0"/>
          <a:chExt cx="0" cy="0"/>
        </a:xfrm>
      </p:grpSpPr>
      <p:sp>
        <p:nvSpPr>
          <p:cNvPr id="298" name="Google Shape;298;p24"/>
          <p:cNvSpPr/>
          <p:nvPr/>
        </p:nvSpPr>
        <p:spPr>
          <a:xfrm>
            <a:off x="298300" y="1213300"/>
            <a:ext cx="3455100" cy="3260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99" name="Google Shape;299;p24"/>
          <p:cNvSpPr txBox="1">
            <a:spLocks noGrp="1"/>
          </p:cNvSpPr>
          <p:nvPr>
            <p:ph type="body" idx="1"/>
          </p:nvPr>
        </p:nvSpPr>
        <p:spPr>
          <a:xfrm>
            <a:off x="377800" y="1370375"/>
            <a:ext cx="32961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0" name="Google Shape;300;p24"/>
          <p:cNvSpPr/>
          <p:nvPr/>
        </p:nvSpPr>
        <p:spPr>
          <a:xfrm>
            <a:off x="3753400" y="1213300"/>
            <a:ext cx="3455100" cy="3260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01" name="Google Shape;301;p24"/>
          <p:cNvSpPr txBox="1">
            <a:spLocks noGrp="1"/>
          </p:cNvSpPr>
          <p:nvPr>
            <p:ph type="body" idx="2"/>
          </p:nvPr>
        </p:nvSpPr>
        <p:spPr>
          <a:xfrm>
            <a:off x="3832900" y="1370375"/>
            <a:ext cx="3296100" cy="292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2" name="Google Shape;302;p24"/>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03" name="Google Shape;303;p2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04" name="Google Shape;304;p24"/>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05" name="Google Shape;305;p24"/>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_4_1_1">
    <p:spTree>
      <p:nvGrpSpPr>
        <p:cNvPr id="1" name="Shape 306"/>
        <p:cNvGrpSpPr/>
        <p:nvPr/>
      </p:nvGrpSpPr>
      <p:grpSpPr>
        <a:xfrm>
          <a:off x="0" y="0"/>
          <a:ext cx="0" cy="0"/>
          <a:chOff x="0" y="0"/>
          <a:chExt cx="0" cy="0"/>
        </a:xfrm>
      </p:grpSpPr>
      <p:sp>
        <p:nvSpPr>
          <p:cNvPr id="307" name="Google Shape;307;p25"/>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08" name="Google Shape;308;p25"/>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09" name="Google Shape;309;p25"/>
          <p:cNvSpPr/>
          <p:nvPr/>
        </p:nvSpPr>
        <p:spPr>
          <a:xfrm>
            <a:off x="298300" y="301050"/>
            <a:ext cx="5585100" cy="606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10" name="Google Shape;310;p25"/>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CUSTOM_5">
    <p:spTree>
      <p:nvGrpSpPr>
        <p:cNvPr id="1" name="Shape 311"/>
        <p:cNvGrpSpPr/>
        <p:nvPr/>
      </p:nvGrpSpPr>
      <p:grpSpPr>
        <a:xfrm>
          <a:off x="0" y="0"/>
          <a:ext cx="0" cy="0"/>
          <a:chOff x="0" y="0"/>
          <a:chExt cx="0" cy="0"/>
        </a:xfrm>
      </p:grpSpPr>
      <p:sp>
        <p:nvSpPr>
          <p:cNvPr id="312" name="Google Shape;312;p26"/>
          <p:cNvSpPr/>
          <p:nvPr/>
        </p:nvSpPr>
        <p:spPr>
          <a:xfrm>
            <a:off x="298862" y="1213300"/>
            <a:ext cx="42042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13" name="Google Shape;313;p26"/>
          <p:cNvSpPr txBox="1">
            <a:spLocks noGrp="1"/>
          </p:cNvSpPr>
          <p:nvPr>
            <p:ph type="body" idx="1"/>
          </p:nvPr>
        </p:nvSpPr>
        <p:spPr>
          <a:xfrm>
            <a:off x="370550" y="1290925"/>
            <a:ext cx="4060800" cy="3072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4" name="Google Shape;314;p26"/>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15" name="Google Shape;315;p26"/>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16" name="Google Shape;316;p26"/>
          <p:cNvSpPr/>
          <p:nvPr/>
        </p:nvSpPr>
        <p:spPr>
          <a:xfrm>
            <a:off x="298300" y="301050"/>
            <a:ext cx="42363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17" name="Google Shape;317;p26"/>
          <p:cNvSpPr txBox="1">
            <a:spLocks noGrp="1"/>
          </p:cNvSpPr>
          <p:nvPr>
            <p:ph type="title"/>
          </p:nvPr>
        </p:nvSpPr>
        <p:spPr>
          <a:xfrm>
            <a:off x="279177" y="338025"/>
            <a:ext cx="42042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CUSTOM_6">
    <p:spTree>
      <p:nvGrpSpPr>
        <p:cNvPr id="1" name="Shape 318"/>
        <p:cNvGrpSpPr/>
        <p:nvPr/>
      </p:nvGrpSpPr>
      <p:grpSpPr>
        <a:xfrm>
          <a:off x="0" y="0"/>
          <a:ext cx="0" cy="0"/>
          <a:chOff x="0" y="0"/>
          <a:chExt cx="0" cy="0"/>
        </a:xfrm>
      </p:grpSpPr>
      <p:sp>
        <p:nvSpPr>
          <p:cNvPr id="319" name="Google Shape;319;p27"/>
          <p:cNvSpPr/>
          <p:nvPr/>
        </p:nvSpPr>
        <p:spPr>
          <a:xfrm>
            <a:off x="1172300" y="1667975"/>
            <a:ext cx="5841600" cy="16398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0" name="Google Shape;320;p27"/>
          <p:cNvSpPr/>
          <p:nvPr/>
        </p:nvSpPr>
        <p:spPr>
          <a:xfrm>
            <a:off x="7013875" y="2761675"/>
            <a:ext cx="5940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1" name="Google Shape;321;p27"/>
          <p:cNvSpPr txBox="1">
            <a:spLocks noGrp="1"/>
          </p:cNvSpPr>
          <p:nvPr>
            <p:ph type="title"/>
          </p:nvPr>
        </p:nvSpPr>
        <p:spPr>
          <a:xfrm>
            <a:off x="1195425" y="1741825"/>
            <a:ext cx="5616600" cy="17337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2" name="Google Shape;322;p27"/>
          <p:cNvSpPr/>
          <p:nvPr/>
        </p:nvSpPr>
        <p:spPr>
          <a:xfrm>
            <a:off x="643300" y="1667975"/>
            <a:ext cx="528900" cy="528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3" name="Google Shape;323;p27"/>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4" name="Google Shape;324;p27"/>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CUSTOM_7">
    <p:spTree>
      <p:nvGrpSpPr>
        <p:cNvPr id="1" name="Shape 325"/>
        <p:cNvGrpSpPr/>
        <p:nvPr/>
      </p:nvGrpSpPr>
      <p:grpSpPr>
        <a:xfrm>
          <a:off x="0" y="0"/>
          <a:ext cx="0" cy="0"/>
          <a:chOff x="0" y="0"/>
          <a:chExt cx="0" cy="0"/>
        </a:xfrm>
      </p:grpSpPr>
      <p:sp>
        <p:nvSpPr>
          <p:cNvPr id="326" name="Google Shape;326;p28"/>
          <p:cNvSpPr/>
          <p:nvPr/>
        </p:nvSpPr>
        <p:spPr>
          <a:xfrm>
            <a:off x="1172300" y="2775600"/>
            <a:ext cx="2953200" cy="8907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7" name="Google Shape;327;p28"/>
          <p:cNvSpPr/>
          <p:nvPr/>
        </p:nvSpPr>
        <p:spPr>
          <a:xfrm>
            <a:off x="1172300" y="1477197"/>
            <a:ext cx="5841600" cy="1298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8" name="Google Shape;328;p28"/>
          <p:cNvSpPr/>
          <p:nvPr/>
        </p:nvSpPr>
        <p:spPr>
          <a:xfrm>
            <a:off x="4125500" y="2775588"/>
            <a:ext cx="5940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29" name="Google Shape;329;p28"/>
          <p:cNvSpPr txBox="1">
            <a:spLocks noGrp="1"/>
          </p:cNvSpPr>
          <p:nvPr>
            <p:ph type="title"/>
          </p:nvPr>
        </p:nvSpPr>
        <p:spPr>
          <a:xfrm>
            <a:off x="1227050" y="1551048"/>
            <a:ext cx="5732100" cy="11715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0" name="Google Shape;330;p28"/>
          <p:cNvSpPr txBox="1">
            <a:spLocks noGrp="1"/>
          </p:cNvSpPr>
          <p:nvPr>
            <p:ph type="subTitle" idx="1"/>
          </p:nvPr>
        </p:nvSpPr>
        <p:spPr>
          <a:xfrm>
            <a:off x="1240100" y="2837775"/>
            <a:ext cx="2832300" cy="747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p28"/>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32" name="Google Shape;332;p28"/>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33" name="Google Shape;333;p28"/>
          <p:cNvSpPr txBox="1">
            <a:spLocks noGrp="1"/>
          </p:cNvSpPr>
          <p:nvPr>
            <p:ph type="body" idx="2"/>
          </p:nvPr>
        </p:nvSpPr>
        <p:spPr>
          <a:xfrm>
            <a:off x="1187325" y="3840875"/>
            <a:ext cx="6892800" cy="101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USTOM_8">
    <p:spTree>
      <p:nvGrpSpPr>
        <p:cNvPr id="1" name="Shape 334"/>
        <p:cNvGrpSpPr/>
        <p:nvPr/>
      </p:nvGrpSpPr>
      <p:grpSpPr>
        <a:xfrm>
          <a:off x="0" y="0"/>
          <a:ext cx="0" cy="0"/>
          <a:chOff x="0" y="0"/>
          <a:chExt cx="0" cy="0"/>
        </a:xfrm>
      </p:grpSpPr>
      <p:sp>
        <p:nvSpPr>
          <p:cNvPr id="335" name="Google Shape;335;p29"/>
          <p:cNvSpPr txBox="1">
            <a:spLocks noGrp="1"/>
          </p:cNvSpPr>
          <p:nvPr>
            <p:ph type="body" idx="1"/>
          </p:nvPr>
        </p:nvSpPr>
        <p:spPr>
          <a:xfrm>
            <a:off x="333900" y="1202400"/>
            <a:ext cx="4060800" cy="2738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6" name="Google Shape;336;p29"/>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37" name="Google Shape;337;p29"/>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CUSTOM_9">
    <p:spTree>
      <p:nvGrpSpPr>
        <p:cNvPr id="1" name="Shape 338"/>
        <p:cNvGrpSpPr/>
        <p:nvPr/>
      </p:nvGrpSpPr>
      <p:grpSpPr>
        <a:xfrm>
          <a:off x="0" y="0"/>
          <a:ext cx="0" cy="0"/>
          <a:chOff x="0" y="0"/>
          <a:chExt cx="0" cy="0"/>
        </a:xfrm>
      </p:grpSpPr>
      <p:sp>
        <p:nvSpPr>
          <p:cNvPr id="339" name="Google Shape;339;p30"/>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40" name="Google Shape;340;p30"/>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41" name="Google Shape;341;p30"/>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42" name="Google Shape;342;p30"/>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3" name="Google Shape;343;p30"/>
          <p:cNvSpPr txBox="1">
            <a:spLocks noGrp="1"/>
          </p:cNvSpPr>
          <p:nvPr>
            <p:ph type="body" idx="1"/>
          </p:nvPr>
        </p:nvSpPr>
        <p:spPr>
          <a:xfrm>
            <a:off x="333900" y="1202400"/>
            <a:ext cx="4060800" cy="2738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ptions 1 Overview">
  <p:cSld name="TITLE_3_1_1">
    <p:spTree>
      <p:nvGrpSpPr>
        <p:cNvPr id="1" name="Shape 36"/>
        <p:cNvGrpSpPr/>
        <p:nvPr/>
      </p:nvGrpSpPr>
      <p:grpSpPr>
        <a:xfrm>
          <a:off x="0" y="0"/>
          <a:ext cx="0" cy="0"/>
          <a:chOff x="0" y="0"/>
          <a:chExt cx="0" cy="0"/>
        </a:xfrm>
      </p:grpSpPr>
      <p:sp>
        <p:nvSpPr>
          <p:cNvPr id="37" name="Google Shape;37;p4"/>
          <p:cNvSpPr/>
          <p:nvPr/>
        </p:nvSpPr>
        <p:spPr>
          <a:xfrm>
            <a:off x="1172300" y="660200"/>
            <a:ext cx="4711200" cy="16398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8" name="Google Shape;38;p4"/>
          <p:cNvSpPr/>
          <p:nvPr/>
        </p:nvSpPr>
        <p:spPr>
          <a:xfrm>
            <a:off x="5883500" y="1756696"/>
            <a:ext cx="12249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9" name="Google Shape;39;p4"/>
          <p:cNvSpPr txBox="1">
            <a:spLocks noGrp="1"/>
          </p:cNvSpPr>
          <p:nvPr>
            <p:ph type="title"/>
          </p:nvPr>
        </p:nvSpPr>
        <p:spPr>
          <a:xfrm>
            <a:off x="1195425" y="734045"/>
            <a:ext cx="4648800" cy="17337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4"/>
          <p:cNvSpPr>
            <a:spLocks noGrp="1"/>
          </p:cNvSpPr>
          <p:nvPr>
            <p:ph type="pic" idx="2"/>
          </p:nvPr>
        </p:nvSpPr>
        <p:spPr>
          <a:xfrm>
            <a:off x="3260500" y="2309850"/>
            <a:ext cx="1569000" cy="1625400"/>
          </a:xfrm>
          <a:prstGeom prst="rect">
            <a:avLst/>
          </a:prstGeom>
          <a:noFill/>
          <a:ln w="19050" cap="flat" cmpd="sng">
            <a:solidFill>
              <a:schemeClr val="dk1"/>
            </a:solidFill>
            <a:prstDash val="solid"/>
            <a:round/>
            <a:headEnd type="none" w="sm" len="sm"/>
            <a:tailEnd type="none" w="sm" len="sm"/>
          </a:ln>
        </p:spPr>
      </p:sp>
      <p:sp>
        <p:nvSpPr>
          <p:cNvPr id="41" name="Google Shape;41;p4"/>
          <p:cNvSpPr>
            <a:spLocks noGrp="1"/>
          </p:cNvSpPr>
          <p:nvPr>
            <p:ph type="pic" idx="3"/>
          </p:nvPr>
        </p:nvSpPr>
        <p:spPr>
          <a:xfrm>
            <a:off x="4849525" y="2309850"/>
            <a:ext cx="3128100" cy="2174100"/>
          </a:xfrm>
          <a:prstGeom prst="rect">
            <a:avLst/>
          </a:prstGeom>
          <a:noFill/>
          <a:ln w="19050" cap="flat" cmpd="sng">
            <a:solidFill>
              <a:schemeClr val="dk1"/>
            </a:solidFill>
            <a:prstDash val="solid"/>
            <a:round/>
            <a:headEnd type="none" w="sm" len="sm"/>
            <a:tailEnd type="none" w="sm" len="sm"/>
          </a:ln>
        </p:spPr>
      </p:sp>
      <p:sp>
        <p:nvSpPr>
          <p:cNvPr id="42" name="Google Shape;42;p4"/>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3" name="Google Shape;43;p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CUSTOM_10">
    <p:spTree>
      <p:nvGrpSpPr>
        <p:cNvPr id="1" name="Shape 344"/>
        <p:cNvGrpSpPr/>
        <p:nvPr/>
      </p:nvGrpSpPr>
      <p:grpSpPr>
        <a:xfrm>
          <a:off x="0" y="0"/>
          <a:ext cx="0" cy="0"/>
          <a:chOff x="0" y="0"/>
          <a:chExt cx="0" cy="0"/>
        </a:xfrm>
      </p:grpSpPr>
      <p:sp>
        <p:nvSpPr>
          <p:cNvPr id="345" name="Google Shape;345;p31"/>
          <p:cNvSpPr txBox="1">
            <a:spLocks noGrp="1"/>
          </p:cNvSpPr>
          <p:nvPr>
            <p:ph type="subTitle" idx="1"/>
          </p:nvPr>
        </p:nvSpPr>
        <p:spPr>
          <a:xfrm>
            <a:off x="317500" y="12514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6" name="Google Shape;346;p31"/>
          <p:cNvSpPr txBox="1">
            <a:spLocks noGrp="1"/>
          </p:cNvSpPr>
          <p:nvPr>
            <p:ph type="subTitle" idx="2"/>
          </p:nvPr>
        </p:nvSpPr>
        <p:spPr>
          <a:xfrm>
            <a:off x="4421675" y="12514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31"/>
          <p:cNvSpPr txBox="1">
            <a:spLocks noGrp="1"/>
          </p:cNvSpPr>
          <p:nvPr>
            <p:ph type="subTitle" idx="3"/>
          </p:nvPr>
        </p:nvSpPr>
        <p:spPr>
          <a:xfrm>
            <a:off x="317500" y="23000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31"/>
          <p:cNvSpPr txBox="1">
            <a:spLocks noGrp="1"/>
          </p:cNvSpPr>
          <p:nvPr>
            <p:ph type="subTitle" idx="4"/>
          </p:nvPr>
        </p:nvSpPr>
        <p:spPr>
          <a:xfrm>
            <a:off x="4421675" y="23000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31"/>
          <p:cNvSpPr txBox="1">
            <a:spLocks noGrp="1"/>
          </p:cNvSpPr>
          <p:nvPr>
            <p:ph type="subTitle" idx="5"/>
          </p:nvPr>
        </p:nvSpPr>
        <p:spPr>
          <a:xfrm>
            <a:off x="317500" y="33486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31"/>
          <p:cNvSpPr txBox="1">
            <a:spLocks noGrp="1"/>
          </p:cNvSpPr>
          <p:nvPr>
            <p:ph type="subTitle" idx="6"/>
          </p:nvPr>
        </p:nvSpPr>
        <p:spPr>
          <a:xfrm>
            <a:off x="4421675" y="3348600"/>
            <a:ext cx="4011000" cy="8379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1" name="Google Shape;351;p31"/>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52" name="Google Shape;352;p31"/>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53" name="Google Shape;353;p31"/>
          <p:cNvSpPr/>
          <p:nvPr/>
        </p:nvSpPr>
        <p:spPr>
          <a:xfrm>
            <a:off x="298300" y="301050"/>
            <a:ext cx="5585100" cy="606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54" name="Google Shape;354;p31"/>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body and image">
  <p:cSld name="CUSTOM_11">
    <p:spTree>
      <p:nvGrpSpPr>
        <p:cNvPr id="1" name="Shape 355"/>
        <p:cNvGrpSpPr/>
        <p:nvPr/>
      </p:nvGrpSpPr>
      <p:grpSpPr>
        <a:xfrm>
          <a:off x="0" y="0"/>
          <a:ext cx="0" cy="0"/>
          <a:chOff x="0" y="0"/>
          <a:chExt cx="0" cy="0"/>
        </a:xfrm>
      </p:grpSpPr>
      <p:sp>
        <p:nvSpPr>
          <p:cNvPr id="356" name="Google Shape;356;p32"/>
          <p:cNvSpPr/>
          <p:nvPr/>
        </p:nvSpPr>
        <p:spPr>
          <a:xfrm>
            <a:off x="292600" y="1214724"/>
            <a:ext cx="4239000" cy="2501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57" name="Google Shape;357;p32"/>
          <p:cNvSpPr>
            <a:spLocks noGrp="1"/>
          </p:cNvSpPr>
          <p:nvPr>
            <p:ph type="pic" idx="2"/>
          </p:nvPr>
        </p:nvSpPr>
        <p:spPr>
          <a:xfrm>
            <a:off x="4531775" y="1221524"/>
            <a:ext cx="4302600" cy="3635100"/>
          </a:xfrm>
          <a:prstGeom prst="rect">
            <a:avLst/>
          </a:prstGeom>
          <a:noFill/>
          <a:ln w="19050" cap="flat" cmpd="sng">
            <a:solidFill>
              <a:schemeClr val="dk1"/>
            </a:solidFill>
            <a:prstDash val="solid"/>
            <a:round/>
            <a:headEnd type="none" w="sm" len="sm"/>
            <a:tailEnd type="none" w="sm" len="sm"/>
          </a:ln>
        </p:spPr>
      </p:sp>
      <p:sp>
        <p:nvSpPr>
          <p:cNvPr id="358" name="Google Shape;358;p32"/>
          <p:cNvSpPr txBox="1">
            <a:spLocks noGrp="1"/>
          </p:cNvSpPr>
          <p:nvPr>
            <p:ph type="body" idx="1"/>
          </p:nvPr>
        </p:nvSpPr>
        <p:spPr>
          <a:xfrm>
            <a:off x="340319" y="1261074"/>
            <a:ext cx="4061400" cy="2408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9" name="Google Shape;359;p32"/>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60" name="Google Shape;360;p32"/>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61" name="Google Shape;361;p32"/>
          <p:cNvSpPr/>
          <p:nvPr/>
        </p:nvSpPr>
        <p:spPr>
          <a:xfrm>
            <a:off x="298300" y="301050"/>
            <a:ext cx="5585100" cy="606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62" name="Google Shape;362;p32"/>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big ideas">
  <p:cSld name="CUSTOM_12">
    <p:spTree>
      <p:nvGrpSpPr>
        <p:cNvPr id="1" name="Shape 363"/>
        <p:cNvGrpSpPr/>
        <p:nvPr/>
      </p:nvGrpSpPr>
      <p:grpSpPr>
        <a:xfrm>
          <a:off x="0" y="0"/>
          <a:ext cx="0" cy="0"/>
          <a:chOff x="0" y="0"/>
          <a:chExt cx="0" cy="0"/>
        </a:xfrm>
      </p:grpSpPr>
      <p:sp>
        <p:nvSpPr>
          <p:cNvPr id="364" name="Google Shape;364;p33"/>
          <p:cNvSpPr/>
          <p:nvPr/>
        </p:nvSpPr>
        <p:spPr>
          <a:xfrm>
            <a:off x="290556" y="1213300"/>
            <a:ext cx="40176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65" name="Google Shape;365;p33"/>
          <p:cNvSpPr txBox="1">
            <a:spLocks noGrp="1"/>
          </p:cNvSpPr>
          <p:nvPr>
            <p:ph type="body" idx="1"/>
          </p:nvPr>
        </p:nvSpPr>
        <p:spPr>
          <a:xfrm>
            <a:off x="416145" y="2078725"/>
            <a:ext cx="37665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6" name="Google Shape;366;p33"/>
          <p:cNvSpPr/>
          <p:nvPr/>
        </p:nvSpPr>
        <p:spPr>
          <a:xfrm>
            <a:off x="4308218" y="1213300"/>
            <a:ext cx="4017600" cy="3260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67" name="Google Shape;367;p33"/>
          <p:cNvSpPr txBox="1">
            <a:spLocks noGrp="1"/>
          </p:cNvSpPr>
          <p:nvPr>
            <p:ph type="body" idx="2"/>
          </p:nvPr>
        </p:nvSpPr>
        <p:spPr>
          <a:xfrm>
            <a:off x="4433807" y="2078725"/>
            <a:ext cx="37665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8" name="Google Shape;368;p33"/>
          <p:cNvSpPr txBox="1">
            <a:spLocks noGrp="1"/>
          </p:cNvSpPr>
          <p:nvPr>
            <p:ph type="subTitle" idx="3"/>
          </p:nvPr>
        </p:nvSpPr>
        <p:spPr>
          <a:xfrm>
            <a:off x="416145" y="1328375"/>
            <a:ext cx="37665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9" name="Google Shape;369;p33"/>
          <p:cNvSpPr txBox="1">
            <a:spLocks noGrp="1"/>
          </p:cNvSpPr>
          <p:nvPr>
            <p:ph type="subTitle" idx="4"/>
          </p:nvPr>
        </p:nvSpPr>
        <p:spPr>
          <a:xfrm>
            <a:off x="4433807" y="1328375"/>
            <a:ext cx="37665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33"/>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71" name="Google Shape;371;p33"/>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72" name="Google Shape;372;p33"/>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73" name="Google Shape;373;p33"/>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big ideas">
  <p:cSld name="CUSTOM_13">
    <p:spTree>
      <p:nvGrpSpPr>
        <p:cNvPr id="1" name="Shape 374"/>
        <p:cNvGrpSpPr/>
        <p:nvPr/>
      </p:nvGrpSpPr>
      <p:grpSpPr>
        <a:xfrm>
          <a:off x="0" y="0"/>
          <a:ext cx="0" cy="0"/>
          <a:chOff x="0" y="0"/>
          <a:chExt cx="0" cy="0"/>
        </a:xfrm>
      </p:grpSpPr>
      <p:sp>
        <p:nvSpPr>
          <p:cNvPr id="375" name="Google Shape;375;p34"/>
          <p:cNvSpPr/>
          <p:nvPr/>
        </p:nvSpPr>
        <p:spPr>
          <a:xfrm>
            <a:off x="290556" y="1213300"/>
            <a:ext cx="28455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76" name="Google Shape;376;p34"/>
          <p:cNvSpPr txBox="1">
            <a:spLocks noGrp="1"/>
          </p:cNvSpPr>
          <p:nvPr>
            <p:ph type="body" idx="1"/>
          </p:nvPr>
        </p:nvSpPr>
        <p:spPr>
          <a:xfrm>
            <a:off x="379498" y="2078725"/>
            <a:ext cx="26673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7" name="Google Shape;377;p34"/>
          <p:cNvSpPr/>
          <p:nvPr/>
        </p:nvSpPr>
        <p:spPr>
          <a:xfrm>
            <a:off x="3135874" y="1213300"/>
            <a:ext cx="2845500" cy="3260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78" name="Google Shape;378;p34"/>
          <p:cNvSpPr txBox="1">
            <a:spLocks noGrp="1"/>
          </p:cNvSpPr>
          <p:nvPr>
            <p:ph type="body" idx="2"/>
          </p:nvPr>
        </p:nvSpPr>
        <p:spPr>
          <a:xfrm>
            <a:off x="3224816" y="2078725"/>
            <a:ext cx="26673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9" name="Google Shape;379;p34"/>
          <p:cNvSpPr txBox="1">
            <a:spLocks noGrp="1"/>
          </p:cNvSpPr>
          <p:nvPr>
            <p:ph type="subTitle" idx="3"/>
          </p:nvPr>
        </p:nvSpPr>
        <p:spPr>
          <a:xfrm>
            <a:off x="379498" y="1328375"/>
            <a:ext cx="26673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34"/>
          <p:cNvSpPr txBox="1">
            <a:spLocks noGrp="1"/>
          </p:cNvSpPr>
          <p:nvPr>
            <p:ph type="subTitle" idx="4"/>
          </p:nvPr>
        </p:nvSpPr>
        <p:spPr>
          <a:xfrm>
            <a:off x="3224816" y="1328375"/>
            <a:ext cx="26673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1" name="Google Shape;381;p34"/>
          <p:cNvSpPr/>
          <p:nvPr/>
        </p:nvSpPr>
        <p:spPr>
          <a:xfrm>
            <a:off x="5981304" y="1213300"/>
            <a:ext cx="2845500" cy="3260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82" name="Google Shape;382;p34"/>
          <p:cNvSpPr txBox="1">
            <a:spLocks noGrp="1"/>
          </p:cNvSpPr>
          <p:nvPr>
            <p:ph type="body" idx="5"/>
          </p:nvPr>
        </p:nvSpPr>
        <p:spPr>
          <a:xfrm>
            <a:off x="6070247" y="2078725"/>
            <a:ext cx="26673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3" name="Google Shape;383;p34"/>
          <p:cNvSpPr txBox="1">
            <a:spLocks noGrp="1"/>
          </p:cNvSpPr>
          <p:nvPr>
            <p:ph type="subTitle" idx="6"/>
          </p:nvPr>
        </p:nvSpPr>
        <p:spPr>
          <a:xfrm>
            <a:off x="6070247" y="1328375"/>
            <a:ext cx="26673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34"/>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85" name="Google Shape;385;p3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86" name="Google Shape;386;p34"/>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87" name="Google Shape;387;p34"/>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big ideas">
  <p:cSld name="CUSTOM_14">
    <p:spTree>
      <p:nvGrpSpPr>
        <p:cNvPr id="1" name="Shape 388"/>
        <p:cNvGrpSpPr/>
        <p:nvPr/>
      </p:nvGrpSpPr>
      <p:grpSpPr>
        <a:xfrm>
          <a:off x="0" y="0"/>
          <a:ext cx="0" cy="0"/>
          <a:chOff x="0" y="0"/>
          <a:chExt cx="0" cy="0"/>
        </a:xfrm>
      </p:grpSpPr>
      <p:sp>
        <p:nvSpPr>
          <p:cNvPr id="389" name="Google Shape;389;p35"/>
          <p:cNvSpPr/>
          <p:nvPr/>
        </p:nvSpPr>
        <p:spPr>
          <a:xfrm>
            <a:off x="292600" y="1213300"/>
            <a:ext cx="2132700" cy="326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90" name="Google Shape;390;p35"/>
          <p:cNvSpPr txBox="1">
            <a:spLocks noGrp="1"/>
          </p:cNvSpPr>
          <p:nvPr>
            <p:ph type="body" idx="1"/>
          </p:nvPr>
        </p:nvSpPr>
        <p:spPr>
          <a:xfrm>
            <a:off x="388220" y="2064025"/>
            <a:ext cx="19338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91" name="Google Shape;391;p35"/>
          <p:cNvSpPr/>
          <p:nvPr/>
        </p:nvSpPr>
        <p:spPr>
          <a:xfrm>
            <a:off x="2425130" y="1213300"/>
            <a:ext cx="2132700" cy="3260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92" name="Google Shape;392;p35"/>
          <p:cNvSpPr txBox="1">
            <a:spLocks noGrp="1"/>
          </p:cNvSpPr>
          <p:nvPr>
            <p:ph type="body" idx="2"/>
          </p:nvPr>
        </p:nvSpPr>
        <p:spPr>
          <a:xfrm>
            <a:off x="2524606" y="2073825"/>
            <a:ext cx="19338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93" name="Google Shape;393;p35"/>
          <p:cNvSpPr txBox="1">
            <a:spLocks noGrp="1"/>
          </p:cNvSpPr>
          <p:nvPr>
            <p:ph type="subTitle" idx="3"/>
          </p:nvPr>
        </p:nvSpPr>
        <p:spPr>
          <a:xfrm>
            <a:off x="395987" y="1313675"/>
            <a:ext cx="19338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4" name="Google Shape;394;p35"/>
          <p:cNvSpPr txBox="1">
            <a:spLocks noGrp="1"/>
          </p:cNvSpPr>
          <p:nvPr>
            <p:ph type="subTitle" idx="4"/>
          </p:nvPr>
        </p:nvSpPr>
        <p:spPr>
          <a:xfrm>
            <a:off x="2524607" y="1323475"/>
            <a:ext cx="19338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35"/>
          <p:cNvSpPr/>
          <p:nvPr/>
        </p:nvSpPr>
        <p:spPr>
          <a:xfrm>
            <a:off x="4557594" y="1213300"/>
            <a:ext cx="2132700" cy="3260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96" name="Google Shape;396;p35"/>
          <p:cNvSpPr txBox="1">
            <a:spLocks noGrp="1"/>
          </p:cNvSpPr>
          <p:nvPr>
            <p:ph type="body" idx="5"/>
          </p:nvPr>
        </p:nvSpPr>
        <p:spPr>
          <a:xfrm>
            <a:off x="4657139" y="2073825"/>
            <a:ext cx="19338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97" name="Google Shape;397;p35"/>
          <p:cNvSpPr/>
          <p:nvPr/>
        </p:nvSpPr>
        <p:spPr>
          <a:xfrm>
            <a:off x="6690125" y="1213300"/>
            <a:ext cx="2132700" cy="3260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98" name="Google Shape;398;p35"/>
          <p:cNvSpPr txBox="1">
            <a:spLocks noGrp="1"/>
          </p:cNvSpPr>
          <p:nvPr>
            <p:ph type="body" idx="6"/>
          </p:nvPr>
        </p:nvSpPr>
        <p:spPr>
          <a:xfrm>
            <a:off x="6789589" y="2073825"/>
            <a:ext cx="1933800" cy="229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99" name="Google Shape;399;p35"/>
          <p:cNvSpPr txBox="1">
            <a:spLocks noGrp="1"/>
          </p:cNvSpPr>
          <p:nvPr>
            <p:ph type="subTitle" idx="7"/>
          </p:nvPr>
        </p:nvSpPr>
        <p:spPr>
          <a:xfrm>
            <a:off x="4657140" y="1323475"/>
            <a:ext cx="19338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0" name="Google Shape;400;p35"/>
          <p:cNvSpPr txBox="1">
            <a:spLocks noGrp="1"/>
          </p:cNvSpPr>
          <p:nvPr>
            <p:ph type="subTitle" idx="8"/>
          </p:nvPr>
        </p:nvSpPr>
        <p:spPr>
          <a:xfrm>
            <a:off x="6789588" y="1323475"/>
            <a:ext cx="1933800" cy="658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35"/>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02" name="Google Shape;402;p35"/>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403" name="Google Shape;403;p35"/>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04" name="Google Shape;404;p35"/>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image">
  <p:cSld name="CUSTOM_15">
    <p:spTree>
      <p:nvGrpSpPr>
        <p:cNvPr id="1" name="Shape 405"/>
        <p:cNvGrpSpPr/>
        <p:nvPr/>
      </p:nvGrpSpPr>
      <p:grpSpPr>
        <a:xfrm>
          <a:off x="0" y="0"/>
          <a:ext cx="0" cy="0"/>
          <a:chOff x="0" y="0"/>
          <a:chExt cx="0" cy="0"/>
        </a:xfrm>
      </p:grpSpPr>
      <p:sp>
        <p:nvSpPr>
          <p:cNvPr id="406" name="Google Shape;406;p36"/>
          <p:cNvSpPr>
            <a:spLocks noGrp="1"/>
          </p:cNvSpPr>
          <p:nvPr>
            <p:ph type="pic" idx="2"/>
          </p:nvPr>
        </p:nvSpPr>
        <p:spPr>
          <a:xfrm>
            <a:off x="332000" y="1102925"/>
            <a:ext cx="6915000" cy="3725400"/>
          </a:xfrm>
          <a:prstGeom prst="rect">
            <a:avLst/>
          </a:prstGeom>
          <a:noFill/>
          <a:ln w="19050" cap="flat" cmpd="sng">
            <a:solidFill>
              <a:schemeClr val="dk1"/>
            </a:solidFill>
            <a:prstDash val="solid"/>
            <a:round/>
            <a:headEnd type="none" w="sm" len="sm"/>
            <a:tailEnd type="none" w="sm" len="sm"/>
          </a:ln>
        </p:spPr>
      </p:sp>
      <p:sp>
        <p:nvSpPr>
          <p:cNvPr id="407" name="Google Shape;407;p36"/>
          <p:cNvSpPr/>
          <p:nvPr/>
        </p:nvSpPr>
        <p:spPr>
          <a:xfrm>
            <a:off x="7236337" y="1102925"/>
            <a:ext cx="1097400" cy="460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08" name="Google Shape;408;p36"/>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09" name="Google Shape;409;p36"/>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410" name="Google Shape;410;p36"/>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11" name="Google Shape;411;p36"/>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storyboards">
  <p:cSld name="CUSTOM_16">
    <p:spTree>
      <p:nvGrpSpPr>
        <p:cNvPr id="1" name="Shape 412"/>
        <p:cNvGrpSpPr/>
        <p:nvPr/>
      </p:nvGrpSpPr>
      <p:grpSpPr>
        <a:xfrm>
          <a:off x="0" y="0"/>
          <a:ext cx="0" cy="0"/>
          <a:chOff x="0" y="0"/>
          <a:chExt cx="0" cy="0"/>
        </a:xfrm>
      </p:grpSpPr>
      <p:sp>
        <p:nvSpPr>
          <p:cNvPr id="413" name="Google Shape;413;p37"/>
          <p:cNvSpPr/>
          <p:nvPr/>
        </p:nvSpPr>
        <p:spPr>
          <a:xfrm>
            <a:off x="299641" y="301944"/>
            <a:ext cx="2757300" cy="10122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14" name="Google Shape;414;p37"/>
          <p:cNvSpPr/>
          <p:nvPr/>
        </p:nvSpPr>
        <p:spPr>
          <a:xfrm>
            <a:off x="298987" y="3164944"/>
            <a:ext cx="2763300" cy="1683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15" name="Google Shape;415;p37"/>
          <p:cNvSpPr txBox="1">
            <a:spLocks noGrp="1"/>
          </p:cNvSpPr>
          <p:nvPr>
            <p:ph type="title"/>
          </p:nvPr>
        </p:nvSpPr>
        <p:spPr>
          <a:xfrm>
            <a:off x="276860" y="334005"/>
            <a:ext cx="2729700" cy="11349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6" name="Google Shape;416;p37"/>
          <p:cNvSpPr txBox="1">
            <a:spLocks noGrp="1"/>
          </p:cNvSpPr>
          <p:nvPr>
            <p:ph type="subTitle" idx="1"/>
          </p:nvPr>
        </p:nvSpPr>
        <p:spPr>
          <a:xfrm>
            <a:off x="335627" y="3143713"/>
            <a:ext cx="2723100" cy="54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37"/>
          <p:cNvSpPr/>
          <p:nvPr/>
        </p:nvSpPr>
        <p:spPr>
          <a:xfrm>
            <a:off x="3055339" y="3164944"/>
            <a:ext cx="2757300" cy="16836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18" name="Google Shape;418;p37"/>
          <p:cNvSpPr>
            <a:spLocks noGrp="1"/>
          </p:cNvSpPr>
          <p:nvPr>
            <p:ph type="pic" idx="2"/>
          </p:nvPr>
        </p:nvSpPr>
        <p:spPr>
          <a:xfrm>
            <a:off x="305510" y="1313560"/>
            <a:ext cx="2746200" cy="1841700"/>
          </a:xfrm>
          <a:prstGeom prst="rect">
            <a:avLst/>
          </a:prstGeom>
          <a:noFill/>
          <a:ln w="19050" cap="flat" cmpd="sng">
            <a:solidFill>
              <a:schemeClr val="dk1"/>
            </a:solidFill>
            <a:prstDash val="solid"/>
            <a:round/>
            <a:headEnd type="none" w="sm" len="sm"/>
            <a:tailEnd type="none" w="sm" len="sm"/>
          </a:ln>
        </p:spPr>
      </p:sp>
      <p:sp>
        <p:nvSpPr>
          <p:cNvPr id="419" name="Google Shape;419;p37"/>
          <p:cNvSpPr txBox="1">
            <a:spLocks noGrp="1"/>
          </p:cNvSpPr>
          <p:nvPr>
            <p:ph type="subTitle" idx="3"/>
          </p:nvPr>
        </p:nvSpPr>
        <p:spPr>
          <a:xfrm>
            <a:off x="3085572" y="3143713"/>
            <a:ext cx="2723100" cy="54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0" name="Google Shape;420;p37"/>
          <p:cNvSpPr txBox="1">
            <a:spLocks noGrp="1"/>
          </p:cNvSpPr>
          <p:nvPr>
            <p:ph type="body" idx="4"/>
          </p:nvPr>
        </p:nvSpPr>
        <p:spPr>
          <a:xfrm>
            <a:off x="329783" y="3743746"/>
            <a:ext cx="2697000" cy="1095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1" name="Google Shape;421;p37"/>
          <p:cNvSpPr txBox="1">
            <a:spLocks noGrp="1"/>
          </p:cNvSpPr>
          <p:nvPr>
            <p:ph type="body" idx="5"/>
          </p:nvPr>
        </p:nvSpPr>
        <p:spPr>
          <a:xfrm>
            <a:off x="3088466" y="3743746"/>
            <a:ext cx="2697000" cy="1095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2" name="Google Shape;422;p37"/>
          <p:cNvSpPr/>
          <p:nvPr/>
        </p:nvSpPr>
        <p:spPr>
          <a:xfrm>
            <a:off x="3062463" y="809593"/>
            <a:ext cx="1136400" cy="5037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23" name="Google Shape;423;p37"/>
          <p:cNvSpPr>
            <a:spLocks noGrp="1"/>
          </p:cNvSpPr>
          <p:nvPr>
            <p:ph type="pic" idx="6"/>
          </p:nvPr>
        </p:nvSpPr>
        <p:spPr>
          <a:xfrm>
            <a:off x="3063994" y="1313560"/>
            <a:ext cx="2746200" cy="1841700"/>
          </a:xfrm>
          <a:prstGeom prst="rect">
            <a:avLst/>
          </a:prstGeom>
          <a:noFill/>
          <a:ln w="19050" cap="flat" cmpd="sng">
            <a:solidFill>
              <a:schemeClr val="dk1"/>
            </a:solidFill>
            <a:prstDash val="solid"/>
            <a:round/>
            <a:headEnd type="none" w="sm" len="sm"/>
            <a:tailEnd type="none" w="sm" len="sm"/>
          </a:ln>
        </p:spPr>
      </p:sp>
      <p:sp>
        <p:nvSpPr>
          <p:cNvPr id="424" name="Google Shape;424;p37"/>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25" name="Google Shape;425;p37"/>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storyboards">
  <p:cSld name="CUSTOM_17">
    <p:spTree>
      <p:nvGrpSpPr>
        <p:cNvPr id="1" name="Shape 426"/>
        <p:cNvGrpSpPr/>
        <p:nvPr/>
      </p:nvGrpSpPr>
      <p:grpSpPr>
        <a:xfrm>
          <a:off x="0" y="0"/>
          <a:ext cx="0" cy="0"/>
          <a:chOff x="0" y="0"/>
          <a:chExt cx="0" cy="0"/>
        </a:xfrm>
      </p:grpSpPr>
      <p:sp>
        <p:nvSpPr>
          <p:cNvPr id="427" name="Google Shape;427;p38"/>
          <p:cNvSpPr/>
          <p:nvPr/>
        </p:nvSpPr>
        <p:spPr>
          <a:xfrm>
            <a:off x="298192" y="301228"/>
            <a:ext cx="2757300" cy="10122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28" name="Google Shape;428;p38"/>
          <p:cNvSpPr/>
          <p:nvPr/>
        </p:nvSpPr>
        <p:spPr>
          <a:xfrm>
            <a:off x="297538" y="3164228"/>
            <a:ext cx="2763300" cy="1683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29" name="Google Shape;429;p38"/>
          <p:cNvSpPr txBox="1">
            <a:spLocks noGrp="1"/>
          </p:cNvSpPr>
          <p:nvPr>
            <p:ph type="subTitle" idx="1"/>
          </p:nvPr>
        </p:nvSpPr>
        <p:spPr>
          <a:xfrm>
            <a:off x="334178" y="3142997"/>
            <a:ext cx="2723100" cy="54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38"/>
          <p:cNvSpPr/>
          <p:nvPr/>
        </p:nvSpPr>
        <p:spPr>
          <a:xfrm>
            <a:off x="3053889" y="3164228"/>
            <a:ext cx="2757300" cy="16836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31" name="Google Shape;431;p38"/>
          <p:cNvSpPr txBox="1">
            <a:spLocks noGrp="1"/>
          </p:cNvSpPr>
          <p:nvPr>
            <p:ph type="title"/>
          </p:nvPr>
        </p:nvSpPr>
        <p:spPr>
          <a:xfrm>
            <a:off x="276860" y="334005"/>
            <a:ext cx="2729700" cy="11349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2" name="Google Shape;432;p38"/>
          <p:cNvSpPr>
            <a:spLocks noGrp="1"/>
          </p:cNvSpPr>
          <p:nvPr>
            <p:ph type="pic" idx="2"/>
          </p:nvPr>
        </p:nvSpPr>
        <p:spPr>
          <a:xfrm>
            <a:off x="304061" y="1312844"/>
            <a:ext cx="2746200" cy="1841700"/>
          </a:xfrm>
          <a:prstGeom prst="rect">
            <a:avLst/>
          </a:prstGeom>
          <a:noFill/>
          <a:ln w="19050" cap="flat" cmpd="sng">
            <a:solidFill>
              <a:schemeClr val="dk1"/>
            </a:solidFill>
            <a:prstDash val="solid"/>
            <a:round/>
            <a:headEnd type="none" w="sm" len="sm"/>
            <a:tailEnd type="none" w="sm" len="sm"/>
          </a:ln>
        </p:spPr>
      </p:sp>
      <p:sp>
        <p:nvSpPr>
          <p:cNvPr id="433" name="Google Shape;433;p38"/>
          <p:cNvSpPr txBox="1">
            <a:spLocks noGrp="1"/>
          </p:cNvSpPr>
          <p:nvPr>
            <p:ph type="subTitle" idx="3"/>
          </p:nvPr>
        </p:nvSpPr>
        <p:spPr>
          <a:xfrm>
            <a:off x="3084123" y="3142997"/>
            <a:ext cx="2723100" cy="54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4" name="Google Shape;434;p38"/>
          <p:cNvSpPr txBox="1">
            <a:spLocks noGrp="1"/>
          </p:cNvSpPr>
          <p:nvPr>
            <p:ph type="body" idx="4"/>
          </p:nvPr>
        </p:nvSpPr>
        <p:spPr>
          <a:xfrm>
            <a:off x="328334" y="3743030"/>
            <a:ext cx="2697000" cy="1095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35" name="Google Shape;435;p38"/>
          <p:cNvSpPr txBox="1">
            <a:spLocks noGrp="1"/>
          </p:cNvSpPr>
          <p:nvPr>
            <p:ph type="body" idx="5"/>
          </p:nvPr>
        </p:nvSpPr>
        <p:spPr>
          <a:xfrm>
            <a:off x="3087016" y="3743030"/>
            <a:ext cx="2697000" cy="1095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36" name="Google Shape;436;p38"/>
          <p:cNvSpPr/>
          <p:nvPr/>
        </p:nvSpPr>
        <p:spPr>
          <a:xfrm>
            <a:off x="3061014" y="808877"/>
            <a:ext cx="1136400" cy="5037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37" name="Google Shape;437;p38"/>
          <p:cNvSpPr>
            <a:spLocks noGrp="1"/>
          </p:cNvSpPr>
          <p:nvPr>
            <p:ph type="pic" idx="6"/>
          </p:nvPr>
        </p:nvSpPr>
        <p:spPr>
          <a:xfrm>
            <a:off x="3062545" y="1312844"/>
            <a:ext cx="2746200" cy="1841700"/>
          </a:xfrm>
          <a:prstGeom prst="rect">
            <a:avLst/>
          </a:prstGeom>
          <a:noFill/>
          <a:ln w="19050" cap="flat" cmpd="sng">
            <a:solidFill>
              <a:schemeClr val="dk1"/>
            </a:solidFill>
            <a:prstDash val="solid"/>
            <a:round/>
            <a:headEnd type="none" w="sm" len="sm"/>
            <a:tailEnd type="none" w="sm" len="sm"/>
          </a:ln>
        </p:spPr>
      </p:sp>
      <p:sp>
        <p:nvSpPr>
          <p:cNvPr id="438" name="Google Shape;438;p38"/>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39" name="Google Shape;439;p38"/>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440" name="Google Shape;440;p38"/>
          <p:cNvSpPr/>
          <p:nvPr/>
        </p:nvSpPr>
        <p:spPr>
          <a:xfrm>
            <a:off x="5811189" y="3164228"/>
            <a:ext cx="2757300" cy="1683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41" name="Google Shape;441;p38"/>
          <p:cNvSpPr txBox="1">
            <a:spLocks noGrp="1"/>
          </p:cNvSpPr>
          <p:nvPr>
            <p:ph type="subTitle" idx="7"/>
          </p:nvPr>
        </p:nvSpPr>
        <p:spPr>
          <a:xfrm>
            <a:off x="5841423" y="3142997"/>
            <a:ext cx="2723100" cy="544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2" name="Google Shape;442;p38"/>
          <p:cNvSpPr txBox="1">
            <a:spLocks noGrp="1"/>
          </p:cNvSpPr>
          <p:nvPr>
            <p:ph type="body" idx="8"/>
          </p:nvPr>
        </p:nvSpPr>
        <p:spPr>
          <a:xfrm>
            <a:off x="5844316" y="3743030"/>
            <a:ext cx="2697000" cy="1095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43" name="Google Shape;443;p38"/>
          <p:cNvSpPr>
            <a:spLocks noGrp="1"/>
          </p:cNvSpPr>
          <p:nvPr>
            <p:ph type="pic" idx="9"/>
          </p:nvPr>
        </p:nvSpPr>
        <p:spPr>
          <a:xfrm>
            <a:off x="5819845" y="1312844"/>
            <a:ext cx="2746200" cy="18417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nly">
  <p:cSld name="CUSTOM_18">
    <p:spTree>
      <p:nvGrpSpPr>
        <p:cNvPr id="1" name="Shape 444"/>
        <p:cNvGrpSpPr/>
        <p:nvPr/>
      </p:nvGrpSpPr>
      <p:grpSpPr>
        <a:xfrm>
          <a:off x="0" y="0"/>
          <a:ext cx="0" cy="0"/>
          <a:chOff x="0" y="0"/>
          <a:chExt cx="0" cy="0"/>
        </a:xfrm>
      </p:grpSpPr>
      <p:sp>
        <p:nvSpPr>
          <p:cNvPr id="445" name="Google Shape;445;p39"/>
          <p:cNvSpPr>
            <a:spLocks noGrp="1"/>
          </p:cNvSpPr>
          <p:nvPr>
            <p:ph type="pic" idx="2"/>
          </p:nvPr>
        </p:nvSpPr>
        <p:spPr>
          <a:xfrm>
            <a:off x="317500" y="1104900"/>
            <a:ext cx="8521800" cy="3733800"/>
          </a:xfrm>
          <a:prstGeom prst="rect">
            <a:avLst/>
          </a:prstGeom>
          <a:noFill/>
          <a:ln w="19050" cap="flat" cmpd="sng">
            <a:solidFill>
              <a:schemeClr val="dk1"/>
            </a:solidFill>
            <a:prstDash val="solid"/>
            <a:round/>
            <a:headEnd type="none" w="sm" len="sm"/>
            <a:tailEnd type="none" w="sm" len="sm"/>
          </a:ln>
        </p:spPr>
      </p:sp>
      <p:sp>
        <p:nvSpPr>
          <p:cNvPr id="446" name="Google Shape;446;p39"/>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47" name="Google Shape;447;p39"/>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grid">
  <p:cSld name="CUSTOM_19">
    <p:spTree>
      <p:nvGrpSpPr>
        <p:cNvPr id="1" name="Shape 448"/>
        <p:cNvGrpSpPr/>
        <p:nvPr/>
      </p:nvGrpSpPr>
      <p:grpSpPr>
        <a:xfrm>
          <a:off x="0" y="0"/>
          <a:ext cx="0" cy="0"/>
          <a:chOff x="0" y="0"/>
          <a:chExt cx="0" cy="0"/>
        </a:xfrm>
      </p:grpSpPr>
      <p:sp>
        <p:nvSpPr>
          <p:cNvPr id="449" name="Google Shape;449;p40"/>
          <p:cNvSpPr>
            <a:spLocks noGrp="1"/>
          </p:cNvSpPr>
          <p:nvPr>
            <p:ph type="pic" idx="2"/>
          </p:nvPr>
        </p:nvSpPr>
        <p:spPr>
          <a:xfrm>
            <a:off x="340412" y="3044150"/>
            <a:ext cx="2087400" cy="1769100"/>
          </a:xfrm>
          <a:prstGeom prst="rect">
            <a:avLst/>
          </a:prstGeom>
          <a:noFill/>
          <a:ln w="19050" cap="flat" cmpd="sng">
            <a:solidFill>
              <a:schemeClr val="dk1"/>
            </a:solidFill>
            <a:prstDash val="solid"/>
            <a:round/>
            <a:headEnd type="none" w="sm" len="sm"/>
            <a:tailEnd type="none" w="sm" len="sm"/>
          </a:ln>
        </p:spPr>
      </p:sp>
      <p:sp>
        <p:nvSpPr>
          <p:cNvPr id="450" name="Google Shape;450;p40"/>
          <p:cNvSpPr>
            <a:spLocks noGrp="1"/>
          </p:cNvSpPr>
          <p:nvPr>
            <p:ph type="pic" idx="3"/>
          </p:nvPr>
        </p:nvSpPr>
        <p:spPr>
          <a:xfrm>
            <a:off x="5649300" y="3044303"/>
            <a:ext cx="1190100" cy="1769100"/>
          </a:xfrm>
          <a:prstGeom prst="rect">
            <a:avLst/>
          </a:prstGeom>
          <a:noFill/>
          <a:ln w="19050" cap="flat" cmpd="sng">
            <a:solidFill>
              <a:schemeClr val="dk1"/>
            </a:solidFill>
            <a:prstDash val="solid"/>
            <a:round/>
            <a:headEnd type="none" w="sm" len="sm"/>
            <a:tailEnd type="none" w="sm" len="sm"/>
          </a:ln>
        </p:spPr>
      </p:sp>
      <p:sp>
        <p:nvSpPr>
          <p:cNvPr id="451" name="Google Shape;451;p40"/>
          <p:cNvSpPr>
            <a:spLocks noGrp="1"/>
          </p:cNvSpPr>
          <p:nvPr>
            <p:ph type="pic" idx="4"/>
          </p:nvPr>
        </p:nvSpPr>
        <p:spPr>
          <a:xfrm>
            <a:off x="340400" y="1690778"/>
            <a:ext cx="1416300" cy="1338000"/>
          </a:xfrm>
          <a:prstGeom prst="rect">
            <a:avLst/>
          </a:prstGeom>
          <a:noFill/>
          <a:ln w="19050" cap="flat" cmpd="sng">
            <a:solidFill>
              <a:schemeClr val="dk1"/>
            </a:solidFill>
            <a:prstDash val="solid"/>
            <a:round/>
            <a:headEnd type="none" w="sm" len="sm"/>
            <a:tailEnd type="none" w="sm" len="sm"/>
          </a:ln>
        </p:spPr>
      </p:sp>
      <p:sp>
        <p:nvSpPr>
          <p:cNvPr id="452" name="Google Shape;452;p40"/>
          <p:cNvSpPr>
            <a:spLocks noGrp="1"/>
          </p:cNvSpPr>
          <p:nvPr>
            <p:ph type="pic" idx="5"/>
          </p:nvPr>
        </p:nvSpPr>
        <p:spPr>
          <a:xfrm>
            <a:off x="2443047" y="3044052"/>
            <a:ext cx="1190100" cy="1322700"/>
          </a:xfrm>
          <a:prstGeom prst="rect">
            <a:avLst/>
          </a:prstGeom>
          <a:noFill/>
          <a:ln w="19050" cap="flat" cmpd="sng">
            <a:solidFill>
              <a:schemeClr val="dk1"/>
            </a:solidFill>
            <a:prstDash val="solid"/>
            <a:round/>
            <a:headEnd type="none" w="sm" len="sm"/>
            <a:tailEnd type="none" w="sm" len="sm"/>
          </a:ln>
        </p:spPr>
      </p:sp>
      <p:sp>
        <p:nvSpPr>
          <p:cNvPr id="453" name="Google Shape;453;p40"/>
          <p:cNvSpPr>
            <a:spLocks noGrp="1"/>
          </p:cNvSpPr>
          <p:nvPr>
            <p:ph type="pic" idx="6"/>
          </p:nvPr>
        </p:nvSpPr>
        <p:spPr>
          <a:xfrm>
            <a:off x="3648504" y="3044048"/>
            <a:ext cx="1991100" cy="1769100"/>
          </a:xfrm>
          <a:prstGeom prst="rect">
            <a:avLst/>
          </a:prstGeom>
          <a:noFill/>
          <a:ln w="19050" cap="flat" cmpd="sng">
            <a:solidFill>
              <a:schemeClr val="dk1"/>
            </a:solidFill>
            <a:prstDash val="solid"/>
            <a:round/>
            <a:headEnd type="none" w="sm" len="sm"/>
            <a:tailEnd type="none" w="sm" len="sm"/>
          </a:ln>
        </p:spPr>
      </p:sp>
      <p:sp>
        <p:nvSpPr>
          <p:cNvPr id="454" name="Google Shape;454;p40"/>
          <p:cNvSpPr>
            <a:spLocks noGrp="1"/>
          </p:cNvSpPr>
          <p:nvPr>
            <p:ph type="pic" idx="7"/>
          </p:nvPr>
        </p:nvSpPr>
        <p:spPr>
          <a:xfrm>
            <a:off x="1767376" y="1263050"/>
            <a:ext cx="1881300" cy="1769100"/>
          </a:xfrm>
          <a:prstGeom prst="rect">
            <a:avLst/>
          </a:prstGeom>
          <a:noFill/>
          <a:ln w="19050" cap="flat" cmpd="sng">
            <a:solidFill>
              <a:schemeClr val="dk1"/>
            </a:solidFill>
            <a:prstDash val="solid"/>
            <a:round/>
            <a:headEnd type="none" w="sm" len="sm"/>
            <a:tailEnd type="none" w="sm" len="sm"/>
          </a:ln>
        </p:spPr>
      </p:sp>
      <p:sp>
        <p:nvSpPr>
          <p:cNvPr id="455" name="Google Shape;455;p40"/>
          <p:cNvSpPr>
            <a:spLocks noGrp="1"/>
          </p:cNvSpPr>
          <p:nvPr>
            <p:ph type="pic" idx="8"/>
          </p:nvPr>
        </p:nvSpPr>
        <p:spPr>
          <a:xfrm>
            <a:off x="3648523" y="1263050"/>
            <a:ext cx="1592400" cy="1769100"/>
          </a:xfrm>
          <a:prstGeom prst="rect">
            <a:avLst/>
          </a:prstGeom>
          <a:noFill/>
          <a:ln w="19050" cap="flat" cmpd="sng">
            <a:solidFill>
              <a:schemeClr val="dk1"/>
            </a:solidFill>
            <a:prstDash val="solid"/>
            <a:round/>
            <a:headEnd type="none" w="sm" len="sm"/>
            <a:tailEnd type="none" w="sm" len="sm"/>
          </a:ln>
        </p:spPr>
      </p:sp>
      <p:sp>
        <p:nvSpPr>
          <p:cNvPr id="456" name="Google Shape;456;p40"/>
          <p:cNvSpPr>
            <a:spLocks noGrp="1"/>
          </p:cNvSpPr>
          <p:nvPr>
            <p:ph type="pic" idx="9"/>
          </p:nvPr>
        </p:nvSpPr>
        <p:spPr>
          <a:xfrm>
            <a:off x="5240654" y="1263050"/>
            <a:ext cx="1598700" cy="1769100"/>
          </a:xfrm>
          <a:prstGeom prst="rect">
            <a:avLst/>
          </a:prstGeom>
          <a:noFill/>
          <a:ln w="19050" cap="flat" cmpd="sng">
            <a:solidFill>
              <a:schemeClr val="dk1"/>
            </a:solidFill>
            <a:prstDash val="solid"/>
            <a:round/>
            <a:headEnd type="none" w="sm" len="sm"/>
            <a:tailEnd type="none" w="sm" len="sm"/>
          </a:ln>
        </p:spPr>
      </p:sp>
      <p:sp>
        <p:nvSpPr>
          <p:cNvPr id="457" name="Google Shape;457;p40"/>
          <p:cNvSpPr>
            <a:spLocks noGrp="1"/>
          </p:cNvSpPr>
          <p:nvPr>
            <p:ph type="pic" idx="13"/>
          </p:nvPr>
        </p:nvSpPr>
        <p:spPr>
          <a:xfrm>
            <a:off x="6860149" y="1263050"/>
            <a:ext cx="1962600" cy="3550200"/>
          </a:xfrm>
          <a:prstGeom prst="rect">
            <a:avLst/>
          </a:prstGeom>
          <a:noFill/>
          <a:ln w="19050" cap="flat" cmpd="sng">
            <a:solidFill>
              <a:schemeClr val="dk1"/>
            </a:solidFill>
            <a:prstDash val="solid"/>
            <a:round/>
            <a:headEnd type="none" w="sm" len="sm"/>
            <a:tailEnd type="none" w="sm" len="sm"/>
          </a:ln>
        </p:spPr>
      </p:sp>
      <p:sp>
        <p:nvSpPr>
          <p:cNvPr id="458" name="Google Shape;458;p40"/>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59" name="Google Shape;459;p40"/>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460" name="Google Shape;460;p40"/>
          <p:cNvSpPr/>
          <p:nvPr/>
        </p:nvSpPr>
        <p:spPr>
          <a:xfrm>
            <a:off x="298300" y="301050"/>
            <a:ext cx="55851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61" name="Google Shape;461;p40"/>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CUSTOM">
    <p:spTree>
      <p:nvGrpSpPr>
        <p:cNvPr id="1" name="Shape 44"/>
        <p:cNvGrpSpPr/>
        <p:nvPr/>
      </p:nvGrpSpPr>
      <p:grpSpPr>
        <a:xfrm>
          <a:off x="0" y="0"/>
          <a:ext cx="0" cy="0"/>
          <a:chOff x="0" y="0"/>
          <a:chExt cx="0" cy="0"/>
        </a:xfrm>
      </p:grpSpPr>
      <p:sp>
        <p:nvSpPr>
          <p:cNvPr id="45" name="Google Shape;45;p5"/>
          <p:cNvSpPr/>
          <p:nvPr/>
        </p:nvSpPr>
        <p:spPr>
          <a:xfrm>
            <a:off x="3523325" y="2195625"/>
            <a:ext cx="4990200" cy="2385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6" name="Google Shape;46;p5"/>
          <p:cNvSpPr/>
          <p:nvPr/>
        </p:nvSpPr>
        <p:spPr>
          <a:xfrm>
            <a:off x="1420210" y="2202200"/>
            <a:ext cx="2101800" cy="543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7" name="Google Shape;47;p5"/>
          <p:cNvSpPr/>
          <p:nvPr/>
        </p:nvSpPr>
        <p:spPr>
          <a:xfrm>
            <a:off x="378750" y="562250"/>
            <a:ext cx="3146100" cy="16398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8" name="Google Shape;48;p5"/>
          <p:cNvSpPr txBox="1">
            <a:spLocks noGrp="1"/>
          </p:cNvSpPr>
          <p:nvPr>
            <p:ph type="title"/>
          </p:nvPr>
        </p:nvSpPr>
        <p:spPr>
          <a:xfrm>
            <a:off x="378750" y="562250"/>
            <a:ext cx="3146100" cy="1639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49" name="Google Shape;49;p5"/>
          <p:cNvSpPr/>
          <p:nvPr/>
        </p:nvSpPr>
        <p:spPr>
          <a:xfrm>
            <a:off x="3523323" y="1654202"/>
            <a:ext cx="5289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0" name="Google Shape;50;p5"/>
          <p:cNvSpPr txBox="1">
            <a:spLocks noGrp="1"/>
          </p:cNvSpPr>
          <p:nvPr>
            <p:ph type="body" idx="1"/>
          </p:nvPr>
        </p:nvSpPr>
        <p:spPr>
          <a:xfrm>
            <a:off x="3623075" y="2300000"/>
            <a:ext cx="4790700" cy="2184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1" name="Google Shape;51;p5"/>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2" name="Google Shape;52;p5"/>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1" type="tx">
  <p:cSld name="TITLE_AND_BODY">
    <p:spTree>
      <p:nvGrpSpPr>
        <p:cNvPr id="1" name="Shape 462"/>
        <p:cNvGrpSpPr/>
        <p:nvPr/>
      </p:nvGrpSpPr>
      <p:grpSpPr>
        <a:xfrm>
          <a:off x="0" y="0"/>
          <a:ext cx="0" cy="0"/>
          <a:chOff x="0" y="0"/>
          <a:chExt cx="0" cy="0"/>
        </a:xfrm>
      </p:grpSpPr>
      <p:sp>
        <p:nvSpPr>
          <p:cNvPr id="463" name="Google Shape;46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4" name="Google Shape;46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65" name="Google Shape;465;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1" type="secHead">
  <p:cSld name="SECTION_HEADER">
    <p:spTree>
      <p:nvGrpSpPr>
        <p:cNvPr id="1" name="Shape 466"/>
        <p:cNvGrpSpPr/>
        <p:nvPr/>
      </p:nvGrpSpPr>
      <p:grpSpPr>
        <a:xfrm>
          <a:off x="0" y="0"/>
          <a:ext cx="0" cy="0"/>
          <a:chOff x="0" y="0"/>
          <a:chExt cx="0" cy="0"/>
        </a:xfrm>
      </p:grpSpPr>
      <p:sp>
        <p:nvSpPr>
          <p:cNvPr id="467" name="Google Shape;467;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68" name="Google Shape;46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1">
  <p:cSld name="CAPTION_ONLY">
    <p:spTree>
      <p:nvGrpSpPr>
        <p:cNvPr id="1" name="Shape 469"/>
        <p:cNvGrpSpPr/>
        <p:nvPr/>
      </p:nvGrpSpPr>
      <p:grpSpPr>
        <a:xfrm>
          <a:off x="0" y="0"/>
          <a:ext cx="0" cy="0"/>
          <a:chOff x="0" y="0"/>
          <a:chExt cx="0" cy="0"/>
        </a:xfrm>
      </p:grpSpPr>
      <p:sp>
        <p:nvSpPr>
          <p:cNvPr id="470" name="Google Shape;470;p43"/>
          <p:cNvSpPr>
            <a:spLocks noGrp="1"/>
          </p:cNvSpPr>
          <p:nvPr>
            <p:ph type="pic" idx="2"/>
          </p:nvPr>
        </p:nvSpPr>
        <p:spPr>
          <a:xfrm>
            <a:off x="0" y="0"/>
            <a:ext cx="9144000" cy="5143500"/>
          </a:xfrm>
          <a:prstGeom prst="rect">
            <a:avLst/>
          </a:prstGeom>
          <a:noFill/>
          <a:ln>
            <a:noFill/>
          </a:ln>
        </p:spPr>
      </p:sp>
      <p:sp>
        <p:nvSpPr>
          <p:cNvPr id="471" name="Google Shape;471;p43"/>
          <p:cNvSpPr txBox="1">
            <a:spLocks noGrp="1"/>
          </p:cNvSpPr>
          <p:nvPr>
            <p:ph type="title"/>
          </p:nvPr>
        </p:nvSpPr>
        <p:spPr>
          <a:xfrm>
            <a:off x="713225" y="3946875"/>
            <a:ext cx="7717500" cy="6618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l">
              <a:spcBef>
                <a:spcPts val="0"/>
              </a:spcBef>
              <a:spcAft>
                <a:spcPts val="0"/>
              </a:spcAft>
              <a:buSzPts val="2800"/>
              <a:buNone/>
              <a:defRPr/>
            </a:lvl6pPr>
            <a:lvl7pPr lvl="6" algn="l">
              <a:spcBef>
                <a:spcPts val="0"/>
              </a:spcBef>
              <a:spcAft>
                <a:spcPts val="0"/>
              </a:spcAft>
              <a:buSzPts val="2800"/>
              <a:buNone/>
              <a:defRPr/>
            </a:lvl7pPr>
            <a:lvl8pPr lvl="7" algn="l">
              <a:spcBef>
                <a:spcPts val="0"/>
              </a:spcBef>
              <a:spcAft>
                <a:spcPts val="0"/>
              </a:spcAft>
              <a:buSzPts val="2800"/>
              <a:buNone/>
              <a:defRPr/>
            </a:lvl8pPr>
            <a:lvl9pPr lvl="8" algn="l">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ptions 2 Overview">
  <p:cSld name="TITLE_3_1_1_1">
    <p:spTree>
      <p:nvGrpSpPr>
        <p:cNvPr id="1" name="Shape 53"/>
        <p:cNvGrpSpPr/>
        <p:nvPr/>
      </p:nvGrpSpPr>
      <p:grpSpPr>
        <a:xfrm>
          <a:off x="0" y="0"/>
          <a:ext cx="0" cy="0"/>
          <a:chOff x="0" y="0"/>
          <a:chExt cx="0" cy="0"/>
        </a:xfrm>
      </p:grpSpPr>
      <p:sp>
        <p:nvSpPr>
          <p:cNvPr id="54" name="Google Shape;54;p6"/>
          <p:cNvSpPr>
            <a:spLocks noGrp="1"/>
          </p:cNvSpPr>
          <p:nvPr>
            <p:ph type="pic" idx="2"/>
          </p:nvPr>
        </p:nvSpPr>
        <p:spPr>
          <a:xfrm>
            <a:off x="3793600" y="2297107"/>
            <a:ext cx="1569000" cy="1625400"/>
          </a:xfrm>
          <a:prstGeom prst="rect">
            <a:avLst/>
          </a:prstGeom>
          <a:noFill/>
          <a:ln w="19050" cap="flat" cmpd="sng">
            <a:solidFill>
              <a:schemeClr val="dk1"/>
            </a:solidFill>
            <a:prstDash val="solid"/>
            <a:round/>
            <a:headEnd type="none" w="sm" len="sm"/>
            <a:tailEnd type="none" w="sm" len="sm"/>
          </a:ln>
        </p:spPr>
      </p:sp>
      <p:sp>
        <p:nvSpPr>
          <p:cNvPr id="55" name="Google Shape;55;p6"/>
          <p:cNvSpPr>
            <a:spLocks noGrp="1"/>
          </p:cNvSpPr>
          <p:nvPr>
            <p:ph type="pic" idx="3"/>
          </p:nvPr>
        </p:nvSpPr>
        <p:spPr>
          <a:xfrm>
            <a:off x="663400" y="2297107"/>
            <a:ext cx="3128100" cy="2174100"/>
          </a:xfrm>
          <a:prstGeom prst="rect">
            <a:avLst/>
          </a:prstGeom>
          <a:noFill/>
          <a:ln w="19050" cap="flat" cmpd="sng">
            <a:solidFill>
              <a:schemeClr val="dk1"/>
            </a:solidFill>
            <a:prstDash val="solid"/>
            <a:round/>
            <a:headEnd type="none" w="sm" len="sm"/>
            <a:tailEnd type="none" w="sm" len="sm"/>
          </a:ln>
        </p:spPr>
      </p:sp>
      <p:sp>
        <p:nvSpPr>
          <p:cNvPr id="56" name="Google Shape;56;p6"/>
          <p:cNvSpPr/>
          <p:nvPr/>
        </p:nvSpPr>
        <p:spPr>
          <a:xfrm>
            <a:off x="1689800" y="660200"/>
            <a:ext cx="4711200" cy="16398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7" name="Google Shape;57;p6"/>
          <p:cNvSpPr/>
          <p:nvPr/>
        </p:nvSpPr>
        <p:spPr>
          <a:xfrm>
            <a:off x="1160900" y="1757477"/>
            <a:ext cx="528900" cy="543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8" name="Google Shape;58;p6"/>
          <p:cNvSpPr txBox="1">
            <a:spLocks noGrp="1"/>
          </p:cNvSpPr>
          <p:nvPr>
            <p:ph type="title"/>
          </p:nvPr>
        </p:nvSpPr>
        <p:spPr>
          <a:xfrm>
            <a:off x="1721834" y="727054"/>
            <a:ext cx="4648800" cy="17337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9" name="Google Shape;59;p6"/>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0" name="Google Shape;60;p6"/>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tions Overview (5)">
  <p:cSld name="TITLE_3_1_1_1_1">
    <p:spTree>
      <p:nvGrpSpPr>
        <p:cNvPr id="1" name="Shape 61"/>
        <p:cNvGrpSpPr/>
        <p:nvPr/>
      </p:nvGrpSpPr>
      <p:grpSpPr>
        <a:xfrm>
          <a:off x="0" y="0"/>
          <a:ext cx="0" cy="0"/>
          <a:chOff x="0" y="0"/>
          <a:chExt cx="0" cy="0"/>
        </a:xfrm>
      </p:grpSpPr>
      <p:sp>
        <p:nvSpPr>
          <p:cNvPr id="62" name="Google Shape;62;p7"/>
          <p:cNvSpPr/>
          <p:nvPr/>
        </p:nvSpPr>
        <p:spPr>
          <a:xfrm>
            <a:off x="298300" y="1431975"/>
            <a:ext cx="1713600" cy="18903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3" name="Google Shape;63;p7"/>
          <p:cNvSpPr/>
          <p:nvPr/>
        </p:nvSpPr>
        <p:spPr>
          <a:xfrm>
            <a:off x="5431665" y="1431975"/>
            <a:ext cx="1713600" cy="18903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4" name="Google Shape;64;p7"/>
          <p:cNvSpPr/>
          <p:nvPr/>
        </p:nvSpPr>
        <p:spPr>
          <a:xfrm>
            <a:off x="7137667" y="1431975"/>
            <a:ext cx="1713600" cy="1890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5" name="Google Shape;65;p7"/>
          <p:cNvSpPr/>
          <p:nvPr/>
        </p:nvSpPr>
        <p:spPr>
          <a:xfrm>
            <a:off x="2011981" y="1431975"/>
            <a:ext cx="1713600" cy="18903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6" name="Google Shape;66;p7"/>
          <p:cNvSpPr/>
          <p:nvPr/>
        </p:nvSpPr>
        <p:spPr>
          <a:xfrm>
            <a:off x="3717983" y="1431975"/>
            <a:ext cx="1713600" cy="1890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7" name="Google Shape;67;p7"/>
          <p:cNvSpPr txBox="1">
            <a:spLocks noGrp="1"/>
          </p:cNvSpPr>
          <p:nvPr>
            <p:ph type="body" idx="1"/>
          </p:nvPr>
        </p:nvSpPr>
        <p:spPr>
          <a:xfrm>
            <a:off x="310891" y="1431975"/>
            <a:ext cx="1688400" cy="189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8" name="Google Shape;68;p7"/>
          <p:cNvSpPr txBox="1">
            <a:spLocks noGrp="1"/>
          </p:cNvSpPr>
          <p:nvPr>
            <p:ph type="body" idx="2"/>
          </p:nvPr>
        </p:nvSpPr>
        <p:spPr>
          <a:xfrm>
            <a:off x="5444268" y="1431975"/>
            <a:ext cx="1688400" cy="189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9" name="Google Shape;69;p7"/>
          <p:cNvSpPr txBox="1">
            <a:spLocks noGrp="1"/>
          </p:cNvSpPr>
          <p:nvPr>
            <p:ph type="body" idx="3"/>
          </p:nvPr>
        </p:nvSpPr>
        <p:spPr>
          <a:xfrm>
            <a:off x="7105524" y="1431975"/>
            <a:ext cx="1688400" cy="189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0" name="Google Shape;70;p7"/>
          <p:cNvSpPr txBox="1">
            <a:spLocks noGrp="1"/>
          </p:cNvSpPr>
          <p:nvPr>
            <p:ph type="body" idx="4"/>
          </p:nvPr>
        </p:nvSpPr>
        <p:spPr>
          <a:xfrm>
            <a:off x="2037027" y="1431975"/>
            <a:ext cx="1688400" cy="189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1" name="Google Shape;71;p7"/>
          <p:cNvSpPr txBox="1">
            <a:spLocks noGrp="1"/>
          </p:cNvSpPr>
          <p:nvPr>
            <p:ph type="body" idx="5"/>
          </p:nvPr>
        </p:nvSpPr>
        <p:spPr>
          <a:xfrm>
            <a:off x="3727958" y="1431975"/>
            <a:ext cx="1688400" cy="189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2" name="Google Shape;72;p7"/>
          <p:cNvSpPr>
            <a:spLocks noGrp="1"/>
          </p:cNvSpPr>
          <p:nvPr>
            <p:ph type="pic" idx="6"/>
          </p:nvPr>
        </p:nvSpPr>
        <p:spPr>
          <a:xfrm>
            <a:off x="7137800" y="3322275"/>
            <a:ext cx="1713600" cy="1510200"/>
          </a:xfrm>
          <a:prstGeom prst="rect">
            <a:avLst/>
          </a:prstGeom>
          <a:noFill/>
          <a:ln w="19050" cap="flat" cmpd="sng">
            <a:solidFill>
              <a:schemeClr val="dk1"/>
            </a:solidFill>
            <a:prstDash val="solid"/>
            <a:round/>
            <a:headEnd type="none" w="sm" len="sm"/>
            <a:tailEnd type="none" w="sm" len="sm"/>
          </a:ln>
        </p:spPr>
      </p:sp>
      <p:sp>
        <p:nvSpPr>
          <p:cNvPr id="73" name="Google Shape;73;p7"/>
          <p:cNvSpPr>
            <a:spLocks noGrp="1"/>
          </p:cNvSpPr>
          <p:nvPr>
            <p:ph type="pic" idx="7"/>
          </p:nvPr>
        </p:nvSpPr>
        <p:spPr>
          <a:xfrm>
            <a:off x="5427747" y="3322276"/>
            <a:ext cx="1708200" cy="1510200"/>
          </a:xfrm>
          <a:prstGeom prst="rect">
            <a:avLst/>
          </a:prstGeom>
          <a:noFill/>
          <a:ln w="19050" cap="flat" cmpd="sng">
            <a:solidFill>
              <a:schemeClr val="dk1"/>
            </a:solidFill>
            <a:prstDash val="solid"/>
            <a:round/>
            <a:headEnd type="none" w="sm" len="sm"/>
            <a:tailEnd type="none" w="sm" len="sm"/>
          </a:ln>
        </p:spPr>
      </p:sp>
      <p:sp>
        <p:nvSpPr>
          <p:cNvPr id="74" name="Google Shape;74;p7"/>
          <p:cNvSpPr>
            <a:spLocks noGrp="1"/>
          </p:cNvSpPr>
          <p:nvPr>
            <p:ph type="pic" idx="8"/>
          </p:nvPr>
        </p:nvSpPr>
        <p:spPr>
          <a:xfrm>
            <a:off x="3723042" y="3322276"/>
            <a:ext cx="1708200" cy="1510200"/>
          </a:xfrm>
          <a:prstGeom prst="rect">
            <a:avLst/>
          </a:prstGeom>
          <a:noFill/>
          <a:ln w="19050" cap="flat" cmpd="sng">
            <a:solidFill>
              <a:schemeClr val="dk1"/>
            </a:solidFill>
            <a:prstDash val="solid"/>
            <a:round/>
            <a:headEnd type="none" w="sm" len="sm"/>
            <a:tailEnd type="none" w="sm" len="sm"/>
          </a:ln>
        </p:spPr>
      </p:sp>
      <p:sp>
        <p:nvSpPr>
          <p:cNvPr id="75" name="Google Shape;75;p7"/>
          <p:cNvSpPr>
            <a:spLocks noGrp="1"/>
          </p:cNvSpPr>
          <p:nvPr>
            <p:ph type="pic" idx="9"/>
          </p:nvPr>
        </p:nvSpPr>
        <p:spPr>
          <a:xfrm>
            <a:off x="2011891" y="3322275"/>
            <a:ext cx="1728000" cy="1510200"/>
          </a:xfrm>
          <a:prstGeom prst="rect">
            <a:avLst/>
          </a:prstGeom>
          <a:noFill/>
          <a:ln w="19050" cap="flat" cmpd="sng">
            <a:solidFill>
              <a:schemeClr val="dk1"/>
            </a:solidFill>
            <a:prstDash val="solid"/>
            <a:round/>
            <a:headEnd type="none" w="sm" len="sm"/>
            <a:tailEnd type="none" w="sm" len="sm"/>
          </a:ln>
        </p:spPr>
      </p:sp>
      <p:sp>
        <p:nvSpPr>
          <p:cNvPr id="76" name="Google Shape;76;p7"/>
          <p:cNvSpPr>
            <a:spLocks noGrp="1"/>
          </p:cNvSpPr>
          <p:nvPr>
            <p:ph type="pic" idx="13"/>
          </p:nvPr>
        </p:nvSpPr>
        <p:spPr>
          <a:xfrm>
            <a:off x="298300" y="3322275"/>
            <a:ext cx="1716000" cy="1510200"/>
          </a:xfrm>
          <a:prstGeom prst="rect">
            <a:avLst/>
          </a:prstGeom>
          <a:noFill/>
          <a:ln w="19050" cap="flat" cmpd="sng">
            <a:solidFill>
              <a:schemeClr val="dk1"/>
            </a:solidFill>
            <a:prstDash val="solid"/>
            <a:round/>
            <a:headEnd type="none" w="sm" len="sm"/>
            <a:tailEnd type="none" w="sm" len="sm"/>
          </a:ln>
        </p:spPr>
      </p:sp>
      <p:sp>
        <p:nvSpPr>
          <p:cNvPr id="77" name="Google Shape;77;p7"/>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78" name="Google Shape;78;p7"/>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79" name="Google Shape;79;p7"/>
          <p:cNvSpPr/>
          <p:nvPr/>
        </p:nvSpPr>
        <p:spPr>
          <a:xfrm>
            <a:off x="298300" y="301050"/>
            <a:ext cx="4020300" cy="606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0" name="Google Shape;80;p7"/>
          <p:cNvSpPr txBox="1">
            <a:spLocks noGrp="1"/>
          </p:cNvSpPr>
          <p:nvPr>
            <p:ph type="title"/>
          </p:nvPr>
        </p:nvSpPr>
        <p:spPr>
          <a:xfrm>
            <a:off x="279178" y="338025"/>
            <a:ext cx="40395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esentation Goal">
  <p:cSld name="TITLE_3_1_1_1_1_1">
    <p:spTree>
      <p:nvGrpSpPr>
        <p:cNvPr id="1" name="Shape 81"/>
        <p:cNvGrpSpPr/>
        <p:nvPr/>
      </p:nvGrpSpPr>
      <p:grpSpPr>
        <a:xfrm>
          <a:off x="0" y="0"/>
          <a:ext cx="0" cy="0"/>
          <a:chOff x="0" y="0"/>
          <a:chExt cx="0" cy="0"/>
        </a:xfrm>
      </p:grpSpPr>
      <p:sp>
        <p:nvSpPr>
          <p:cNvPr id="82" name="Google Shape;82;p8"/>
          <p:cNvSpPr/>
          <p:nvPr/>
        </p:nvSpPr>
        <p:spPr>
          <a:xfrm>
            <a:off x="298312" y="301050"/>
            <a:ext cx="5646900" cy="531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3" name="Google Shape;83;p8"/>
          <p:cNvSpPr txBox="1">
            <a:spLocks noGrp="1"/>
          </p:cNvSpPr>
          <p:nvPr>
            <p:ph type="title"/>
          </p:nvPr>
        </p:nvSpPr>
        <p:spPr>
          <a:xfrm>
            <a:off x="279185" y="31227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4" name="Google Shape;84;p8"/>
          <p:cNvSpPr/>
          <p:nvPr/>
        </p:nvSpPr>
        <p:spPr>
          <a:xfrm>
            <a:off x="4463246" y="3362570"/>
            <a:ext cx="1190400" cy="9768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5" name="Google Shape;85;p8"/>
          <p:cNvSpPr/>
          <p:nvPr/>
        </p:nvSpPr>
        <p:spPr>
          <a:xfrm>
            <a:off x="5653655" y="3362561"/>
            <a:ext cx="487500" cy="4785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6" name="Google Shape;86;p8"/>
          <p:cNvSpPr/>
          <p:nvPr/>
        </p:nvSpPr>
        <p:spPr>
          <a:xfrm>
            <a:off x="4463250" y="1056975"/>
            <a:ext cx="4371300" cy="23055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7" name="Google Shape;87;p8"/>
          <p:cNvSpPr txBox="1">
            <a:spLocks noGrp="1"/>
          </p:cNvSpPr>
          <p:nvPr>
            <p:ph type="subTitle" idx="1"/>
          </p:nvPr>
        </p:nvSpPr>
        <p:spPr>
          <a:xfrm>
            <a:off x="4481951" y="1068225"/>
            <a:ext cx="4338600" cy="54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8"/>
          <p:cNvSpPr>
            <a:spLocks noGrp="1"/>
          </p:cNvSpPr>
          <p:nvPr>
            <p:ph type="pic" idx="2"/>
          </p:nvPr>
        </p:nvSpPr>
        <p:spPr>
          <a:xfrm>
            <a:off x="298300" y="1055350"/>
            <a:ext cx="4165800" cy="3783300"/>
          </a:xfrm>
          <a:prstGeom prst="rect">
            <a:avLst/>
          </a:prstGeom>
          <a:noFill/>
          <a:ln w="19050" cap="flat" cmpd="sng">
            <a:solidFill>
              <a:schemeClr val="dk1"/>
            </a:solidFill>
            <a:prstDash val="solid"/>
            <a:round/>
            <a:headEnd type="none" w="sm" len="sm"/>
            <a:tailEnd type="none" w="sm" len="sm"/>
          </a:ln>
        </p:spPr>
      </p:sp>
      <p:sp>
        <p:nvSpPr>
          <p:cNvPr id="89" name="Google Shape;89;p8"/>
          <p:cNvSpPr txBox="1">
            <a:spLocks noGrp="1"/>
          </p:cNvSpPr>
          <p:nvPr>
            <p:ph type="body" idx="3"/>
          </p:nvPr>
        </p:nvSpPr>
        <p:spPr>
          <a:xfrm>
            <a:off x="4484120" y="1667497"/>
            <a:ext cx="4338600" cy="166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0" name="Google Shape;90;p8"/>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1" name="Google Shape;91;p8"/>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92" name="Google Shape;92;p8"/>
          <p:cNvSpPr/>
          <p:nvPr/>
        </p:nvSpPr>
        <p:spPr>
          <a:xfrm>
            <a:off x="298300" y="301050"/>
            <a:ext cx="5670900" cy="606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3" name="Google Shape;93;p8"/>
          <p:cNvSpPr txBox="1">
            <a:spLocks noGrp="1"/>
          </p:cNvSpPr>
          <p:nvPr>
            <p:ph type="title" idx="4"/>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tion Detailed Outline + Key Features">
  <p:cSld name="TITLE_3_1_1_1_1_1_1">
    <p:spTree>
      <p:nvGrpSpPr>
        <p:cNvPr id="1" name="Shape 94"/>
        <p:cNvGrpSpPr/>
        <p:nvPr/>
      </p:nvGrpSpPr>
      <p:grpSpPr>
        <a:xfrm>
          <a:off x="0" y="0"/>
          <a:ext cx="0" cy="0"/>
          <a:chOff x="0" y="0"/>
          <a:chExt cx="0" cy="0"/>
        </a:xfrm>
      </p:grpSpPr>
      <p:sp>
        <p:nvSpPr>
          <p:cNvPr id="95" name="Google Shape;95;p9"/>
          <p:cNvSpPr txBox="1">
            <a:spLocks noGrp="1"/>
          </p:cNvSpPr>
          <p:nvPr>
            <p:ph type="subTitle" idx="1"/>
          </p:nvPr>
        </p:nvSpPr>
        <p:spPr>
          <a:xfrm>
            <a:off x="6076827" y="986538"/>
            <a:ext cx="25152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9"/>
          <p:cNvSpPr txBox="1">
            <a:spLocks noGrp="1"/>
          </p:cNvSpPr>
          <p:nvPr>
            <p:ph type="subTitle" idx="2"/>
          </p:nvPr>
        </p:nvSpPr>
        <p:spPr>
          <a:xfrm>
            <a:off x="194675"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9"/>
          <p:cNvSpPr txBox="1">
            <a:spLocks noGrp="1"/>
          </p:cNvSpPr>
          <p:nvPr>
            <p:ph type="subTitle" idx="3"/>
          </p:nvPr>
        </p:nvSpPr>
        <p:spPr>
          <a:xfrm>
            <a:off x="1178298"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9"/>
          <p:cNvSpPr txBox="1">
            <a:spLocks noGrp="1"/>
          </p:cNvSpPr>
          <p:nvPr>
            <p:ph type="subTitle" idx="4"/>
          </p:nvPr>
        </p:nvSpPr>
        <p:spPr>
          <a:xfrm>
            <a:off x="2161921"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9"/>
          <p:cNvSpPr txBox="1">
            <a:spLocks noGrp="1"/>
          </p:cNvSpPr>
          <p:nvPr>
            <p:ph type="subTitle" idx="5"/>
          </p:nvPr>
        </p:nvSpPr>
        <p:spPr>
          <a:xfrm>
            <a:off x="3139107"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9"/>
          <p:cNvSpPr txBox="1">
            <a:spLocks noGrp="1"/>
          </p:cNvSpPr>
          <p:nvPr>
            <p:ph type="subTitle" idx="6"/>
          </p:nvPr>
        </p:nvSpPr>
        <p:spPr>
          <a:xfrm>
            <a:off x="4108806"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9"/>
          <p:cNvSpPr txBox="1">
            <a:spLocks noGrp="1"/>
          </p:cNvSpPr>
          <p:nvPr>
            <p:ph type="subTitle" idx="7"/>
          </p:nvPr>
        </p:nvSpPr>
        <p:spPr>
          <a:xfrm>
            <a:off x="5092429" y="999467"/>
            <a:ext cx="972300" cy="341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9"/>
          <p:cNvSpPr/>
          <p:nvPr/>
        </p:nvSpPr>
        <p:spPr>
          <a:xfrm>
            <a:off x="298300" y="1301925"/>
            <a:ext cx="982800" cy="3530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3" name="Google Shape;103;p9"/>
          <p:cNvSpPr/>
          <p:nvPr/>
        </p:nvSpPr>
        <p:spPr>
          <a:xfrm>
            <a:off x="5197656" y="1301925"/>
            <a:ext cx="982800" cy="3530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4" name="Google Shape;104;p9"/>
          <p:cNvSpPr txBox="1">
            <a:spLocks noGrp="1"/>
          </p:cNvSpPr>
          <p:nvPr>
            <p:ph type="body" idx="8"/>
          </p:nvPr>
        </p:nvSpPr>
        <p:spPr>
          <a:xfrm>
            <a:off x="302687"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05" name="Google Shape;105;p9"/>
          <p:cNvSpPr txBox="1">
            <a:spLocks noGrp="1"/>
          </p:cNvSpPr>
          <p:nvPr>
            <p:ph type="body" idx="9"/>
          </p:nvPr>
        </p:nvSpPr>
        <p:spPr>
          <a:xfrm>
            <a:off x="5210863"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06" name="Google Shape;106;p9"/>
          <p:cNvSpPr/>
          <p:nvPr/>
        </p:nvSpPr>
        <p:spPr>
          <a:xfrm>
            <a:off x="3239217" y="1301925"/>
            <a:ext cx="982800" cy="3530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7" name="Google Shape;107;p9"/>
          <p:cNvSpPr txBox="1">
            <a:spLocks noGrp="1"/>
          </p:cNvSpPr>
          <p:nvPr>
            <p:ph type="body" idx="13"/>
          </p:nvPr>
        </p:nvSpPr>
        <p:spPr>
          <a:xfrm>
            <a:off x="3251210"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08" name="Google Shape;108;p9"/>
          <p:cNvSpPr/>
          <p:nvPr/>
        </p:nvSpPr>
        <p:spPr>
          <a:xfrm>
            <a:off x="4215083" y="1301925"/>
            <a:ext cx="982800" cy="3530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9" name="Google Shape;109;p9"/>
          <p:cNvSpPr txBox="1">
            <a:spLocks noGrp="1"/>
          </p:cNvSpPr>
          <p:nvPr>
            <p:ph type="body" idx="14"/>
          </p:nvPr>
        </p:nvSpPr>
        <p:spPr>
          <a:xfrm>
            <a:off x="4233736"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10" name="Google Shape;110;p9"/>
          <p:cNvSpPr/>
          <p:nvPr/>
        </p:nvSpPr>
        <p:spPr>
          <a:xfrm>
            <a:off x="1280779" y="1301925"/>
            <a:ext cx="982800" cy="3530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1" name="Google Shape;111;p9"/>
          <p:cNvSpPr txBox="1">
            <a:spLocks noGrp="1"/>
          </p:cNvSpPr>
          <p:nvPr>
            <p:ph type="body" idx="15"/>
          </p:nvPr>
        </p:nvSpPr>
        <p:spPr>
          <a:xfrm>
            <a:off x="1286147"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12" name="Google Shape;112;p9"/>
          <p:cNvSpPr/>
          <p:nvPr/>
        </p:nvSpPr>
        <p:spPr>
          <a:xfrm>
            <a:off x="2256692" y="1301925"/>
            <a:ext cx="982800" cy="3530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3" name="Google Shape;113;p9"/>
          <p:cNvSpPr txBox="1">
            <a:spLocks noGrp="1"/>
          </p:cNvSpPr>
          <p:nvPr>
            <p:ph type="body" idx="16"/>
          </p:nvPr>
        </p:nvSpPr>
        <p:spPr>
          <a:xfrm>
            <a:off x="2268684" y="1309508"/>
            <a:ext cx="965100" cy="3530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14" name="Google Shape;114;p9"/>
          <p:cNvSpPr/>
          <p:nvPr/>
        </p:nvSpPr>
        <p:spPr>
          <a:xfrm>
            <a:off x="6182130" y="1301927"/>
            <a:ext cx="2656500" cy="1376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5" name="Google Shape;115;p9"/>
          <p:cNvSpPr/>
          <p:nvPr/>
        </p:nvSpPr>
        <p:spPr>
          <a:xfrm>
            <a:off x="6182130" y="2680069"/>
            <a:ext cx="2656500" cy="1376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6" name="Google Shape;116;p9"/>
          <p:cNvSpPr txBox="1">
            <a:spLocks noGrp="1"/>
          </p:cNvSpPr>
          <p:nvPr>
            <p:ph type="subTitle" idx="17"/>
          </p:nvPr>
        </p:nvSpPr>
        <p:spPr>
          <a:xfrm>
            <a:off x="6164355" y="1264050"/>
            <a:ext cx="2472600" cy="543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9"/>
          <p:cNvSpPr txBox="1">
            <a:spLocks noGrp="1"/>
          </p:cNvSpPr>
          <p:nvPr>
            <p:ph type="body" idx="18"/>
          </p:nvPr>
        </p:nvSpPr>
        <p:spPr>
          <a:xfrm>
            <a:off x="6160825" y="1743763"/>
            <a:ext cx="2686800" cy="11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18" name="Google Shape;118;p9"/>
          <p:cNvSpPr txBox="1">
            <a:spLocks noGrp="1"/>
          </p:cNvSpPr>
          <p:nvPr>
            <p:ph type="subTitle" idx="19"/>
          </p:nvPr>
        </p:nvSpPr>
        <p:spPr>
          <a:xfrm>
            <a:off x="6164657" y="2640406"/>
            <a:ext cx="2686800" cy="543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9"/>
          <p:cNvSpPr txBox="1">
            <a:spLocks noGrp="1"/>
          </p:cNvSpPr>
          <p:nvPr>
            <p:ph type="body" idx="20"/>
          </p:nvPr>
        </p:nvSpPr>
        <p:spPr>
          <a:xfrm>
            <a:off x="6160825" y="2978547"/>
            <a:ext cx="2686800" cy="11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20" name="Google Shape;120;p9"/>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1" name="Google Shape;121;p9"/>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22" name="Google Shape;122;p9"/>
          <p:cNvSpPr/>
          <p:nvPr/>
        </p:nvSpPr>
        <p:spPr>
          <a:xfrm>
            <a:off x="298300" y="301050"/>
            <a:ext cx="56709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3" name="Google Shape;123;p9"/>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vel Details">
  <p:cSld name="TITLE_3_1_1_1_1_1_1_1">
    <p:spTree>
      <p:nvGrpSpPr>
        <p:cNvPr id="1" name="Shape 124"/>
        <p:cNvGrpSpPr/>
        <p:nvPr/>
      </p:nvGrpSpPr>
      <p:grpSpPr>
        <a:xfrm>
          <a:off x="0" y="0"/>
          <a:ext cx="0" cy="0"/>
          <a:chOff x="0" y="0"/>
          <a:chExt cx="0" cy="0"/>
        </a:xfrm>
      </p:grpSpPr>
      <p:sp>
        <p:nvSpPr>
          <p:cNvPr id="125" name="Google Shape;125;p10"/>
          <p:cNvSpPr/>
          <p:nvPr/>
        </p:nvSpPr>
        <p:spPr>
          <a:xfrm>
            <a:off x="298300" y="301050"/>
            <a:ext cx="3534000" cy="6066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6" name="Google Shape;126;p10"/>
          <p:cNvSpPr txBox="1">
            <a:spLocks noGrp="1"/>
          </p:cNvSpPr>
          <p:nvPr>
            <p:ph type="title"/>
          </p:nvPr>
        </p:nvSpPr>
        <p:spPr>
          <a:xfrm>
            <a:off x="279178" y="338025"/>
            <a:ext cx="3537900" cy="675300"/>
          </a:xfrm>
          <a:prstGeom prst="rect">
            <a:avLst/>
          </a:prstGeom>
        </p:spPr>
        <p:txBody>
          <a:bodyPr spcFirstLastPara="1" wrap="square" lIns="91425" tIns="91425" rIns="91425" bIns="91425"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7" name="Google Shape;127;p10"/>
          <p:cNvSpPr>
            <a:spLocks noGrp="1"/>
          </p:cNvSpPr>
          <p:nvPr>
            <p:ph type="pic" idx="2"/>
          </p:nvPr>
        </p:nvSpPr>
        <p:spPr>
          <a:xfrm>
            <a:off x="3836145" y="1334531"/>
            <a:ext cx="1488300" cy="1557900"/>
          </a:xfrm>
          <a:prstGeom prst="rect">
            <a:avLst/>
          </a:prstGeom>
          <a:noFill/>
          <a:ln w="19050" cap="flat" cmpd="sng">
            <a:solidFill>
              <a:schemeClr val="dk1"/>
            </a:solidFill>
            <a:prstDash val="solid"/>
            <a:round/>
            <a:headEnd type="none" w="sm" len="sm"/>
            <a:tailEnd type="none" w="sm" len="sm"/>
          </a:ln>
        </p:spPr>
      </p:sp>
      <p:sp>
        <p:nvSpPr>
          <p:cNvPr id="128" name="Google Shape;128;p10"/>
          <p:cNvSpPr>
            <a:spLocks noGrp="1"/>
          </p:cNvSpPr>
          <p:nvPr>
            <p:ph type="pic" idx="3"/>
          </p:nvPr>
        </p:nvSpPr>
        <p:spPr>
          <a:xfrm>
            <a:off x="3836145" y="2892484"/>
            <a:ext cx="1488300" cy="1557900"/>
          </a:xfrm>
          <a:prstGeom prst="rect">
            <a:avLst/>
          </a:prstGeom>
          <a:noFill/>
          <a:ln w="19050" cap="flat" cmpd="sng">
            <a:solidFill>
              <a:schemeClr val="dk1"/>
            </a:solidFill>
            <a:prstDash val="solid"/>
            <a:round/>
            <a:headEnd type="none" w="sm" len="sm"/>
            <a:tailEnd type="none" w="sm" len="sm"/>
          </a:ln>
        </p:spPr>
      </p:sp>
      <p:sp>
        <p:nvSpPr>
          <p:cNvPr id="129" name="Google Shape;129;p10"/>
          <p:cNvSpPr/>
          <p:nvPr/>
        </p:nvSpPr>
        <p:spPr>
          <a:xfrm>
            <a:off x="5324404" y="2374069"/>
            <a:ext cx="2480100" cy="2086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0" name="Google Shape;130;p10"/>
          <p:cNvSpPr txBox="1">
            <a:spLocks noGrp="1"/>
          </p:cNvSpPr>
          <p:nvPr>
            <p:ph type="body" idx="1"/>
          </p:nvPr>
        </p:nvSpPr>
        <p:spPr>
          <a:xfrm>
            <a:off x="5321031" y="2388890"/>
            <a:ext cx="2480100" cy="2061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31" name="Google Shape;131;p10"/>
          <p:cNvSpPr/>
          <p:nvPr/>
        </p:nvSpPr>
        <p:spPr>
          <a:xfrm>
            <a:off x="5324434" y="790425"/>
            <a:ext cx="3021000" cy="1584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2" name="Google Shape;132;p10"/>
          <p:cNvSpPr/>
          <p:nvPr/>
        </p:nvSpPr>
        <p:spPr>
          <a:xfrm>
            <a:off x="842990" y="908254"/>
            <a:ext cx="2989200" cy="25896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3" name="Google Shape;133;p10"/>
          <p:cNvSpPr txBox="1">
            <a:spLocks noGrp="1"/>
          </p:cNvSpPr>
          <p:nvPr>
            <p:ph type="body" idx="4"/>
          </p:nvPr>
        </p:nvSpPr>
        <p:spPr>
          <a:xfrm>
            <a:off x="866096" y="1255168"/>
            <a:ext cx="2951100" cy="2226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34" name="Google Shape;134;p10"/>
          <p:cNvSpPr txBox="1">
            <a:spLocks noGrp="1"/>
          </p:cNvSpPr>
          <p:nvPr>
            <p:ph type="body" idx="5"/>
          </p:nvPr>
        </p:nvSpPr>
        <p:spPr>
          <a:xfrm>
            <a:off x="5321025" y="801853"/>
            <a:ext cx="3016500" cy="158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35" name="Google Shape;135;p10"/>
          <p:cNvSpPr txBox="1">
            <a:spLocks noGrp="1"/>
          </p:cNvSpPr>
          <p:nvPr>
            <p:ph type="subTitle" idx="6"/>
          </p:nvPr>
        </p:nvSpPr>
        <p:spPr>
          <a:xfrm>
            <a:off x="854800" y="922100"/>
            <a:ext cx="2951100" cy="557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0"/>
          <p:cNvSpPr/>
          <p:nvPr/>
        </p:nvSpPr>
        <p:spPr>
          <a:xfrm>
            <a:off x="8345421" y="287925"/>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7" name="Google Shape;137;p10"/>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nSpc>
                <a:spcPct val="80000"/>
              </a:lnSpc>
              <a:spcBef>
                <a:spcPts val="0"/>
              </a:spcBef>
              <a:spcAft>
                <a:spcPts val="0"/>
              </a:spcAft>
              <a:buClr>
                <a:schemeClr val="dk1"/>
              </a:buClr>
              <a:buSzPts val="3400"/>
              <a:buFont typeface="Lexend"/>
              <a:buNone/>
              <a:defRPr sz="34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a:endParaRPr/>
          </a:p>
        </p:txBody>
      </p:sp>
      <p:sp>
        <p:nvSpPr>
          <p:cNvPr id="7" name="Google Shape;7;p1"/>
          <p:cNvSpPr txBox="1">
            <a:spLocks noGrp="1"/>
          </p:cNvSpPr>
          <p:nvPr>
            <p:ph type="sldNum" idx="12"/>
          </p:nvPr>
        </p:nvSpPr>
        <p:spPr>
          <a:xfrm>
            <a:off x="8500700" y="114300"/>
            <a:ext cx="528900" cy="543300"/>
          </a:xfrm>
          <a:prstGeom prst="rect">
            <a:avLst/>
          </a:prstGeom>
          <a:noFill/>
          <a:ln>
            <a:noFill/>
          </a:ln>
        </p:spPr>
        <p:txBody>
          <a:bodyPr spcFirstLastPara="1" wrap="square" lIns="91425" tIns="91425" rIns="91425" bIns="91425" anchor="ctr" anchorCtr="0">
            <a:noAutofit/>
          </a:bodyPr>
          <a:lstStyle>
            <a:lvl1pPr lvl="0" algn="ctr">
              <a:buNone/>
              <a:defRPr>
                <a:solidFill>
                  <a:schemeClr val="dk2"/>
                </a:solidFill>
                <a:latin typeface="Lexend SemiBold"/>
                <a:ea typeface="Lexend SemiBold"/>
                <a:cs typeface="Lexend SemiBold"/>
                <a:sym typeface="Lexend SemiBold"/>
              </a:defRPr>
            </a:lvl1pPr>
            <a:lvl2pPr lvl="1" algn="ctr">
              <a:buNone/>
              <a:defRPr>
                <a:solidFill>
                  <a:schemeClr val="dk2"/>
                </a:solidFill>
                <a:latin typeface="Lexend SemiBold"/>
                <a:ea typeface="Lexend SemiBold"/>
                <a:cs typeface="Lexend SemiBold"/>
                <a:sym typeface="Lexend SemiBold"/>
              </a:defRPr>
            </a:lvl2pPr>
            <a:lvl3pPr lvl="2" algn="ctr">
              <a:buNone/>
              <a:defRPr>
                <a:solidFill>
                  <a:schemeClr val="dk2"/>
                </a:solidFill>
                <a:latin typeface="Lexend SemiBold"/>
                <a:ea typeface="Lexend SemiBold"/>
                <a:cs typeface="Lexend SemiBold"/>
                <a:sym typeface="Lexend SemiBold"/>
              </a:defRPr>
            </a:lvl3pPr>
            <a:lvl4pPr lvl="3" algn="ctr">
              <a:buNone/>
              <a:defRPr>
                <a:solidFill>
                  <a:schemeClr val="dk2"/>
                </a:solidFill>
                <a:latin typeface="Lexend SemiBold"/>
                <a:ea typeface="Lexend SemiBold"/>
                <a:cs typeface="Lexend SemiBold"/>
                <a:sym typeface="Lexend SemiBold"/>
              </a:defRPr>
            </a:lvl4pPr>
            <a:lvl5pPr lvl="4" algn="ctr">
              <a:buNone/>
              <a:defRPr>
                <a:solidFill>
                  <a:schemeClr val="dk2"/>
                </a:solidFill>
                <a:latin typeface="Lexend SemiBold"/>
                <a:ea typeface="Lexend SemiBold"/>
                <a:cs typeface="Lexend SemiBold"/>
                <a:sym typeface="Lexend SemiBold"/>
              </a:defRPr>
            </a:lvl5pPr>
            <a:lvl6pPr lvl="5" algn="ctr">
              <a:buNone/>
              <a:defRPr>
                <a:solidFill>
                  <a:schemeClr val="dk2"/>
                </a:solidFill>
                <a:latin typeface="Lexend SemiBold"/>
                <a:ea typeface="Lexend SemiBold"/>
                <a:cs typeface="Lexend SemiBold"/>
                <a:sym typeface="Lexend SemiBold"/>
              </a:defRPr>
            </a:lvl6pPr>
            <a:lvl7pPr lvl="6" algn="ctr">
              <a:buNone/>
              <a:defRPr>
                <a:solidFill>
                  <a:schemeClr val="dk2"/>
                </a:solidFill>
                <a:latin typeface="Lexend SemiBold"/>
                <a:ea typeface="Lexend SemiBold"/>
                <a:cs typeface="Lexend SemiBold"/>
                <a:sym typeface="Lexend SemiBold"/>
              </a:defRPr>
            </a:lvl7pPr>
            <a:lvl8pPr lvl="7" algn="ctr">
              <a:buNone/>
              <a:defRPr>
                <a:solidFill>
                  <a:schemeClr val="dk2"/>
                </a:solidFill>
                <a:latin typeface="Lexend SemiBold"/>
                <a:ea typeface="Lexend SemiBold"/>
                <a:cs typeface="Lexend SemiBold"/>
                <a:sym typeface="Lexend SemiBold"/>
              </a:defRPr>
            </a:lvl8pPr>
            <a:lvl9pPr lvl="8" algn="ctr">
              <a:buNone/>
              <a:defRPr>
                <a:solidFill>
                  <a:schemeClr val="dk2"/>
                </a:solidFill>
                <a:latin typeface="Lexend SemiBold"/>
                <a:ea typeface="Lexend SemiBold"/>
                <a:cs typeface="Lexend SemiBold"/>
                <a:sym typeface="Lexend SemiBold"/>
              </a:defRPr>
            </a:lvl9pPr>
          </a:lstStyle>
          <a:p>
            <a:pPr marL="0" lvl="0" indent="0" algn="ctr" rtl="0">
              <a:spcBef>
                <a:spcPts val="0"/>
              </a:spcBef>
              <a:spcAft>
                <a:spcPts val="0"/>
              </a:spcAft>
              <a:buNone/>
            </a:pPr>
            <a:fld id="{00000000-1234-1234-1234-123412341234}" type="slidenum">
              <a:rPr lang="en"/>
              <a:t>‹#›</a:t>
            </a:fld>
            <a:endParaRPr/>
          </a:p>
        </p:txBody>
      </p:sp>
      <p:sp>
        <p:nvSpPr>
          <p:cNvPr id="8" name="Google Shape;8;p1"/>
          <p:cNvSpPr txBox="1">
            <a:spLocks noGrp="1"/>
          </p:cNvSpPr>
          <p:nvPr>
            <p:ph type="body" idx="1"/>
          </p:nvPr>
        </p:nvSpPr>
        <p:spPr>
          <a:xfrm>
            <a:off x="2614575" y="2355900"/>
            <a:ext cx="5340900" cy="20133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1pPr>
            <a:lvl2pPr marL="914400" lvl="1"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2pPr>
            <a:lvl3pPr marL="1371600" lvl="2"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3pPr>
            <a:lvl4pPr marL="1828800" lvl="3"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4pPr>
            <a:lvl5pPr marL="2286000" lvl="4"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5pPr>
            <a:lvl6pPr marL="2743200" lvl="5"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6pPr>
            <a:lvl7pPr marL="3200400" lvl="6"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7pPr>
            <a:lvl8pPr marL="3657600" lvl="7"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8pPr>
            <a:lvl9pPr marL="4114800" lvl="8" indent="-30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2">
          <p15:clr>
            <a:srgbClr val="E46962"/>
          </p15:clr>
        </p15:guide>
        <p15:guide id="2" pos="738">
          <p15:clr>
            <a:srgbClr val="E46962"/>
          </p15:clr>
        </p15:guide>
        <p15:guide id="3" pos="405">
          <p15:clr>
            <a:srgbClr val="E46962"/>
          </p15:clr>
        </p15:guide>
        <p15:guide id="4" pos="1396">
          <p15:clr>
            <a:srgbClr val="E46962"/>
          </p15:clr>
        </p15:guide>
        <p15:guide id="5" pos="1067">
          <p15:clr>
            <a:srgbClr val="E46962"/>
          </p15:clr>
        </p15:guide>
        <p15:guide id="6" pos="1725">
          <p15:clr>
            <a:srgbClr val="E46962"/>
          </p15:clr>
        </p15:guide>
        <p15:guide id="7" pos="2054">
          <p15:clr>
            <a:srgbClr val="E46962"/>
          </p15:clr>
        </p15:guide>
        <p15:guide id="8" pos="2387">
          <p15:clr>
            <a:srgbClr val="E46962"/>
          </p15:clr>
        </p15:guide>
        <p15:guide id="9" pos="2720">
          <p15:clr>
            <a:srgbClr val="E46962"/>
          </p15:clr>
        </p15:guide>
        <p15:guide id="10" pos="3049">
          <p15:clr>
            <a:srgbClr val="E46962"/>
          </p15:clr>
        </p15:guide>
        <p15:guide id="11" pos="3378">
          <p15:clr>
            <a:srgbClr val="E46962"/>
          </p15:clr>
        </p15:guide>
        <p15:guide id="12" pos="3706">
          <p15:clr>
            <a:srgbClr val="E46962"/>
          </p15:clr>
        </p15:guide>
        <p15:guide id="13" pos="4035">
          <p15:clr>
            <a:srgbClr val="E46962"/>
          </p15:clr>
        </p15:guide>
        <p15:guide id="14" pos="4364">
          <p15:clr>
            <a:srgbClr val="E46962"/>
          </p15:clr>
        </p15:guide>
        <p15:guide id="15" pos="4693">
          <p15:clr>
            <a:srgbClr val="E46962"/>
          </p15:clr>
        </p15:guide>
        <p15:guide id="16" pos="5025">
          <p15:clr>
            <a:srgbClr val="E46962"/>
          </p15:clr>
        </p15:guide>
        <p15:guide id="17" pos="5355">
          <p15:clr>
            <a:srgbClr val="E46962"/>
          </p15:clr>
        </p15:guide>
        <p15:guide id="18" pos="5688">
          <p15:clr>
            <a:srgbClr val="E46962"/>
          </p15:clr>
        </p15:guide>
        <p15:guide id="19" orient="horz" pos="72">
          <p15:clr>
            <a:srgbClr val="E46962"/>
          </p15:clr>
        </p15:guide>
        <p15:guide id="20" orient="horz" pos="417">
          <p15:clr>
            <a:srgbClr val="E46962"/>
          </p15:clr>
        </p15:guide>
        <p15:guide id="21" orient="horz" pos="415">
          <p15:clr>
            <a:srgbClr val="E46962"/>
          </p15:clr>
        </p15:guide>
        <p15:guide id="22" orient="horz" pos="761">
          <p15:clr>
            <a:srgbClr val="E46962"/>
          </p15:clr>
        </p15:guide>
        <p15:guide id="23" orient="horz" pos="1101">
          <p15:clr>
            <a:srgbClr val="E46962"/>
          </p15:clr>
        </p15:guide>
        <p15:guide id="24" orient="horz" pos="1449">
          <p15:clr>
            <a:srgbClr val="E46962"/>
          </p15:clr>
        </p15:guide>
        <p15:guide id="25" orient="horz" pos="1791">
          <p15:clr>
            <a:srgbClr val="E46962"/>
          </p15:clr>
        </p15:guide>
        <p15:guide id="26" orient="horz" pos="2134">
          <p15:clr>
            <a:srgbClr val="E46962"/>
          </p15:clr>
        </p15:guide>
        <p15:guide id="27" orient="horz" pos="2479">
          <p15:clr>
            <a:srgbClr val="E46962"/>
          </p15:clr>
        </p15:guide>
        <p15:guide id="28" orient="horz" pos="2825">
          <p15:clr>
            <a:srgbClr val="E46962"/>
          </p15:clr>
        </p15:guide>
        <p15:guide id="29" orient="horz" pos="3166">
          <p15:clr>
            <a:srgbClr val="E46962"/>
          </p15:clr>
        </p15:guide>
        <p15:guide id="30" pos="184">
          <p15:clr>
            <a:srgbClr val="E46962"/>
          </p15:clr>
        </p15:guide>
        <p15:guide id="31" orient="horz" pos="184">
          <p15:clr>
            <a:srgbClr val="E46962"/>
          </p15:clr>
        </p15:guide>
        <p15:guide id="32" pos="5576">
          <p15:clr>
            <a:srgbClr val="E46962"/>
          </p15:clr>
        </p15:guide>
        <p15:guide id="33" orient="horz" pos="1620">
          <p15:clr>
            <a:srgbClr val="E46962"/>
          </p15:clr>
        </p15:guide>
        <p15:guide id="34" orient="horz" pos="1716">
          <p15:clr>
            <a:srgbClr val="E46962"/>
          </p15:clr>
        </p15:guide>
        <p15:guide id="35" orient="horz" pos="3059">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openxmlformats.org/officeDocument/2006/relationships/image" Target="../media/image3.png"/><Relationship Id="rId4" Type="http://schemas.openxmlformats.org/officeDocument/2006/relationships/hyperlink" Target="https://arxiv.org/pdf/1706.03762v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1706.03762v7" TargetMode="External"/><Relationship Id="rId2" Type="http://schemas.openxmlformats.org/officeDocument/2006/relationships/notesSlide" Target="../notesSlides/notesSlide30.xml"/><Relationship Id="rId1" Type="http://schemas.openxmlformats.org/officeDocument/2006/relationships/slideLayout" Target="../slideLayouts/slideLayout30.xml"/><Relationship Id="rId5" Type="http://schemas.openxmlformats.org/officeDocument/2006/relationships/image" Target="../media/image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0.xml"/><Relationship Id="rId5" Type="http://schemas.openxmlformats.org/officeDocument/2006/relationships/image" Target="../media/image2.png"/><Relationship Id="rId4" Type="http://schemas.openxmlformats.org/officeDocument/2006/relationships/hyperlink" Target="https://arxiv.org/pdf/1706.03762v7"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706.03762v7" TargetMode="External"/><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706.03762v7" TargetMode="External"/><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pdf/1706.03762v7"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1706.03762v7" TargetMode="External"/><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pdf/1706.03762v7" TargetMode="External"/><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pdf/1706.03762v7" TargetMode="External"/><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1706.03762v7" TargetMode="External"/><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hyperlink" Target="https://nlp.seas.harvard.edu/annotated-transformer/" TargetMode="External"/><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hyperlink" Target="https://www.youtube.com/watch?v=kCc8FmEb1nY" TargetMode="External"/><Relationship Id="rId5" Type="http://schemas.openxmlformats.org/officeDocument/2006/relationships/hyperlink" Target="https://www.youtube.com/watch?v=wjZofJX0v4M" TargetMode="External"/><Relationship Id="rId4" Type="http://schemas.openxmlformats.org/officeDocument/2006/relationships/hyperlink" Target="https://e2eml.school/transformers.ht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8" Type="http://schemas.openxmlformats.org/officeDocument/2006/relationships/hyperlink" Target="https://wandb.ai/fully-connected/blog/translation" TargetMode="External"/><Relationship Id="rId3" Type="http://schemas.openxmlformats.org/officeDocument/2006/relationships/image" Target="../media/image9.png"/><Relationship Id="rId7" Type="http://schemas.openxmlformats.org/officeDocument/2006/relationships/hyperlink" Target="https://wandb.ai/fully-connected/blog/sentiment-analysis" TargetMode="External"/><Relationship Id="rId2" Type="http://schemas.openxmlformats.org/officeDocument/2006/relationships/notesSlide" Target="../notesSlides/notesSlide50.xml"/><Relationship Id="rId1" Type="http://schemas.openxmlformats.org/officeDocument/2006/relationships/slideLayout" Target="../slideLayouts/slideLayout20.xml"/><Relationship Id="rId6" Type="http://schemas.openxmlformats.org/officeDocument/2006/relationships/hyperlink" Target="https://wandb.ai/fully-connected/blog/text-generation" TargetMode="External"/><Relationship Id="rId5" Type="http://schemas.openxmlformats.org/officeDocument/2006/relationships/hyperlink" Target="https://wandb.ai/fully-connected/blog/classification" TargetMode="Externa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20.xml"/><Relationship Id="rId4" Type="http://schemas.openxmlformats.org/officeDocument/2006/relationships/hyperlink" Target="https://twitter.com/clured/status/1565399157606580224"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hyperlink" Target="https://www.bioinformatics.babraham.ac.uk/training/10XRNASeq/Dimension%20Reduction.pdf" TargetMode="External"/><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20.xml"/><Relationship Id="rId4" Type="http://schemas.openxmlformats.org/officeDocument/2006/relationships/hyperlink" Target="https://www.pinecone.io/learn/vector-similarity/"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20.xml"/><Relationship Id="rId4" Type="http://schemas.openxmlformats.org/officeDocument/2006/relationships/hyperlink" Target="https://www.pinecone.io/learn/vector-similarit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20.xml"/><Relationship Id="rId4" Type="http://schemas.openxmlformats.org/officeDocument/2006/relationships/hyperlink" Target="https://www.pinecone.io/learn/vector-similarity/"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20.xml"/><Relationship Id="rId4" Type="http://schemas.openxmlformats.org/officeDocument/2006/relationships/image" Target="../media/image24.jpg"/></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2.xml"/><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image" Target="../media/image2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8" Type="http://schemas.openxmlformats.org/officeDocument/2006/relationships/hyperlink" Target="https://arxiv.org/pdf/2408.06072" TargetMode="External"/><Relationship Id="rId3" Type="http://schemas.openxmlformats.org/officeDocument/2006/relationships/hyperlink" Target="https://openai.com/index/clip/" TargetMode="External"/><Relationship Id="rId7" Type="http://schemas.openxmlformats.org/officeDocument/2006/relationships/hyperlink" Target="https://huggingface.co/blog/autoformer" TargetMode="External"/><Relationship Id="rId2" Type="http://schemas.openxmlformats.org/officeDocument/2006/relationships/notesSlide" Target="../notesSlides/notesSlide88.xml"/><Relationship Id="rId1" Type="http://schemas.openxmlformats.org/officeDocument/2006/relationships/slideLayout" Target="../slideLayouts/slideLayout20.xml"/><Relationship Id="rId6" Type="http://schemas.openxmlformats.org/officeDocument/2006/relationships/hyperlink" Target="https://arxiv.org/abs/2402.02368" TargetMode="External"/><Relationship Id="rId5" Type="http://schemas.openxmlformats.org/officeDocument/2006/relationships/hyperlink" Target="https://arxiv.org/abs/2104.01778" TargetMode="External"/><Relationship Id="rId4" Type="http://schemas.openxmlformats.org/officeDocument/2006/relationships/hyperlink" Target="https://arxiv.org/pdf/2301.12597" TargetMode="External"/><Relationship Id="rId9" Type="http://schemas.openxmlformats.org/officeDocument/2006/relationships/image" Target="../media/image31.pn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9.xml"/><Relationship Id="rId1" Type="http://schemas.openxmlformats.org/officeDocument/2006/relationships/slideLayout" Target="../slideLayouts/slideLayout20.xml"/><Relationship Id="rId4" Type="http://schemas.openxmlformats.org/officeDocument/2006/relationships/hyperlink" Target="https://arxiv.org/abs/2010.11929"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0.xml"/><Relationship Id="rId1" Type="http://schemas.openxmlformats.org/officeDocument/2006/relationships/slideLayout" Target="../slideLayouts/slideLayout20.xml"/><Relationship Id="rId4" Type="http://schemas.openxmlformats.org/officeDocument/2006/relationships/hyperlink" Target="https://arxiv.org/pdf/2103.00020"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jalammar.github.io/illustrated-stable-diffusion/?ref=gptechblog.com" TargetMode="External"/><Relationship Id="rId2" Type="http://schemas.openxmlformats.org/officeDocument/2006/relationships/notesSlide" Target="../notesSlides/notesSlide91.xml"/><Relationship Id="rId1" Type="http://schemas.openxmlformats.org/officeDocument/2006/relationships/slideLayout" Target="../slideLayouts/slideLayout42.xml"/><Relationship Id="rId5" Type="http://schemas.openxmlformats.org/officeDocument/2006/relationships/image" Target="../media/image35.png"/><Relationship Id="rId4" Type="http://schemas.openxmlformats.org/officeDocument/2006/relationships/image" Target="../media/image34.png"/></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20.xml"/><Relationship Id="rId4" Type="http://schemas.openxmlformats.org/officeDocument/2006/relationships/hyperlink" Target="https://arxiv.org/pdf/2103.00020"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93.xml"/><Relationship Id="rId1" Type="http://schemas.openxmlformats.org/officeDocument/2006/relationships/slideLayout" Target="../slideLayouts/slideLayout20.xml"/><Relationship Id="rId6" Type="http://schemas.openxmlformats.org/officeDocument/2006/relationships/hyperlink" Target="https://huggingface.co/blog/moe" TargetMode="External"/><Relationship Id="rId5" Type="http://schemas.openxmlformats.org/officeDocument/2006/relationships/image" Target="../media/image38.png"/><Relationship Id="rId4" Type="http://schemas.openxmlformats.org/officeDocument/2006/relationships/hyperlink" Target="https://docs.google.com/presentation/d/1ZXFIhYczos679r70Yu8vV9uO6B1J0ztzeDxbnBxD1S0/edit#slide=id.g13dd67c5ab8_0_3897"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a:t>
            </a:fld>
            <a:endParaRPr/>
          </a:p>
        </p:txBody>
      </p:sp>
      <p:sp>
        <p:nvSpPr>
          <p:cNvPr id="477" name="Google Shape;477;p44"/>
          <p:cNvSpPr txBox="1">
            <a:spLocks noGrp="1"/>
          </p:cNvSpPr>
          <p:nvPr>
            <p:ph type="title"/>
          </p:nvPr>
        </p:nvSpPr>
        <p:spPr>
          <a:xfrm>
            <a:off x="671825" y="727744"/>
            <a:ext cx="3117600" cy="12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Week 7</a:t>
            </a:r>
            <a:endParaRPr sz="2900"/>
          </a:p>
        </p:txBody>
      </p:sp>
      <p:sp>
        <p:nvSpPr>
          <p:cNvPr id="478" name="Google Shape;478;p44"/>
          <p:cNvSpPr txBox="1">
            <a:spLocks noGrp="1"/>
          </p:cNvSpPr>
          <p:nvPr>
            <p:ph type="title" idx="2"/>
          </p:nvPr>
        </p:nvSpPr>
        <p:spPr>
          <a:xfrm>
            <a:off x="2258050" y="1800075"/>
            <a:ext cx="4623900" cy="2219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Natural Language Processing II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3"/>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10</a:t>
            </a:fld>
            <a:endParaRPr>
              <a:solidFill>
                <a:schemeClr val="dk1"/>
              </a:solidFill>
            </a:endParaRPr>
          </a:p>
        </p:txBody>
      </p:sp>
      <p:sp>
        <p:nvSpPr>
          <p:cNvPr id="572" name="Google Shape;572;p53"/>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573" name="Google Shape;573;p53"/>
          <p:cNvSpPr/>
          <p:nvPr/>
        </p:nvSpPr>
        <p:spPr>
          <a:xfrm>
            <a:off x="3117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574" name="Google Shape;574;p53"/>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575" name="Google Shape;575;p53"/>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576" name="Google Shape;576;p53"/>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577" name="Google Shape;577;p53"/>
          <p:cNvSpPr txBox="1"/>
          <p:nvPr/>
        </p:nvSpPr>
        <p:spPr>
          <a:xfrm>
            <a:off x="4603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578" name="Google Shape;578;p53"/>
          <p:cNvSpPr txBox="1"/>
          <p:nvPr/>
        </p:nvSpPr>
        <p:spPr>
          <a:xfrm>
            <a:off x="15587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579" name="Google Shape;579;p53"/>
          <p:cNvSpPr txBox="1"/>
          <p:nvPr/>
        </p:nvSpPr>
        <p:spPr>
          <a:xfrm>
            <a:off x="26570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580" name="Google Shape;580;p53"/>
          <p:cNvSpPr txBox="1"/>
          <p:nvPr/>
        </p:nvSpPr>
        <p:spPr>
          <a:xfrm>
            <a:off x="37554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581" name="Google Shape;581;p53"/>
          <p:cNvSpPr txBox="1"/>
          <p:nvPr/>
        </p:nvSpPr>
        <p:spPr>
          <a:xfrm>
            <a:off x="4572000" y="1620575"/>
            <a:ext cx="2882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Vector Embeddings</a:t>
            </a:r>
            <a:endParaRPr sz="1800">
              <a:solidFill>
                <a:srgbClr val="595959"/>
              </a:solidFill>
              <a:latin typeface="Lexend"/>
              <a:ea typeface="Lexend"/>
              <a:cs typeface="Lexend"/>
              <a:sym typeface="Lexend"/>
            </a:endParaRPr>
          </a:p>
        </p:txBody>
      </p:sp>
      <p:sp>
        <p:nvSpPr>
          <p:cNvPr id="582" name="Google Shape;582;p53"/>
          <p:cNvSpPr/>
          <p:nvPr/>
        </p:nvSpPr>
        <p:spPr>
          <a:xfrm>
            <a:off x="311700" y="20089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Improve embeddings with context</a:t>
            </a:r>
            <a:endParaRPr>
              <a:solidFill>
                <a:srgbClr val="595959"/>
              </a:solidFill>
              <a:latin typeface="Lexend"/>
              <a:ea typeface="Lexend"/>
              <a:cs typeface="Lexend"/>
              <a:sym typeface="Lexend"/>
            </a:endParaRPr>
          </a:p>
        </p:txBody>
      </p:sp>
      <p:sp>
        <p:nvSpPr>
          <p:cNvPr id="583" name="Google Shape;583;p53"/>
          <p:cNvSpPr txBox="1"/>
          <p:nvPr/>
        </p:nvSpPr>
        <p:spPr>
          <a:xfrm>
            <a:off x="4685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584" name="Google Shape;584;p53"/>
          <p:cNvSpPr txBox="1"/>
          <p:nvPr/>
        </p:nvSpPr>
        <p:spPr>
          <a:xfrm>
            <a:off x="15668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585" name="Google Shape;585;p53"/>
          <p:cNvSpPr txBox="1"/>
          <p:nvPr/>
        </p:nvSpPr>
        <p:spPr>
          <a:xfrm>
            <a:off x="26652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586" name="Google Shape;586;p53"/>
          <p:cNvSpPr txBox="1"/>
          <p:nvPr/>
        </p:nvSpPr>
        <p:spPr>
          <a:xfrm>
            <a:off x="37635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587" name="Google Shape;587;p53"/>
          <p:cNvSpPr txBox="1"/>
          <p:nvPr/>
        </p:nvSpPr>
        <p:spPr>
          <a:xfrm>
            <a:off x="4572000" y="2702125"/>
            <a:ext cx="36894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New representations that are better than original embeddings</a:t>
            </a:r>
            <a:endParaRPr sz="1800">
              <a:solidFill>
                <a:srgbClr val="595959"/>
              </a:solidFill>
              <a:latin typeface="Lexend"/>
              <a:ea typeface="Lexend"/>
              <a:cs typeface="Lexend"/>
              <a:sym typeface="Lexend"/>
            </a:endParaRPr>
          </a:p>
        </p:txBody>
      </p:sp>
      <p:sp>
        <p:nvSpPr>
          <p:cNvPr id="588" name="Google Shape;588;p53"/>
          <p:cNvSpPr/>
          <p:nvPr/>
        </p:nvSpPr>
        <p:spPr>
          <a:xfrm>
            <a:off x="565275" y="1514725"/>
            <a:ext cx="458100" cy="1611900"/>
          </a:xfrm>
          <a:prstGeom prst="roundRect">
            <a:avLst>
              <a:gd name="adj" fmla="val 16667"/>
            </a:avLst>
          </a:prstGeom>
          <a:noFill/>
          <a:ln w="2857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4"/>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11</a:t>
            </a:fld>
            <a:endParaRPr>
              <a:solidFill>
                <a:schemeClr val="dk1"/>
              </a:solidFill>
            </a:endParaRPr>
          </a:p>
        </p:txBody>
      </p:sp>
      <p:sp>
        <p:nvSpPr>
          <p:cNvPr id="594" name="Google Shape;594;p54"/>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595" name="Google Shape;595;p54"/>
          <p:cNvSpPr txBox="1"/>
          <p:nvPr/>
        </p:nvSpPr>
        <p:spPr>
          <a:xfrm>
            <a:off x="460350" y="3199750"/>
            <a:ext cx="16623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s</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596" name="Google Shape;596;p54"/>
          <p:cNvSpPr txBox="1"/>
          <p:nvPr/>
        </p:nvSpPr>
        <p:spPr>
          <a:xfrm>
            <a:off x="460350" y="3519475"/>
            <a:ext cx="16623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v</a:t>
            </a:r>
            <a:r>
              <a:rPr lang="en" sz="1800" baseline="-25000">
                <a:solidFill>
                  <a:srgbClr val="595959"/>
                </a:solidFill>
                <a:latin typeface="Lexend"/>
                <a:ea typeface="Lexend"/>
                <a:cs typeface="Lexend"/>
                <a:sym typeface="Lexend"/>
              </a:rPr>
              <a:t>2</a:t>
            </a:r>
            <a:r>
              <a:rPr lang="en" sz="1800">
                <a:solidFill>
                  <a:srgbClr val="595959"/>
                </a:solidFill>
                <a:latin typeface="Lexend"/>
                <a:ea typeface="Lexend"/>
                <a:cs typeface="Lexend"/>
                <a:sym typeface="Lexend"/>
              </a:rPr>
              <a:t> = s</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597" name="Google Shape;597;p54"/>
          <p:cNvSpPr txBox="1"/>
          <p:nvPr/>
        </p:nvSpPr>
        <p:spPr>
          <a:xfrm>
            <a:off x="460350" y="3839200"/>
            <a:ext cx="16623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v</a:t>
            </a:r>
            <a:r>
              <a:rPr lang="en" sz="1800" baseline="-25000">
                <a:solidFill>
                  <a:srgbClr val="595959"/>
                </a:solidFill>
                <a:latin typeface="Lexend"/>
                <a:ea typeface="Lexend"/>
                <a:cs typeface="Lexend"/>
                <a:sym typeface="Lexend"/>
              </a:rPr>
              <a:t>3</a:t>
            </a:r>
            <a:r>
              <a:rPr lang="en" sz="1800">
                <a:solidFill>
                  <a:srgbClr val="595959"/>
                </a:solidFill>
                <a:latin typeface="Lexend"/>
                <a:ea typeface="Lexend"/>
                <a:cs typeface="Lexend"/>
                <a:sym typeface="Lexend"/>
              </a:rPr>
              <a:t> = s</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598" name="Google Shape;598;p54"/>
          <p:cNvSpPr txBox="1"/>
          <p:nvPr/>
        </p:nvSpPr>
        <p:spPr>
          <a:xfrm>
            <a:off x="460350" y="4158925"/>
            <a:ext cx="16623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v</a:t>
            </a:r>
            <a:r>
              <a:rPr lang="en" sz="1800" baseline="-25000">
                <a:solidFill>
                  <a:srgbClr val="595959"/>
                </a:solidFill>
                <a:latin typeface="Lexend"/>
                <a:ea typeface="Lexend"/>
                <a:cs typeface="Lexend"/>
                <a:sym typeface="Lexend"/>
              </a:rPr>
              <a:t>4</a:t>
            </a:r>
            <a:r>
              <a:rPr lang="en" sz="1800">
                <a:solidFill>
                  <a:srgbClr val="595959"/>
                </a:solidFill>
                <a:latin typeface="Lexend"/>
                <a:ea typeface="Lexend"/>
                <a:cs typeface="Lexend"/>
                <a:sym typeface="Lexend"/>
              </a:rPr>
              <a:t> = s</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599" name="Google Shape;599;p54"/>
          <p:cNvSpPr/>
          <p:nvPr/>
        </p:nvSpPr>
        <p:spPr>
          <a:xfrm>
            <a:off x="3117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600" name="Google Shape;600;p54"/>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601" name="Google Shape;601;p54"/>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602" name="Google Shape;602;p54"/>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603" name="Google Shape;603;p54"/>
          <p:cNvSpPr txBox="1"/>
          <p:nvPr/>
        </p:nvSpPr>
        <p:spPr>
          <a:xfrm>
            <a:off x="4603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604" name="Google Shape;604;p54"/>
          <p:cNvSpPr txBox="1"/>
          <p:nvPr/>
        </p:nvSpPr>
        <p:spPr>
          <a:xfrm>
            <a:off x="15587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605" name="Google Shape;605;p54"/>
          <p:cNvSpPr txBox="1"/>
          <p:nvPr/>
        </p:nvSpPr>
        <p:spPr>
          <a:xfrm>
            <a:off x="26570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606" name="Google Shape;606;p54"/>
          <p:cNvSpPr txBox="1"/>
          <p:nvPr/>
        </p:nvSpPr>
        <p:spPr>
          <a:xfrm>
            <a:off x="37554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607" name="Google Shape;607;p54"/>
          <p:cNvSpPr txBox="1"/>
          <p:nvPr/>
        </p:nvSpPr>
        <p:spPr>
          <a:xfrm>
            <a:off x="4572000" y="1620575"/>
            <a:ext cx="2882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Vector Embeddings</a:t>
            </a:r>
            <a:endParaRPr sz="1800">
              <a:solidFill>
                <a:srgbClr val="595959"/>
              </a:solidFill>
              <a:latin typeface="Lexend"/>
              <a:ea typeface="Lexend"/>
              <a:cs typeface="Lexend"/>
              <a:sym typeface="Lexend"/>
            </a:endParaRPr>
          </a:p>
        </p:txBody>
      </p:sp>
      <p:sp>
        <p:nvSpPr>
          <p:cNvPr id="608" name="Google Shape;608;p54"/>
          <p:cNvSpPr/>
          <p:nvPr/>
        </p:nvSpPr>
        <p:spPr>
          <a:xfrm>
            <a:off x="311700" y="20089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Improve embeddings with context</a:t>
            </a:r>
            <a:endParaRPr>
              <a:solidFill>
                <a:srgbClr val="595959"/>
              </a:solidFill>
              <a:latin typeface="Lexend"/>
              <a:ea typeface="Lexend"/>
              <a:cs typeface="Lexend"/>
              <a:sym typeface="Lexend"/>
            </a:endParaRPr>
          </a:p>
        </p:txBody>
      </p:sp>
      <p:sp>
        <p:nvSpPr>
          <p:cNvPr id="609" name="Google Shape;609;p54"/>
          <p:cNvSpPr txBox="1"/>
          <p:nvPr/>
        </p:nvSpPr>
        <p:spPr>
          <a:xfrm>
            <a:off x="4685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610" name="Google Shape;610;p54"/>
          <p:cNvSpPr txBox="1"/>
          <p:nvPr/>
        </p:nvSpPr>
        <p:spPr>
          <a:xfrm>
            <a:off x="15668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611" name="Google Shape;611;p54"/>
          <p:cNvSpPr txBox="1"/>
          <p:nvPr/>
        </p:nvSpPr>
        <p:spPr>
          <a:xfrm>
            <a:off x="26652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612" name="Google Shape;612;p54"/>
          <p:cNvSpPr txBox="1"/>
          <p:nvPr/>
        </p:nvSpPr>
        <p:spPr>
          <a:xfrm>
            <a:off x="37635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613" name="Google Shape;613;p54"/>
          <p:cNvSpPr txBox="1"/>
          <p:nvPr/>
        </p:nvSpPr>
        <p:spPr>
          <a:xfrm>
            <a:off x="4572000" y="2702125"/>
            <a:ext cx="36894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New representations that are better than original embeddings</a:t>
            </a:r>
            <a:endParaRPr sz="1800">
              <a:solidFill>
                <a:srgbClr val="595959"/>
              </a:solidFill>
              <a:latin typeface="Lexend"/>
              <a:ea typeface="Lexend"/>
              <a:cs typeface="Lexend"/>
              <a:sym typeface="Lexend"/>
            </a:endParaRPr>
          </a:p>
        </p:txBody>
      </p:sp>
      <p:sp>
        <p:nvSpPr>
          <p:cNvPr id="614" name="Google Shape;614;p54"/>
          <p:cNvSpPr txBox="1"/>
          <p:nvPr/>
        </p:nvSpPr>
        <p:spPr>
          <a:xfrm rot="-5400000">
            <a:off x="539500" y="46529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615" name="Google Shape;615;p54"/>
          <p:cNvSpPr txBox="1"/>
          <p:nvPr/>
        </p:nvSpPr>
        <p:spPr>
          <a:xfrm>
            <a:off x="872700" y="4700150"/>
            <a:ext cx="28827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i="1">
                <a:solidFill>
                  <a:srgbClr val="595959"/>
                </a:solidFill>
                <a:latin typeface="Lexend"/>
                <a:ea typeface="Lexend"/>
                <a:cs typeface="Lexend"/>
                <a:sym typeface="Lexend"/>
              </a:rPr>
              <a:t>dot product</a:t>
            </a:r>
            <a:endParaRPr sz="1600" i="1">
              <a:solidFill>
                <a:srgbClr val="595959"/>
              </a:solidFill>
              <a:latin typeface="Lexend"/>
              <a:ea typeface="Lexend"/>
              <a:cs typeface="Lexend"/>
              <a:sym typeface="Lexend"/>
            </a:endParaRPr>
          </a:p>
        </p:txBody>
      </p:sp>
      <p:sp>
        <p:nvSpPr>
          <p:cNvPr id="616" name="Google Shape;616;p54"/>
          <p:cNvSpPr/>
          <p:nvPr/>
        </p:nvSpPr>
        <p:spPr>
          <a:xfrm>
            <a:off x="565275" y="1514725"/>
            <a:ext cx="458100" cy="1611900"/>
          </a:xfrm>
          <a:prstGeom prst="roundRect">
            <a:avLst>
              <a:gd name="adj" fmla="val 16667"/>
            </a:avLst>
          </a:prstGeom>
          <a:noFill/>
          <a:ln w="2857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5"/>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12</a:t>
            </a:fld>
            <a:endParaRPr>
              <a:solidFill>
                <a:schemeClr val="dk1"/>
              </a:solidFill>
            </a:endParaRPr>
          </a:p>
        </p:txBody>
      </p:sp>
      <p:sp>
        <p:nvSpPr>
          <p:cNvPr id="622" name="Google Shape;622;p55"/>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623" name="Google Shape;623;p55"/>
          <p:cNvSpPr txBox="1"/>
          <p:nvPr/>
        </p:nvSpPr>
        <p:spPr>
          <a:xfrm>
            <a:off x="460350" y="3199750"/>
            <a:ext cx="16623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s</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624" name="Google Shape;624;p55"/>
          <p:cNvSpPr txBox="1"/>
          <p:nvPr/>
        </p:nvSpPr>
        <p:spPr>
          <a:xfrm>
            <a:off x="460350" y="3519475"/>
            <a:ext cx="16623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v</a:t>
            </a:r>
            <a:r>
              <a:rPr lang="en" sz="1800" baseline="-25000">
                <a:solidFill>
                  <a:srgbClr val="595959"/>
                </a:solidFill>
                <a:latin typeface="Lexend"/>
                <a:ea typeface="Lexend"/>
                <a:cs typeface="Lexend"/>
                <a:sym typeface="Lexend"/>
              </a:rPr>
              <a:t>2</a:t>
            </a:r>
            <a:r>
              <a:rPr lang="en" sz="1800">
                <a:solidFill>
                  <a:srgbClr val="595959"/>
                </a:solidFill>
                <a:latin typeface="Lexend"/>
                <a:ea typeface="Lexend"/>
                <a:cs typeface="Lexend"/>
                <a:sym typeface="Lexend"/>
              </a:rPr>
              <a:t> = s</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625" name="Google Shape;625;p55"/>
          <p:cNvSpPr txBox="1"/>
          <p:nvPr/>
        </p:nvSpPr>
        <p:spPr>
          <a:xfrm>
            <a:off x="460350" y="3839200"/>
            <a:ext cx="16623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v</a:t>
            </a:r>
            <a:r>
              <a:rPr lang="en" sz="1800" baseline="-25000">
                <a:solidFill>
                  <a:srgbClr val="595959"/>
                </a:solidFill>
                <a:latin typeface="Lexend"/>
                <a:ea typeface="Lexend"/>
                <a:cs typeface="Lexend"/>
                <a:sym typeface="Lexend"/>
              </a:rPr>
              <a:t>3</a:t>
            </a:r>
            <a:r>
              <a:rPr lang="en" sz="1800">
                <a:solidFill>
                  <a:srgbClr val="595959"/>
                </a:solidFill>
                <a:latin typeface="Lexend"/>
                <a:ea typeface="Lexend"/>
                <a:cs typeface="Lexend"/>
                <a:sym typeface="Lexend"/>
              </a:rPr>
              <a:t> = s</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626" name="Google Shape;626;p55"/>
          <p:cNvSpPr txBox="1"/>
          <p:nvPr/>
        </p:nvSpPr>
        <p:spPr>
          <a:xfrm>
            <a:off x="460350" y="4158925"/>
            <a:ext cx="16623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v</a:t>
            </a:r>
            <a:r>
              <a:rPr lang="en" sz="1800" baseline="-25000">
                <a:solidFill>
                  <a:srgbClr val="595959"/>
                </a:solidFill>
                <a:latin typeface="Lexend"/>
                <a:ea typeface="Lexend"/>
                <a:cs typeface="Lexend"/>
                <a:sym typeface="Lexend"/>
              </a:rPr>
              <a:t>4</a:t>
            </a:r>
            <a:r>
              <a:rPr lang="en" sz="1800">
                <a:solidFill>
                  <a:srgbClr val="595959"/>
                </a:solidFill>
                <a:latin typeface="Lexend"/>
                <a:ea typeface="Lexend"/>
                <a:cs typeface="Lexend"/>
                <a:sym typeface="Lexend"/>
              </a:rPr>
              <a:t> = s</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627" name="Google Shape;627;p55"/>
          <p:cNvSpPr txBox="1"/>
          <p:nvPr/>
        </p:nvSpPr>
        <p:spPr>
          <a:xfrm>
            <a:off x="1791575" y="3679350"/>
            <a:ext cx="27642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a:solidFill>
                  <a:srgbClr val="595959"/>
                </a:solidFill>
                <a:latin typeface="Lexend"/>
                <a:ea typeface="Lexend"/>
                <a:cs typeface="Lexend"/>
                <a:sym typeface="Lexend"/>
              </a:rPr>
              <a:t>→ normalize (via softmax)</a:t>
            </a:r>
            <a:endParaRPr i="1">
              <a:solidFill>
                <a:srgbClr val="595959"/>
              </a:solidFill>
              <a:latin typeface="Lexend"/>
              <a:ea typeface="Lexend"/>
              <a:cs typeface="Lexend"/>
              <a:sym typeface="Lexend"/>
            </a:endParaRPr>
          </a:p>
          <a:p>
            <a:pPr marL="0" lvl="0" indent="0" algn="l" rtl="0">
              <a:spcBef>
                <a:spcPts val="0"/>
              </a:spcBef>
              <a:spcAft>
                <a:spcPts val="0"/>
              </a:spcAft>
              <a:buNone/>
            </a:pPr>
            <a:r>
              <a:rPr lang="en" i="1">
                <a:solidFill>
                  <a:srgbClr val="595959"/>
                </a:solidFill>
                <a:latin typeface="Lexend"/>
                <a:ea typeface="Lexend"/>
                <a:cs typeface="Lexend"/>
                <a:sym typeface="Lexend"/>
              </a:rPr>
              <a:t>all weights need to sum to 1</a:t>
            </a:r>
            <a:endParaRPr i="1">
              <a:solidFill>
                <a:srgbClr val="595959"/>
              </a:solidFill>
              <a:latin typeface="Lexend"/>
              <a:ea typeface="Lexend"/>
              <a:cs typeface="Lexend"/>
              <a:sym typeface="Lexend"/>
            </a:endParaRPr>
          </a:p>
        </p:txBody>
      </p:sp>
      <p:sp>
        <p:nvSpPr>
          <p:cNvPr id="628" name="Google Shape;628;p55"/>
          <p:cNvSpPr/>
          <p:nvPr/>
        </p:nvSpPr>
        <p:spPr>
          <a:xfrm>
            <a:off x="3117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629" name="Google Shape;629;p55"/>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630" name="Google Shape;630;p55"/>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631" name="Google Shape;631;p55"/>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632" name="Google Shape;632;p55"/>
          <p:cNvSpPr txBox="1"/>
          <p:nvPr/>
        </p:nvSpPr>
        <p:spPr>
          <a:xfrm>
            <a:off x="4603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633" name="Google Shape;633;p55"/>
          <p:cNvSpPr txBox="1"/>
          <p:nvPr/>
        </p:nvSpPr>
        <p:spPr>
          <a:xfrm>
            <a:off x="15587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634" name="Google Shape;634;p55"/>
          <p:cNvSpPr txBox="1"/>
          <p:nvPr/>
        </p:nvSpPr>
        <p:spPr>
          <a:xfrm>
            <a:off x="26570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635" name="Google Shape;635;p55"/>
          <p:cNvSpPr txBox="1"/>
          <p:nvPr/>
        </p:nvSpPr>
        <p:spPr>
          <a:xfrm>
            <a:off x="37554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636" name="Google Shape;636;p55"/>
          <p:cNvSpPr txBox="1"/>
          <p:nvPr/>
        </p:nvSpPr>
        <p:spPr>
          <a:xfrm>
            <a:off x="4572000" y="1620575"/>
            <a:ext cx="2882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Vector Embeddings</a:t>
            </a:r>
            <a:endParaRPr sz="1800">
              <a:solidFill>
                <a:srgbClr val="595959"/>
              </a:solidFill>
              <a:latin typeface="Lexend"/>
              <a:ea typeface="Lexend"/>
              <a:cs typeface="Lexend"/>
              <a:sym typeface="Lexend"/>
            </a:endParaRPr>
          </a:p>
        </p:txBody>
      </p:sp>
      <p:sp>
        <p:nvSpPr>
          <p:cNvPr id="637" name="Google Shape;637;p55"/>
          <p:cNvSpPr/>
          <p:nvPr/>
        </p:nvSpPr>
        <p:spPr>
          <a:xfrm>
            <a:off x="311700" y="20089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Improve embeddings with context</a:t>
            </a:r>
            <a:endParaRPr>
              <a:solidFill>
                <a:srgbClr val="595959"/>
              </a:solidFill>
              <a:latin typeface="Lexend"/>
              <a:ea typeface="Lexend"/>
              <a:cs typeface="Lexend"/>
              <a:sym typeface="Lexend"/>
            </a:endParaRPr>
          </a:p>
        </p:txBody>
      </p:sp>
      <p:sp>
        <p:nvSpPr>
          <p:cNvPr id="638" name="Google Shape;638;p55"/>
          <p:cNvSpPr txBox="1"/>
          <p:nvPr/>
        </p:nvSpPr>
        <p:spPr>
          <a:xfrm>
            <a:off x="4685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639" name="Google Shape;639;p55"/>
          <p:cNvSpPr txBox="1"/>
          <p:nvPr/>
        </p:nvSpPr>
        <p:spPr>
          <a:xfrm>
            <a:off x="15668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640" name="Google Shape;640;p55"/>
          <p:cNvSpPr txBox="1"/>
          <p:nvPr/>
        </p:nvSpPr>
        <p:spPr>
          <a:xfrm>
            <a:off x="26652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641" name="Google Shape;641;p55"/>
          <p:cNvSpPr txBox="1"/>
          <p:nvPr/>
        </p:nvSpPr>
        <p:spPr>
          <a:xfrm>
            <a:off x="37635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642" name="Google Shape;642;p55"/>
          <p:cNvSpPr txBox="1"/>
          <p:nvPr/>
        </p:nvSpPr>
        <p:spPr>
          <a:xfrm>
            <a:off x="4572000" y="2702125"/>
            <a:ext cx="36894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New representations that are better than original embeddings</a:t>
            </a:r>
            <a:endParaRPr sz="1800">
              <a:solidFill>
                <a:srgbClr val="595959"/>
              </a:solidFill>
              <a:latin typeface="Lexend"/>
              <a:ea typeface="Lexend"/>
              <a:cs typeface="Lexend"/>
              <a:sym typeface="Lexend"/>
            </a:endParaRPr>
          </a:p>
        </p:txBody>
      </p:sp>
      <p:sp>
        <p:nvSpPr>
          <p:cNvPr id="643" name="Google Shape;643;p55"/>
          <p:cNvSpPr txBox="1"/>
          <p:nvPr/>
        </p:nvSpPr>
        <p:spPr>
          <a:xfrm rot="-5400000">
            <a:off x="539500" y="46529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644" name="Google Shape;644;p55"/>
          <p:cNvSpPr txBox="1"/>
          <p:nvPr/>
        </p:nvSpPr>
        <p:spPr>
          <a:xfrm>
            <a:off x="872700" y="4700150"/>
            <a:ext cx="28827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i="1">
                <a:solidFill>
                  <a:srgbClr val="595959"/>
                </a:solidFill>
                <a:latin typeface="Lexend"/>
                <a:ea typeface="Lexend"/>
                <a:cs typeface="Lexend"/>
                <a:sym typeface="Lexend"/>
              </a:rPr>
              <a:t>dot product</a:t>
            </a:r>
            <a:endParaRPr sz="1600" i="1">
              <a:solidFill>
                <a:srgbClr val="595959"/>
              </a:solidFill>
              <a:latin typeface="Lexend"/>
              <a:ea typeface="Lexend"/>
              <a:cs typeface="Lexend"/>
              <a:sym typeface="Lexend"/>
            </a:endParaRPr>
          </a:p>
        </p:txBody>
      </p:sp>
      <p:sp>
        <p:nvSpPr>
          <p:cNvPr id="645" name="Google Shape;645;p55"/>
          <p:cNvSpPr/>
          <p:nvPr/>
        </p:nvSpPr>
        <p:spPr>
          <a:xfrm>
            <a:off x="565275" y="1514725"/>
            <a:ext cx="458100" cy="1611900"/>
          </a:xfrm>
          <a:prstGeom prst="roundRect">
            <a:avLst>
              <a:gd name="adj" fmla="val 16667"/>
            </a:avLst>
          </a:prstGeom>
          <a:noFill/>
          <a:ln w="2857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46" name="Google Shape;646;p55"/>
          <p:cNvSpPr txBox="1"/>
          <p:nvPr/>
        </p:nvSpPr>
        <p:spPr>
          <a:xfrm>
            <a:off x="4572000" y="3679350"/>
            <a:ext cx="16623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a:p>
            <a:pPr marL="0" lvl="0" indent="0" algn="l"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a:p>
            <a:pPr marL="0" lvl="0" indent="0" algn="l"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a:p>
            <a:pPr marL="0" lvl="0" indent="0" algn="l"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647" name="Google Shape;647;p55"/>
          <p:cNvSpPr/>
          <p:nvPr/>
        </p:nvSpPr>
        <p:spPr>
          <a:xfrm>
            <a:off x="4572000" y="3222550"/>
            <a:ext cx="458100" cy="1406400"/>
          </a:xfrm>
          <a:prstGeom prst="roundRect">
            <a:avLst>
              <a:gd name="adj" fmla="val 16667"/>
            </a:avLst>
          </a:prstGeom>
          <a:noFill/>
          <a:ln w="2857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6"/>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13</a:t>
            </a:fld>
            <a:endParaRPr>
              <a:solidFill>
                <a:schemeClr val="dk1"/>
              </a:solidFill>
            </a:endParaRPr>
          </a:p>
        </p:txBody>
      </p:sp>
      <p:sp>
        <p:nvSpPr>
          <p:cNvPr id="653" name="Google Shape;653;p56"/>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654" name="Google Shape;654;p56"/>
          <p:cNvSpPr/>
          <p:nvPr/>
        </p:nvSpPr>
        <p:spPr>
          <a:xfrm>
            <a:off x="3117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655" name="Google Shape;655;p56"/>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656" name="Google Shape;656;p56"/>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657" name="Google Shape;657;p56"/>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658" name="Google Shape;658;p56"/>
          <p:cNvSpPr txBox="1"/>
          <p:nvPr/>
        </p:nvSpPr>
        <p:spPr>
          <a:xfrm>
            <a:off x="4603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659" name="Google Shape;659;p56"/>
          <p:cNvSpPr txBox="1"/>
          <p:nvPr/>
        </p:nvSpPr>
        <p:spPr>
          <a:xfrm>
            <a:off x="15587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660" name="Google Shape;660;p56"/>
          <p:cNvSpPr txBox="1"/>
          <p:nvPr/>
        </p:nvSpPr>
        <p:spPr>
          <a:xfrm>
            <a:off x="26570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661" name="Google Shape;661;p56"/>
          <p:cNvSpPr txBox="1"/>
          <p:nvPr/>
        </p:nvSpPr>
        <p:spPr>
          <a:xfrm>
            <a:off x="37554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662" name="Google Shape;662;p56"/>
          <p:cNvSpPr txBox="1"/>
          <p:nvPr/>
        </p:nvSpPr>
        <p:spPr>
          <a:xfrm>
            <a:off x="4572000" y="1620575"/>
            <a:ext cx="2882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Vector Embeddings</a:t>
            </a:r>
            <a:endParaRPr sz="1800">
              <a:solidFill>
                <a:srgbClr val="595959"/>
              </a:solidFill>
              <a:latin typeface="Lexend"/>
              <a:ea typeface="Lexend"/>
              <a:cs typeface="Lexend"/>
              <a:sym typeface="Lexend"/>
            </a:endParaRPr>
          </a:p>
        </p:txBody>
      </p:sp>
      <p:sp>
        <p:nvSpPr>
          <p:cNvPr id="663" name="Google Shape;663;p56"/>
          <p:cNvSpPr/>
          <p:nvPr/>
        </p:nvSpPr>
        <p:spPr>
          <a:xfrm>
            <a:off x="311700" y="20089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Improve embeddings with context</a:t>
            </a:r>
            <a:endParaRPr>
              <a:solidFill>
                <a:srgbClr val="595959"/>
              </a:solidFill>
              <a:latin typeface="Lexend"/>
              <a:ea typeface="Lexend"/>
              <a:cs typeface="Lexend"/>
              <a:sym typeface="Lexend"/>
            </a:endParaRPr>
          </a:p>
        </p:txBody>
      </p:sp>
      <p:sp>
        <p:nvSpPr>
          <p:cNvPr id="664" name="Google Shape;664;p56"/>
          <p:cNvSpPr txBox="1"/>
          <p:nvPr/>
        </p:nvSpPr>
        <p:spPr>
          <a:xfrm>
            <a:off x="4685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665" name="Google Shape;665;p56"/>
          <p:cNvSpPr txBox="1"/>
          <p:nvPr/>
        </p:nvSpPr>
        <p:spPr>
          <a:xfrm>
            <a:off x="15668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666" name="Google Shape;666;p56"/>
          <p:cNvSpPr txBox="1"/>
          <p:nvPr/>
        </p:nvSpPr>
        <p:spPr>
          <a:xfrm>
            <a:off x="26652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667" name="Google Shape;667;p56"/>
          <p:cNvSpPr txBox="1"/>
          <p:nvPr/>
        </p:nvSpPr>
        <p:spPr>
          <a:xfrm>
            <a:off x="37635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668" name="Google Shape;668;p56"/>
          <p:cNvSpPr txBox="1"/>
          <p:nvPr/>
        </p:nvSpPr>
        <p:spPr>
          <a:xfrm>
            <a:off x="4572000" y="2702125"/>
            <a:ext cx="36894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New representations that are better than original embeddings</a:t>
            </a:r>
            <a:endParaRPr sz="1800">
              <a:solidFill>
                <a:srgbClr val="595959"/>
              </a:solidFill>
              <a:latin typeface="Lexend"/>
              <a:ea typeface="Lexend"/>
              <a:cs typeface="Lexend"/>
              <a:sym typeface="Lexend"/>
            </a:endParaRPr>
          </a:p>
        </p:txBody>
      </p:sp>
      <p:sp>
        <p:nvSpPr>
          <p:cNvPr id="669" name="Google Shape;669;p56"/>
          <p:cNvSpPr txBox="1"/>
          <p:nvPr/>
        </p:nvSpPr>
        <p:spPr>
          <a:xfrm>
            <a:off x="311700" y="3519475"/>
            <a:ext cx="58095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11</a:t>
            </a: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w</a:t>
            </a:r>
            <a:r>
              <a:rPr lang="en" sz="1800" baseline="-25000">
                <a:solidFill>
                  <a:srgbClr val="595959"/>
                </a:solidFill>
                <a:latin typeface="Lexend"/>
                <a:ea typeface="Lexend"/>
                <a:cs typeface="Lexend"/>
                <a:sym typeface="Lexend"/>
              </a:rPr>
              <a:t>12</a:t>
            </a: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r>
              <a:rPr lang="en" sz="1800">
                <a:solidFill>
                  <a:srgbClr val="595959"/>
                </a:solidFill>
                <a:latin typeface="Lexend"/>
                <a:ea typeface="Lexend"/>
                <a:cs typeface="Lexend"/>
                <a:sym typeface="Lexend"/>
              </a:rPr>
              <a:t> + w</a:t>
            </a:r>
            <a:r>
              <a:rPr lang="en" sz="1800" baseline="-25000">
                <a:solidFill>
                  <a:srgbClr val="595959"/>
                </a:solidFill>
                <a:latin typeface="Lexend"/>
                <a:ea typeface="Lexend"/>
                <a:cs typeface="Lexend"/>
                <a:sym typeface="Lexend"/>
              </a:rPr>
              <a:t>13</a:t>
            </a: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r>
              <a:rPr lang="en" sz="1800">
                <a:solidFill>
                  <a:srgbClr val="595959"/>
                </a:solidFill>
                <a:latin typeface="Lexend"/>
                <a:ea typeface="Lexend"/>
                <a:cs typeface="Lexend"/>
                <a:sym typeface="Lexend"/>
              </a:rPr>
              <a:t> + w</a:t>
            </a:r>
            <a:r>
              <a:rPr lang="en" sz="1800" baseline="-25000">
                <a:solidFill>
                  <a:srgbClr val="595959"/>
                </a:solidFill>
                <a:latin typeface="Lexend"/>
                <a:ea typeface="Lexend"/>
                <a:cs typeface="Lexend"/>
                <a:sym typeface="Lexend"/>
              </a:rPr>
              <a:t>14</a:t>
            </a: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r>
              <a:rPr lang="en" sz="1800">
                <a:solidFill>
                  <a:srgbClr val="595959"/>
                </a:solidFill>
                <a:latin typeface="Lexend"/>
                <a:ea typeface="Lexend"/>
                <a:cs typeface="Lexend"/>
                <a:sym typeface="Lexend"/>
              </a:rPr>
              <a:t> = </a:t>
            </a:r>
            <a:r>
              <a:rPr lang="en" sz="1800" b="1">
                <a:solidFill>
                  <a:srgbClr val="0097A7"/>
                </a:solidFill>
                <a:latin typeface="Lexend"/>
                <a:ea typeface="Lexend"/>
                <a:cs typeface="Lexend"/>
                <a:sym typeface="Lexend"/>
              </a:rPr>
              <a:t>y</a:t>
            </a:r>
            <a:r>
              <a:rPr lang="en" sz="1800" b="1" baseline="-25000">
                <a:solidFill>
                  <a:srgbClr val="0097A7"/>
                </a:solidFill>
                <a:latin typeface="Lexend"/>
                <a:ea typeface="Lexend"/>
                <a:cs typeface="Lexend"/>
                <a:sym typeface="Lexend"/>
              </a:rPr>
              <a:t>1</a:t>
            </a:r>
            <a:endParaRPr sz="1800" b="1" baseline="-25000">
              <a:solidFill>
                <a:srgbClr val="0097A7"/>
              </a:solidFill>
              <a:latin typeface="Lexend"/>
              <a:ea typeface="Lexend"/>
              <a:cs typeface="Lexend"/>
              <a:sym typeface="Lexend"/>
            </a:endParaRPr>
          </a:p>
        </p:txBody>
      </p:sp>
      <p:sp>
        <p:nvSpPr>
          <p:cNvPr id="670" name="Google Shape;670;p56"/>
          <p:cNvSpPr txBox="1"/>
          <p:nvPr/>
        </p:nvSpPr>
        <p:spPr>
          <a:xfrm>
            <a:off x="4680375" y="3862950"/>
            <a:ext cx="36894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Reweighs all vectors towards v1, so river influences bank and vice-versa</a:t>
            </a:r>
            <a:endParaRPr sz="1800">
              <a:solidFill>
                <a:srgbClr val="595959"/>
              </a:solidFill>
              <a:latin typeface="Lexend"/>
              <a:ea typeface="Lexend"/>
              <a:cs typeface="Lexend"/>
              <a:sym typeface="Lexend"/>
            </a:endParaRPr>
          </a:p>
        </p:txBody>
      </p:sp>
      <p:sp>
        <p:nvSpPr>
          <p:cNvPr id="671" name="Google Shape;671;p56"/>
          <p:cNvSpPr txBox="1"/>
          <p:nvPr/>
        </p:nvSpPr>
        <p:spPr>
          <a:xfrm rot="5400000">
            <a:off x="488550" y="31326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97A7"/>
                </a:solidFill>
                <a:latin typeface="Lexend"/>
                <a:ea typeface="Lexend"/>
                <a:cs typeface="Lexend"/>
                <a:sym typeface="Lexend"/>
              </a:rPr>
              <a:t>→</a:t>
            </a:r>
            <a:endParaRPr sz="1800" b="1">
              <a:solidFill>
                <a:srgbClr val="0097A7"/>
              </a:solidFill>
              <a:latin typeface="Lexend"/>
              <a:ea typeface="Lexend"/>
              <a:cs typeface="Lexend"/>
              <a:sym typeface="Lexend"/>
            </a:endParaRPr>
          </a:p>
        </p:txBody>
      </p:sp>
      <p:sp>
        <p:nvSpPr>
          <p:cNvPr id="672" name="Google Shape;672;p56"/>
          <p:cNvSpPr/>
          <p:nvPr/>
        </p:nvSpPr>
        <p:spPr>
          <a:xfrm>
            <a:off x="490050" y="2470025"/>
            <a:ext cx="592200" cy="572700"/>
          </a:xfrm>
          <a:prstGeom prst="ellipse">
            <a:avLst/>
          </a:prstGeom>
          <a:noFill/>
          <a:ln w="3810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7"/>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14</a:t>
            </a:fld>
            <a:endParaRPr>
              <a:solidFill>
                <a:schemeClr val="dk1"/>
              </a:solidFill>
            </a:endParaRPr>
          </a:p>
        </p:txBody>
      </p:sp>
      <p:sp>
        <p:nvSpPr>
          <p:cNvPr id="678" name="Google Shape;678;p57"/>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679" name="Google Shape;679;p57"/>
          <p:cNvSpPr txBox="1"/>
          <p:nvPr/>
        </p:nvSpPr>
        <p:spPr>
          <a:xfrm>
            <a:off x="311700" y="2115275"/>
            <a:ext cx="16623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a:p>
            <a:pPr marL="0" lvl="0" indent="0" algn="l"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a:p>
            <a:pPr marL="0" lvl="0" indent="0" algn="l"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a:p>
            <a:pPr marL="0" lvl="0" indent="0" algn="l"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680" name="Google Shape;680;p57"/>
          <p:cNvSpPr/>
          <p:nvPr/>
        </p:nvSpPr>
        <p:spPr>
          <a:xfrm>
            <a:off x="311700" y="1658475"/>
            <a:ext cx="458100" cy="1406400"/>
          </a:xfrm>
          <a:prstGeom prst="roundRect">
            <a:avLst>
              <a:gd name="adj" fmla="val 16667"/>
            </a:avLst>
          </a:prstGeom>
          <a:noFill/>
          <a:ln w="2857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81" name="Google Shape;681;p57"/>
          <p:cNvSpPr txBox="1"/>
          <p:nvPr/>
        </p:nvSpPr>
        <p:spPr>
          <a:xfrm>
            <a:off x="996625" y="2134575"/>
            <a:ext cx="5809500" cy="2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11</a:t>
            </a: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595959"/>
                </a:solidFill>
                <a:latin typeface="Lexend"/>
                <a:ea typeface="Lexend"/>
                <a:cs typeface="Lexend"/>
                <a:sym typeface="Lexend"/>
              </a:rPr>
              <a:t> + w</a:t>
            </a:r>
            <a:r>
              <a:rPr lang="en" sz="1800" baseline="-25000">
                <a:solidFill>
                  <a:srgbClr val="595959"/>
                </a:solidFill>
                <a:latin typeface="Lexend"/>
                <a:ea typeface="Lexend"/>
                <a:cs typeface="Lexend"/>
                <a:sym typeface="Lexend"/>
              </a:rPr>
              <a:t>12</a:t>
            </a: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r>
              <a:rPr lang="en" sz="1800">
                <a:solidFill>
                  <a:srgbClr val="595959"/>
                </a:solidFill>
                <a:latin typeface="Lexend"/>
                <a:ea typeface="Lexend"/>
                <a:cs typeface="Lexend"/>
                <a:sym typeface="Lexend"/>
              </a:rPr>
              <a:t> + w</a:t>
            </a:r>
            <a:r>
              <a:rPr lang="en" sz="1800" baseline="-25000">
                <a:solidFill>
                  <a:srgbClr val="595959"/>
                </a:solidFill>
                <a:latin typeface="Lexend"/>
                <a:ea typeface="Lexend"/>
                <a:cs typeface="Lexend"/>
                <a:sym typeface="Lexend"/>
              </a:rPr>
              <a:t>13</a:t>
            </a: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r>
              <a:rPr lang="en" sz="1800">
                <a:solidFill>
                  <a:srgbClr val="595959"/>
                </a:solidFill>
                <a:latin typeface="Lexend"/>
                <a:ea typeface="Lexend"/>
                <a:cs typeface="Lexend"/>
                <a:sym typeface="Lexend"/>
              </a:rPr>
              <a:t> + w</a:t>
            </a:r>
            <a:r>
              <a:rPr lang="en" sz="1800" baseline="-25000">
                <a:solidFill>
                  <a:srgbClr val="595959"/>
                </a:solidFill>
                <a:latin typeface="Lexend"/>
                <a:ea typeface="Lexend"/>
                <a:cs typeface="Lexend"/>
                <a:sym typeface="Lexend"/>
              </a:rPr>
              <a:t>14</a:t>
            </a: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r>
              <a:rPr lang="en" sz="1800">
                <a:solidFill>
                  <a:srgbClr val="595959"/>
                </a:solidFill>
                <a:latin typeface="Lexend"/>
                <a:ea typeface="Lexend"/>
                <a:cs typeface="Lexend"/>
                <a:sym typeface="Lexend"/>
              </a:rPr>
              <a:t> = </a:t>
            </a:r>
            <a:r>
              <a:rPr lang="en" sz="1800" b="1">
                <a:solidFill>
                  <a:srgbClr val="0097A7"/>
                </a:solidFill>
                <a:latin typeface="Lexend"/>
                <a:ea typeface="Lexend"/>
                <a:cs typeface="Lexend"/>
                <a:sym typeface="Lexend"/>
              </a:rPr>
              <a:t>y</a:t>
            </a:r>
            <a:r>
              <a:rPr lang="en" sz="1800" b="1" baseline="-25000">
                <a:solidFill>
                  <a:srgbClr val="0097A7"/>
                </a:solidFill>
                <a:latin typeface="Lexend"/>
                <a:ea typeface="Lexend"/>
                <a:cs typeface="Lexend"/>
                <a:sym typeface="Lexend"/>
              </a:rPr>
              <a:t>1</a:t>
            </a:r>
            <a:endParaRPr sz="1800" b="1" baseline="-25000">
              <a:solidFill>
                <a:srgbClr val="0097A7"/>
              </a:solidFill>
              <a:latin typeface="Lexend"/>
              <a:ea typeface="Lexend"/>
              <a:cs typeface="Lexend"/>
              <a:sym typeface="Lexend"/>
            </a:endParaRPr>
          </a:p>
        </p:txBody>
      </p:sp>
      <p:sp>
        <p:nvSpPr>
          <p:cNvPr id="682" name="Google Shape;682;p57"/>
          <p:cNvSpPr txBox="1"/>
          <p:nvPr/>
        </p:nvSpPr>
        <p:spPr>
          <a:xfrm>
            <a:off x="1026075" y="3165800"/>
            <a:ext cx="5594700" cy="140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Lexend"/>
                <a:ea typeface="Lexend"/>
                <a:cs typeface="Lexend"/>
                <a:sym typeface="Lexend"/>
              </a:rPr>
              <a:t>These are called “weights” because they allow us to re-weigh all the vectors. </a:t>
            </a:r>
            <a:endParaRPr sz="1600">
              <a:solidFill>
                <a:schemeClr val="lt2"/>
              </a:solidFill>
              <a:latin typeface="Lexend"/>
              <a:ea typeface="Lexend"/>
              <a:cs typeface="Lexend"/>
              <a:sym typeface="Lexend"/>
            </a:endParaRPr>
          </a:p>
          <a:p>
            <a:pPr marL="0" lvl="0" indent="0" algn="l" rtl="0">
              <a:spcBef>
                <a:spcPts val="0"/>
              </a:spcBef>
              <a:spcAft>
                <a:spcPts val="0"/>
              </a:spcAft>
              <a:buNone/>
            </a:pPr>
            <a:endParaRPr sz="1600">
              <a:solidFill>
                <a:schemeClr val="lt2"/>
              </a:solidFill>
              <a:latin typeface="Lexend"/>
              <a:ea typeface="Lexend"/>
              <a:cs typeface="Lexend"/>
              <a:sym typeface="Lexend"/>
            </a:endParaRPr>
          </a:p>
          <a:p>
            <a:pPr marL="0" lvl="0" indent="0" algn="l" rtl="0">
              <a:spcBef>
                <a:spcPts val="0"/>
              </a:spcBef>
              <a:spcAft>
                <a:spcPts val="0"/>
              </a:spcAft>
              <a:buNone/>
            </a:pPr>
            <a:r>
              <a:rPr lang="en" sz="1600">
                <a:solidFill>
                  <a:schemeClr val="lt2"/>
                </a:solidFill>
                <a:latin typeface="Lexend"/>
                <a:ea typeface="Lexend"/>
                <a:cs typeface="Lexend"/>
                <a:sym typeface="Lexend"/>
              </a:rPr>
              <a:t>These are </a:t>
            </a:r>
            <a:r>
              <a:rPr lang="en" sz="1600" b="1" u="sng">
                <a:solidFill>
                  <a:schemeClr val="lt2"/>
                </a:solidFill>
                <a:latin typeface="Lexend"/>
                <a:ea typeface="Lexend"/>
                <a:cs typeface="Lexend"/>
                <a:sym typeface="Lexend"/>
              </a:rPr>
              <a:t>NOT</a:t>
            </a:r>
            <a:r>
              <a:rPr lang="en" sz="1600">
                <a:solidFill>
                  <a:schemeClr val="lt2"/>
                </a:solidFill>
                <a:latin typeface="Lexend"/>
                <a:ea typeface="Lexend"/>
                <a:cs typeface="Lexend"/>
                <a:sym typeface="Lexend"/>
              </a:rPr>
              <a:t> trainable weights.</a:t>
            </a:r>
            <a:endParaRPr sz="1600">
              <a:solidFill>
                <a:schemeClr val="lt2"/>
              </a:solidFill>
              <a:latin typeface="Lexend"/>
              <a:ea typeface="Lexend"/>
              <a:cs typeface="Lexend"/>
              <a:sym typeface="Lexend"/>
            </a:endParaRPr>
          </a:p>
          <a:p>
            <a:pPr marL="0" lvl="0" indent="0" algn="l" rtl="0">
              <a:spcBef>
                <a:spcPts val="0"/>
              </a:spcBef>
              <a:spcAft>
                <a:spcPts val="0"/>
              </a:spcAft>
              <a:buNone/>
            </a:pPr>
            <a:endParaRPr sz="1600">
              <a:solidFill>
                <a:schemeClr val="lt2"/>
              </a:solidFill>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8"/>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15</a:t>
            </a:fld>
            <a:endParaRPr>
              <a:solidFill>
                <a:schemeClr val="dk1"/>
              </a:solidFill>
            </a:endParaRPr>
          </a:p>
        </p:txBody>
      </p:sp>
      <p:sp>
        <p:nvSpPr>
          <p:cNvPr id="688" name="Google Shape;688;p58"/>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689" name="Google Shape;689;p58"/>
          <p:cNvSpPr/>
          <p:nvPr/>
        </p:nvSpPr>
        <p:spPr>
          <a:xfrm>
            <a:off x="3117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690" name="Google Shape;690;p58"/>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691" name="Google Shape;691;p58"/>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692" name="Google Shape;692;p58"/>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693" name="Google Shape;693;p58"/>
          <p:cNvSpPr txBox="1"/>
          <p:nvPr/>
        </p:nvSpPr>
        <p:spPr>
          <a:xfrm>
            <a:off x="4603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694" name="Google Shape;694;p58"/>
          <p:cNvSpPr txBox="1"/>
          <p:nvPr/>
        </p:nvSpPr>
        <p:spPr>
          <a:xfrm>
            <a:off x="15587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695" name="Google Shape;695;p58"/>
          <p:cNvSpPr txBox="1"/>
          <p:nvPr/>
        </p:nvSpPr>
        <p:spPr>
          <a:xfrm>
            <a:off x="26570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696" name="Google Shape;696;p58"/>
          <p:cNvSpPr txBox="1"/>
          <p:nvPr/>
        </p:nvSpPr>
        <p:spPr>
          <a:xfrm>
            <a:off x="37554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697" name="Google Shape;697;p58"/>
          <p:cNvSpPr/>
          <p:nvPr/>
        </p:nvSpPr>
        <p:spPr>
          <a:xfrm>
            <a:off x="311700" y="20089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Improve embeddings with context</a:t>
            </a:r>
            <a:endParaRPr>
              <a:solidFill>
                <a:srgbClr val="595959"/>
              </a:solidFill>
              <a:latin typeface="Lexend"/>
              <a:ea typeface="Lexend"/>
              <a:cs typeface="Lexend"/>
              <a:sym typeface="Lexend"/>
            </a:endParaRPr>
          </a:p>
        </p:txBody>
      </p:sp>
      <p:sp>
        <p:nvSpPr>
          <p:cNvPr id="698" name="Google Shape;698;p58"/>
          <p:cNvSpPr txBox="1"/>
          <p:nvPr/>
        </p:nvSpPr>
        <p:spPr>
          <a:xfrm>
            <a:off x="4685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699" name="Google Shape;699;p58"/>
          <p:cNvSpPr txBox="1"/>
          <p:nvPr/>
        </p:nvSpPr>
        <p:spPr>
          <a:xfrm>
            <a:off x="15668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700" name="Google Shape;700;p58"/>
          <p:cNvSpPr txBox="1"/>
          <p:nvPr/>
        </p:nvSpPr>
        <p:spPr>
          <a:xfrm>
            <a:off x="26652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701" name="Google Shape;701;p58"/>
          <p:cNvSpPr txBox="1"/>
          <p:nvPr/>
        </p:nvSpPr>
        <p:spPr>
          <a:xfrm>
            <a:off x="37635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702" name="Google Shape;702;p58"/>
          <p:cNvSpPr txBox="1"/>
          <p:nvPr/>
        </p:nvSpPr>
        <p:spPr>
          <a:xfrm>
            <a:off x="5038725" y="1620575"/>
            <a:ext cx="3416400" cy="1643100"/>
          </a:xfrm>
          <a:prstGeom prst="rect">
            <a:avLst/>
          </a:prstGeom>
          <a:solidFill>
            <a:srgbClr val="EEEEEE"/>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solidFill>
                  <a:srgbClr val="595959"/>
                </a:solidFill>
                <a:latin typeface="Lexend"/>
                <a:ea typeface="Lexend"/>
                <a:cs typeface="Lexend"/>
                <a:sym typeface="Lexend"/>
              </a:rPr>
              <a:t>w</a:t>
            </a:r>
            <a:r>
              <a:rPr lang="en" sz="1600" baseline="-25000">
                <a:solidFill>
                  <a:srgbClr val="595959"/>
                </a:solidFill>
                <a:latin typeface="Lexend"/>
                <a:ea typeface="Lexend"/>
                <a:cs typeface="Lexend"/>
                <a:sym typeface="Lexend"/>
              </a:rPr>
              <a:t>11</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1</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12</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2</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13</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3</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14</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4</a:t>
            </a:r>
            <a:r>
              <a:rPr lang="en" sz="1600">
                <a:solidFill>
                  <a:srgbClr val="595959"/>
                </a:solidFill>
                <a:latin typeface="Lexend"/>
                <a:ea typeface="Lexend"/>
                <a:cs typeface="Lexend"/>
                <a:sym typeface="Lexend"/>
              </a:rPr>
              <a:t> = y</a:t>
            </a:r>
            <a:r>
              <a:rPr lang="en" sz="1600" baseline="-25000">
                <a:solidFill>
                  <a:srgbClr val="595959"/>
                </a:solidFill>
                <a:latin typeface="Lexend"/>
                <a:ea typeface="Lexend"/>
                <a:cs typeface="Lexend"/>
                <a:sym typeface="Lexend"/>
              </a:rPr>
              <a:t>1</a:t>
            </a:r>
            <a:endParaRPr sz="1600" baseline="-25000">
              <a:solidFill>
                <a:srgbClr val="595959"/>
              </a:solidFill>
              <a:latin typeface="Lexend"/>
              <a:ea typeface="Lexend"/>
              <a:cs typeface="Lexend"/>
              <a:sym typeface="Lexend"/>
            </a:endParaRPr>
          </a:p>
          <a:p>
            <a:pPr marL="0" lvl="0" indent="0" algn="l" rtl="0">
              <a:lnSpc>
                <a:spcPct val="150000"/>
              </a:lnSpc>
              <a:spcBef>
                <a:spcPts val="0"/>
              </a:spcBef>
              <a:spcAft>
                <a:spcPts val="0"/>
              </a:spcAft>
              <a:buNone/>
            </a:pPr>
            <a:r>
              <a:rPr lang="en" sz="1600">
                <a:solidFill>
                  <a:srgbClr val="595959"/>
                </a:solidFill>
                <a:latin typeface="Lexend"/>
                <a:ea typeface="Lexend"/>
                <a:cs typeface="Lexend"/>
                <a:sym typeface="Lexend"/>
              </a:rPr>
              <a:t>w</a:t>
            </a:r>
            <a:r>
              <a:rPr lang="en" sz="1600" baseline="-25000">
                <a:solidFill>
                  <a:srgbClr val="595959"/>
                </a:solidFill>
                <a:latin typeface="Lexend"/>
                <a:ea typeface="Lexend"/>
                <a:cs typeface="Lexend"/>
                <a:sym typeface="Lexend"/>
              </a:rPr>
              <a:t>21</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1</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22</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2</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23</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3</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24</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4</a:t>
            </a:r>
            <a:r>
              <a:rPr lang="en" sz="1600">
                <a:solidFill>
                  <a:srgbClr val="595959"/>
                </a:solidFill>
                <a:latin typeface="Lexend"/>
                <a:ea typeface="Lexend"/>
                <a:cs typeface="Lexend"/>
                <a:sym typeface="Lexend"/>
              </a:rPr>
              <a:t> = y</a:t>
            </a:r>
            <a:r>
              <a:rPr lang="en" sz="1600" baseline="-25000">
                <a:solidFill>
                  <a:srgbClr val="595959"/>
                </a:solidFill>
                <a:latin typeface="Lexend"/>
                <a:ea typeface="Lexend"/>
                <a:cs typeface="Lexend"/>
                <a:sym typeface="Lexend"/>
              </a:rPr>
              <a:t>2</a:t>
            </a:r>
            <a:endParaRPr sz="1600" baseline="-25000">
              <a:solidFill>
                <a:srgbClr val="595959"/>
              </a:solidFill>
              <a:latin typeface="Lexend"/>
              <a:ea typeface="Lexend"/>
              <a:cs typeface="Lexend"/>
              <a:sym typeface="Lexend"/>
            </a:endParaRPr>
          </a:p>
          <a:p>
            <a:pPr marL="0" lvl="0" indent="0" algn="l" rtl="0">
              <a:lnSpc>
                <a:spcPct val="150000"/>
              </a:lnSpc>
              <a:spcBef>
                <a:spcPts val="0"/>
              </a:spcBef>
              <a:spcAft>
                <a:spcPts val="0"/>
              </a:spcAft>
              <a:buNone/>
            </a:pPr>
            <a:r>
              <a:rPr lang="en" sz="1600">
                <a:solidFill>
                  <a:srgbClr val="595959"/>
                </a:solidFill>
                <a:latin typeface="Lexend"/>
                <a:ea typeface="Lexend"/>
                <a:cs typeface="Lexend"/>
                <a:sym typeface="Lexend"/>
              </a:rPr>
              <a:t>w</a:t>
            </a:r>
            <a:r>
              <a:rPr lang="en" sz="1600" baseline="-25000">
                <a:solidFill>
                  <a:srgbClr val="595959"/>
                </a:solidFill>
                <a:latin typeface="Lexend"/>
                <a:ea typeface="Lexend"/>
                <a:cs typeface="Lexend"/>
                <a:sym typeface="Lexend"/>
              </a:rPr>
              <a:t>31</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1</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32</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2</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33</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3</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34</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4</a:t>
            </a:r>
            <a:r>
              <a:rPr lang="en" sz="1600">
                <a:solidFill>
                  <a:srgbClr val="595959"/>
                </a:solidFill>
                <a:latin typeface="Lexend"/>
                <a:ea typeface="Lexend"/>
                <a:cs typeface="Lexend"/>
                <a:sym typeface="Lexend"/>
              </a:rPr>
              <a:t> = y</a:t>
            </a:r>
            <a:r>
              <a:rPr lang="en" sz="1600" baseline="-25000">
                <a:solidFill>
                  <a:srgbClr val="595959"/>
                </a:solidFill>
                <a:latin typeface="Lexend"/>
                <a:ea typeface="Lexend"/>
                <a:cs typeface="Lexend"/>
                <a:sym typeface="Lexend"/>
              </a:rPr>
              <a:t>3</a:t>
            </a:r>
            <a:endParaRPr sz="1600" baseline="-25000">
              <a:solidFill>
                <a:srgbClr val="595959"/>
              </a:solidFill>
              <a:latin typeface="Lexend"/>
              <a:ea typeface="Lexend"/>
              <a:cs typeface="Lexend"/>
              <a:sym typeface="Lexend"/>
            </a:endParaRPr>
          </a:p>
          <a:p>
            <a:pPr marL="0" lvl="0" indent="0" algn="l" rtl="0">
              <a:lnSpc>
                <a:spcPct val="150000"/>
              </a:lnSpc>
              <a:spcBef>
                <a:spcPts val="0"/>
              </a:spcBef>
              <a:spcAft>
                <a:spcPts val="0"/>
              </a:spcAft>
              <a:buClr>
                <a:srgbClr val="000000"/>
              </a:buClr>
              <a:buSzPts val="1100"/>
              <a:buFont typeface="Arial"/>
              <a:buNone/>
            </a:pPr>
            <a:r>
              <a:rPr lang="en" sz="1600">
                <a:solidFill>
                  <a:srgbClr val="595959"/>
                </a:solidFill>
                <a:latin typeface="Lexend"/>
                <a:ea typeface="Lexend"/>
                <a:cs typeface="Lexend"/>
                <a:sym typeface="Lexend"/>
              </a:rPr>
              <a:t>w</a:t>
            </a:r>
            <a:r>
              <a:rPr lang="en" sz="1600" baseline="-25000">
                <a:solidFill>
                  <a:srgbClr val="595959"/>
                </a:solidFill>
                <a:latin typeface="Lexend"/>
                <a:ea typeface="Lexend"/>
                <a:cs typeface="Lexend"/>
                <a:sym typeface="Lexend"/>
              </a:rPr>
              <a:t>41</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1</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42</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2</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43</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3</a:t>
            </a:r>
            <a:r>
              <a:rPr lang="en" sz="1600">
                <a:solidFill>
                  <a:srgbClr val="595959"/>
                </a:solidFill>
                <a:latin typeface="Lexend"/>
                <a:ea typeface="Lexend"/>
                <a:cs typeface="Lexend"/>
                <a:sym typeface="Lexend"/>
              </a:rPr>
              <a:t> + w</a:t>
            </a:r>
            <a:r>
              <a:rPr lang="en" sz="1600" baseline="-25000">
                <a:solidFill>
                  <a:srgbClr val="595959"/>
                </a:solidFill>
                <a:latin typeface="Lexend"/>
                <a:ea typeface="Lexend"/>
                <a:cs typeface="Lexend"/>
                <a:sym typeface="Lexend"/>
              </a:rPr>
              <a:t>44</a:t>
            </a:r>
            <a:r>
              <a:rPr lang="en" sz="1600">
                <a:solidFill>
                  <a:srgbClr val="595959"/>
                </a:solidFill>
                <a:latin typeface="Lexend"/>
                <a:ea typeface="Lexend"/>
                <a:cs typeface="Lexend"/>
                <a:sym typeface="Lexend"/>
              </a:rPr>
              <a:t>v</a:t>
            </a:r>
            <a:r>
              <a:rPr lang="en" sz="1600" baseline="-25000">
                <a:solidFill>
                  <a:srgbClr val="595959"/>
                </a:solidFill>
                <a:latin typeface="Lexend"/>
                <a:ea typeface="Lexend"/>
                <a:cs typeface="Lexend"/>
                <a:sym typeface="Lexend"/>
              </a:rPr>
              <a:t>4</a:t>
            </a:r>
            <a:r>
              <a:rPr lang="en" sz="1600">
                <a:solidFill>
                  <a:srgbClr val="595959"/>
                </a:solidFill>
                <a:latin typeface="Lexend"/>
                <a:ea typeface="Lexend"/>
                <a:cs typeface="Lexend"/>
                <a:sym typeface="Lexend"/>
              </a:rPr>
              <a:t> = y</a:t>
            </a:r>
            <a:r>
              <a:rPr lang="en" sz="1600" baseline="-25000">
                <a:solidFill>
                  <a:srgbClr val="595959"/>
                </a:solidFill>
                <a:latin typeface="Lexend"/>
                <a:ea typeface="Lexend"/>
                <a:cs typeface="Lexend"/>
                <a:sym typeface="Lexend"/>
              </a:rPr>
              <a:t>4</a:t>
            </a:r>
            <a:endParaRPr sz="1600" baseline="-25000">
              <a:solidFill>
                <a:srgbClr val="595959"/>
              </a:solidFill>
              <a:latin typeface="Lexend"/>
              <a:ea typeface="Lexend"/>
              <a:cs typeface="Lexend"/>
              <a:sym typeface="Lexend"/>
            </a:endParaRPr>
          </a:p>
        </p:txBody>
      </p:sp>
      <p:sp>
        <p:nvSpPr>
          <p:cNvPr id="703" name="Google Shape;703;p58"/>
          <p:cNvSpPr txBox="1"/>
          <p:nvPr/>
        </p:nvSpPr>
        <p:spPr>
          <a:xfrm>
            <a:off x="4555650" y="209530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04" name="Google Shape;704;p58"/>
          <p:cNvSpPr txBox="1"/>
          <p:nvPr/>
        </p:nvSpPr>
        <p:spPr>
          <a:xfrm>
            <a:off x="311700" y="3583700"/>
            <a:ext cx="6966600" cy="10989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Order has no influence</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Proximity has no influence</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Shape independent (long or short sequences work)</a:t>
            </a:r>
            <a:endParaRPr>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9"/>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16</a:t>
            </a:fld>
            <a:endParaRPr>
              <a:solidFill>
                <a:schemeClr val="dk1"/>
              </a:solidFill>
            </a:endParaRPr>
          </a:p>
        </p:txBody>
      </p:sp>
      <p:sp>
        <p:nvSpPr>
          <p:cNvPr id="710" name="Google Shape;710;p59"/>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711" name="Google Shape;711;p59"/>
          <p:cNvSpPr/>
          <p:nvPr/>
        </p:nvSpPr>
        <p:spPr>
          <a:xfrm>
            <a:off x="311700" y="1112300"/>
            <a:ext cx="948900" cy="419400"/>
          </a:xfrm>
          <a:prstGeom prst="rect">
            <a:avLst/>
          </a:prstGeom>
          <a:solidFill>
            <a:srgbClr val="B4A7D6"/>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712" name="Google Shape;712;p59"/>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713" name="Google Shape;713;p59"/>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714" name="Google Shape;714;p59"/>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715" name="Google Shape;715;p59"/>
          <p:cNvSpPr txBox="1"/>
          <p:nvPr/>
        </p:nvSpPr>
        <p:spPr>
          <a:xfrm>
            <a:off x="4603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716" name="Google Shape;716;p59"/>
          <p:cNvSpPr txBox="1"/>
          <p:nvPr/>
        </p:nvSpPr>
        <p:spPr>
          <a:xfrm>
            <a:off x="15587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717" name="Google Shape;717;p59"/>
          <p:cNvSpPr txBox="1"/>
          <p:nvPr/>
        </p:nvSpPr>
        <p:spPr>
          <a:xfrm>
            <a:off x="26570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718" name="Google Shape;718;p59"/>
          <p:cNvSpPr txBox="1"/>
          <p:nvPr/>
        </p:nvSpPr>
        <p:spPr>
          <a:xfrm>
            <a:off x="37554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719" name="Google Shape;719;p59"/>
          <p:cNvSpPr/>
          <p:nvPr/>
        </p:nvSpPr>
        <p:spPr>
          <a:xfrm>
            <a:off x="311700" y="213935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DOT PRODUCT</a:t>
            </a:r>
            <a:endParaRPr>
              <a:solidFill>
                <a:srgbClr val="595959"/>
              </a:solidFill>
              <a:latin typeface="Lexend"/>
              <a:ea typeface="Lexend"/>
              <a:cs typeface="Lexend"/>
              <a:sym typeface="Lexend"/>
            </a:endParaRPr>
          </a:p>
        </p:txBody>
      </p:sp>
      <p:sp>
        <p:nvSpPr>
          <p:cNvPr id="720" name="Google Shape;720;p59"/>
          <p:cNvSpPr txBox="1"/>
          <p:nvPr/>
        </p:nvSpPr>
        <p:spPr>
          <a:xfrm>
            <a:off x="40687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1</a:t>
            </a:r>
            <a:endParaRPr sz="1800" b="1" baseline="-25000">
              <a:solidFill>
                <a:srgbClr val="595959"/>
              </a:solidFill>
              <a:latin typeface="Lexend"/>
              <a:ea typeface="Lexend"/>
              <a:cs typeface="Lexend"/>
              <a:sym typeface="Lexend"/>
            </a:endParaRPr>
          </a:p>
        </p:txBody>
      </p:sp>
      <p:sp>
        <p:nvSpPr>
          <p:cNvPr id="721" name="Google Shape;721;p59"/>
          <p:cNvSpPr txBox="1"/>
          <p:nvPr/>
        </p:nvSpPr>
        <p:spPr>
          <a:xfrm>
            <a:off x="150522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2</a:t>
            </a:r>
            <a:endParaRPr sz="1800" b="1" baseline="-25000">
              <a:solidFill>
                <a:srgbClr val="595959"/>
              </a:solidFill>
              <a:latin typeface="Lexend"/>
              <a:ea typeface="Lexend"/>
              <a:cs typeface="Lexend"/>
              <a:sym typeface="Lexend"/>
            </a:endParaRPr>
          </a:p>
        </p:txBody>
      </p:sp>
      <p:sp>
        <p:nvSpPr>
          <p:cNvPr id="722" name="Google Shape;722;p59"/>
          <p:cNvSpPr txBox="1"/>
          <p:nvPr/>
        </p:nvSpPr>
        <p:spPr>
          <a:xfrm>
            <a:off x="260357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3</a:t>
            </a:r>
            <a:endParaRPr sz="1800" b="1" baseline="-25000">
              <a:solidFill>
                <a:srgbClr val="595959"/>
              </a:solidFill>
              <a:latin typeface="Lexend"/>
              <a:ea typeface="Lexend"/>
              <a:cs typeface="Lexend"/>
              <a:sym typeface="Lexend"/>
            </a:endParaRPr>
          </a:p>
        </p:txBody>
      </p:sp>
      <p:sp>
        <p:nvSpPr>
          <p:cNvPr id="723" name="Google Shape;723;p59"/>
          <p:cNvSpPr txBox="1"/>
          <p:nvPr/>
        </p:nvSpPr>
        <p:spPr>
          <a:xfrm>
            <a:off x="370192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4</a:t>
            </a:r>
            <a:endParaRPr sz="1800" b="1" baseline="-25000">
              <a:solidFill>
                <a:srgbClr val="595959"/>
              </a:solidFill>
              <a:latin typeface="Lexend"/>
              <a:ea typeface="Lexend"/>
              <a:cs typeface="Lexend"/>
              <a:sym typeface="Lexend"/>
            </a:endParaRPr>
          </a:p>
        </p:txBody>
      </p:sp>
      <p:sp>
        <p:nvSpPr>
          <p:cNvPr id="724" name="Google Shape;724;p59"/>
          <p:cNvSpPr txBox="1"/>
          <p:nvPr/>
        </p:nvSpPr>
        <p:spPr>
          <a:xfrm>
            <a:off x="4716975" y="222575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725" name="Google Shape;725;p59"/>
          <p:cNvSpPr txBox="1"/>
          <p:nvPr/>
        </p:nvSpPr>
        <p:spPr>
          <a:xfrm>
            <a:off x="4415175" y="22257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26" name="Google Shape;726;p59"/>
          <p:cNvSpPr txBox="1"/>
          <p:nvPr/>
        </p:nvSpPr>
        <p:spPr>
          <a:xfrm rot="-5400000">
            <a:off x="48855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27" name="Google Shape;727;p59"/>
          <p:cNvSpPr txBox="1"/>
          <p:nvPr/>
        </p:nvSpPr>
        <p:spPr>
          <a:xfrm rot="-5400000">
            <a:off x="158690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28" name="Google Shape;728;p59"/>
          <p:cNvSpPr txBox="1"/>
          <p:nvPr/>
        </p:nvSpPr>
        <p:spPr>
          <a:xfrm rot="-5400000">
            <a:off x="2693425"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29" name="Google Shape;729;p59"/>
          <p:cNvSpPr txBox="1"/>
          <p:nvPr/>
        </p:nvSpPr>
        <p:spPr>
          <a:xfrm rot="-5400000">
            <a:off x="377245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30" name="Google Shape;730;p59"/>
          <p:cNvSpPr txBox="1"/>
          <p:nvPr/>
        </p:nvSpPr>
        <p:spPr>
          <a:xfrm>
            <a:off x="46852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731" name="Google Shape;731;p59"/>
          <p:cNvSpPr txBox="1"/>
          <p:nvPr/>
        </p:nvSpPr>
        <p:spPr>
          <a:xfrm>
            <a:off x="156687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732" name="Google Shape;732;p59"/>
          <p:cNvSpPr txBox="1"/>
          <p:nvPr/>
        </p:nvSpPr>
        <p:spPr>
          <a:xfrm>
            <a:off x="266522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733" name="Google Shape;733;p59"/>
          <p:cNvSpPr txBox="1"/>
          <p:nvPr/>
        </p:nvSpPr>
        <p:spPr>
          <a:xfrm>
            <a:off x="376357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734" name="Google Shape;734;p59"/>
          <p:cNvSpPr/>
          <p:nvPr/>
        </p:nvSpPr>
        <p:spPr>
          <a:xfrm>
            <a:off x="311700" y="2941888"/>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NORMALIZE</a:t>
            </a:r>
            <a:endParaRPr>
              <a:solidFill>
                <a:srgbClr val="595959"/>
              </a:solidFill>
              <a:latin typeface="Lexend"/>
              <a:ea typeface="Lexend"/>
              <a:cs typeface="Lexend"/>
              <a:sym typeface="Lexend"/>
            </a:endParaRPr>
          </a:p>
        </p:txBody>
      </p:sp>
      <p:sp>
        <p:nvSpPr>
          <p:cNvPr id="735" name="Google Shape;735;p59"/>
          <p:cNvSpPr txBox="1"/>
          <p:nvPr/>
        </p:nvSpPr>
        <p:spPr>
          <a:xfrm>
            <a:off x="46852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736" name="Google Shape;736;p59"/>
          <p:cNvSpPr txBox="1"/>
          <p:nvPr/>
        </p:nvSpPr>
        <p:spPr>
          <a:xfrm>
            <a:off x="156687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737" name="Google Shape;737;p59"/>
          <p:cNvSpPr txBox="1"/>
          <p:nvPr/>
        </p:nvSpPr>
        <p:spPr>
          <a:xfrm>
            <a:off x="266522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738" name="Google Shape;738;p59"/>
          <p:cNvSpPr txBox="1"/>
          <p:nvPr/>
        </p:nvSpPr>
        <p:spPr>
          <a:xfrm>
            <a:off x="376357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739" name="Google Shape;739;p59"/>
          <p:cNvSpPr/>
          <p:nvPr/>
        </p:nvSpPr>
        <p:spPr>
          <a:xfrm>
            <a:off x="311700" y="38581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WEIGHTED SUM</a:t>
            </a:r>
            <a:endParaRPr>
              <a:solidFill>
                <a:srgbClr val="595959"/>
              </a:solidFill>
              <a:latin typeface="Lexend"/>
              <a:ea typeface="Lexend"/>
              <a:cs typeface="Lexend"/>
              <a:sym typeface="Lexend"/>
            </a:endParaRPr>
          </a:p>
        </p:txBody>
      </p:sp>
      <p:sp>
        <p:nvSpPr>
          <p:cNvPr id="740" name="Google Shape;740;p59"/>
          <p:cNvSpPr txBox="1"/>
          <p:nvPr/>
        </p:nvSpPr>
        <p:spPr>
          <a:xfrm>
            <a:off x="482400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741" name="Google Shape;741;p59"/>
          <p:cNvSpPr txBox="1"/>
          <p:nvPr/>
        </p:nvSpPr>
        <p:spPr>
          <a:xfrm>
            <a:off x="547055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742" name="Google Shape;742;p59"/>
          <p:cNvSpPr txBox="1"/>
          <p:nvPr/>
        </p:nvSpPr>
        <p:spPr>
          <a:xfrm>
            <a:off x="614605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743" name="Google Shape;743;p59"/>
          <p:cNvSpPr txBox="1"/>
          <p:nvPr/>
        </p:nvSpPr>
        <p:spPr>
          <a:xfrm>
            <a:off x="674510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744" name="Google Shape;744;p59"/>
          <p:cNvSpPr txBox="1"/>
          <p:nvPr/>
        </p:nvSpPr>
        <p:spPr>
          <a:xfrm>
            <a:off x="4460700" y="394450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45" name="Google Shape;745;p59"/>
          <p:cNvSpPr txBox="1"/>
          <p:nvPr/>
        </p:nvSpPr>
        <p:spPr>
          <a:xfrm rot="-5400000">
            <a:off x="50230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46" name="Google Shape;746;p59"/>
          <p:cNvSpPr txBox="1"/>
          <p:nvPr/>
        </p:nvSpPr>
        <p:spPr>
          <a:xfrm rot="-5400000">
            <a:off x="160065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47" name="Google Shape;747;p59"/>
          <p:cNvSpPr txBox="1"/>
          <p:nvPr/>
        </p:nvSpPr>
        <p:spPr>
          <a:xfrm rot="-5400000">
            <a:off x="2707175"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48" name="Google Shape;748;p59"/>
          <p:cNvSpPr txBox="1"/>
          <p:nvPr/>
        </p:nvSpPr>
        <p:spPr>
          <a:xfrm rot="-5400000">
            <a:off x="378620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49" name="Google Shape;749;p59"/>
          <p:cNvSpPr txBox="1"/>
          <p:nvPr/>
        </p:nvSpPr>
        <p:spPr>
          <a:xfrm rot="-5400000">
            <a:off x="50230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50" name="Google Shape;750;p59"/>
          <p:cNvSpPr txBox="1"/>
          <p:nvPr/>
        </p:nvSpPr>
        <p:spPr>
          <a:xfrm rot="-5400000">
            <a:off x="160065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51" name="Google Shape;751;p59"/>
          <p:cNvSpPr txBox="1"/>
          <p:nvPr/>
        </p:nvSpPr>
        <p:spPr>
          <a:xfrm rot="-5400000">
            <a:off x="2707175"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52" name="Google Shape;752;p59"/>
          <p:cNvSpPr txBox="1"/>
          <p:nvPr/>
        </p:nvSpPr>
        <p:spPr>
          <a:xfrm rot="-5400000">
            <a:off x="378620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60"/>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17</a:t>
            </a:fld>
            <a:endParaRPr>
              <a:solidFill>
                <a:schemeClr val="dk1"/>
              </a:solidFill>
            </a:endParaRPr>
          </a:p>
        </p:txBody>
      </p:sp>
      <p:sp>
        <p:nvSpPr>
          <p:cNvPr id="758" name="Google Shape;758;p60"/>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759" name="Google Shape;759;p60"/>
          <p:cNvSpPr/>
          <p:nvPr/>
        </p:nvSpPr>
        <p:spPr>
          <a:xfrm>
            <a:off x="3117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760" name="Google Shape;760;p60"/>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761" name="Google Shape;761;p60"/>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762" name="Google Shape;762;p60"/>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763" name="Google Shape;763;p60"/>
          <p:cNvSpPr txBox="1"/>
          <p:nvPr/>
        </p:nvSpPr>
        <p:spPr>
          <a:xfrm>
            <a:off x="4603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764" name="Google Shape;764;p60"/>
          <p:cNvSpPr txBox="1"/>
          <p:nvPr/>
        </p:nvSpPr>
        <p:spPr>
          <a:xfrm>
            <a:off x="15587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765" name="Google Shape;765;p60"/>
          <p:cNvSpPr txBox="1"/>
          <p:nvPr/>
        </p:nvSpPr>
        <p:spPr>
          <a:xfrm>
            <a:off x="26570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766" name="Google Shape;766;p60"/>
          <p:cNvSpPr txBox="1"/>
          <p:nvPr/>
        </p:nvSpPr>
        <p:spPr>
          <a:xfrm>
            <a:off x="37554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767" name="Google Shape;767;p60"/>
          <p:cNvSpPr/>
          <p:nvPr/>
        </p:nvSpPr>
        <p:spPr>
          <a:xfrm>
            <a:off x="311700" y="213935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DOT PRODUCT</a:t>
            </a:r>
            <a:endParaRPr>
              <a:solidFill>
                <a:srgbClr val="595959"/>
              </a:solidFill>
              <a:latin typeface="Lexend"/>
              <a:ea typeface="Lexend"/>
              <a:cs typeface="Lexend"/>
              <a:sym typeface="Lexend"/>
            </a:endParaRPr>
          </a:p>
        </p:txBody>
      </p:sp>
      <p:sp>
        <p:nvSpPr>
          <p:cNvPr id="768" name="Google Shape;768;p60"/>
          <p:cNvSpPr txBox="1"/>
          <p:nvPr/>
        </p:nvSpPr>
        <p:spPr>
          <a:xfrm>
            <a:off x="40687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1</a:t>
            </a:r>
            <a:endParaRPr sz="1800" b="1" baseline="-25000">
              <a:solidFill>
                <a:srgbClr val="595959"/>
              </a:solidFill>
              <a:latin typeface="Lexend"/>
              <a:ea typeface="Lexend"/>
              <a:cs typeface="Lexend"/>
              <a:sym typeface="Lexend"/>
            </a:endParaRPr>
          </a:p>
        </p:txBody>
      </p:sp>
      <p:sp>
        <p:nvSpPr>
          <p:cNvPr id="769" name="Google Shape;769;p60"/>
          <p:cNvSpPr txBox="1"/>
          <p:nvPr/>
        </p:nvSpPr>
        <p:spPr>
          <a:xfrm>
            <a:off x="150522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2</a:t>
            </a:r>
            <a:endParaRPr sz="1800" b="1" baseline="-25000">
              <a:solidFill>
                <a:srgbClr val="595959"/>
              </a:solidFill>
              <a:latin typeface="Lexend"/>
              <a:ea typeface="Lexend"/>
              <a:cs typeface="Lexend"/>
              <a:sym typeface="Lexend"/>
            </a:endParaRPr>
          </a:p>
        </p:txBody>
      </p:sp>
      <p:sp>
        <p:nvSpPr>
          <p:cNvPr id="770" name="Google Shape;770;p60"/>
          <p:cNvSpPr txBox="1"/>
          <p:nvPr/>
        </p:nvSpPr>
        <p:spPr>
          <a:xfrm>
            <a:off x="260357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3</a:t>
            </a:r>
            <a:endParaRPr sz="1800" b="1" baseline="-25000">
              <a:solidFill>
                <a:srgbClr val="595959"/>
              </a:solidFill>
              <a:latin typeface="Lexend"/>
              <a:ea typeface="Lexend"/>
              <a:cs typeface="Lexend"/>
              <a:sym typeface="Lexend"/>
            </a:endParaRPr>
          </a:p>
        </p:txBody>
      </p:sp>
      <p:sp>
        <p:nvSpPr>
          <p:cNvPr id="771" name="Google Shape;771;p60"/>
          <p:cNvSpPr txBox="1"/>
          <p:nvPr/>
        </p:nvSpPr>
        <p:spPr>
          <a:xfrm>
            <a:off x="370192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4</a:t>
            </a:r>
            <a:endParaRPr sz="1800" b="1" baseline="-25000">
              <a:solidFill>
                <a:srgbClr val="595959"/>
              </a:solidFill>
              <a:latin typeface="Lexend"/>
              <a:ea typeface="Lexend"/>
              <a:cs typeface="Lexend"/>
              <a:sym typeface="Lexend"/>
            </a:endParaRPr>
          </a:p>
        </p:txBody>
      </p:sp>
      <p:sp>
        <p:nvSpPr>
          <p:cNvPr id="772" name="Google Shape;772;p60"/>
          <p:cNvSpPr txBox="1"/>
          <p:nvPr/>
        </p:nvSpPr>
        <p:spPr>
          <a:xfrm>
            <a:off x="4716975" y="222575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773" name="Google Shape;773;p60"/>
          <p:cNvSpPr txBox="1"/>
          <p:nvPr/>
        </p:nvSpPr>
        <p:spPr>
          <a:xfrm>
            <a:off x="4415175" y="22257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74" name="Google Shape;774;p60"/>
          <p:cNvSpPr txBox="1"/>
          <p:nvPr/>
        </p:nvSpPr>
        <p:spPr>
          <a:xfrm rot="-5400000">
            <a:off x="48855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75" name="Google Shape;775;p60"/>
          <p:cNvSpPr txBox="1"/>
          <p:nvPr/>
        </p:nvSpPr>
        <p:spPr>
          <a:xfrm rot="-5400000">
            <a:off x="158690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76" name="Google Shape;776;p60"/>
          <p:cNvSpPr txBox="1"/>
          <p:nvPr/>
        </p:nvSpPr>
        <p:spPr>
          <a:xfrm rot="-5400000">
            <a:off x="2693425"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77" name="Google Shape;777;p60"/>
          <p:cNvSpPr txBox="1"/>
          <p:nvPr/>
        </p:nvSpPr>
        <p:spPr>
          <a:xfrm rot="-5400000">
            <a:off x="377245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78" name="Google Shape;778;p60"/>
          <p:cNvSpPr txBox="1"/>
          <p:nvPr/>
        </p:nvSpPr>
        <p:spPr>
          <a:xfrm>
            <a:off x="46852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779" name="Google Shape;779;p60"/>
          <p:cNvSpPr txBox="1"/>
          <p:nvPr/>
        </p:nvSpPr>
        <p:spPr>
          <a:xfrm>
            <a:off x="156687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780" name="Google Shape;780;p60"/>
          <p:cNvSpPr txBox="1"/>
          <p:nvPr/>
        </p:nvSpPr>
        <p:spPr>
          <a:xfrm>
            <a:off x="266522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781" name="Google Shape;781;p60"/>
          <p:cNvSpPr txBox="1"/>
          <p:nvPr/>
        </p:nvSpPr>
        <p:spPr>
          <a:xfrm>
            <a:off x="376357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782" name="Google Shape;782;p60"/>
          <p:cNvSpPr/>
          <p:nvPr/>
        </p:nvSpPr>
        <p:spPr>
          <a:xfrm>
            <a:off x="311700" y="2941888"/>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NORMALIZE</a:t>
            </a:r>
            <a:endParaRPr>
              <a:solidFill>
                <a:srgbClr val="595959"/>
              </a:solidFill>
              <a:latin typeface="Lexend"/>
              <a:ea typeface="Lexend"/>
              <a:cs typeface="Lexend"/>
              <a:sym typeface="Lexend"/>
            </a:endParaRPr>
          </a:p>
        </p:txBody>
      </p:sp>
      <p:sp>
        <p:nvSpPr>
          <p:cNvPr id="783" name="Google Shape;783;p60"/>
          <p:cNvSpPr txBox="1"/>
          <p:nvPr/>
        </p:nvSpPr>
        <p:spPr>
          <a:xfrm>
            <a:off x="46852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784" name="Google Shape;784;p60"/>
          <p:cNvSpPr txBox="1"/>
          <p:nvPr/>
        </p:nvSpPr>
        <p:spPr>
          <a:xfrm>
            <a:off x="156687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785" name="Google Shape;785;p60"/>
          <p:cNvSpPr txBox="1"/>
          <p:nvPr/>
        </p:nvSpPr>
        <p:spPr>
          <a:xfrm>
            <a:off x="266522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786" name="Google Shape;786;p60"/>
          <p:cNvSpPr txBox="1"/>
          <p:nvPr/>
        </p:nvSpPr>
        <p:spPr>
          <a:xfrm>
            <a:off x="376357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787" name="Google Shape;787;p60"/>
          <p:cNvSpPr/>
          <p:nvPr/>
        </p:nvSpPr>
        <p:spPr>
          <a:xfrm>
            <a:off x="311700" y="38581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WEIGHTED SUM</a:t>
            </a:r>
            <a:endParaRPr>
              <a:solidFill>
                <a:srgbClr val="595959"/>
              </a:solidFill>
              <a:latin typeface="Lexend"/>
              <a:ea typeface="Lexend"/>
              <a:cs typeface="Lexend"/>
              <a:sym typeface="Lexend"/>
            </a:endParaRPr>
          </a:p>
        </p:txBody>
      </p:sp>
      <p:sp>
        <p:nvSpPr>
          <p:cNvPr id="788" name="Google Shape;788;p60"/>
          <p:cNvSpPr txBox="1"/>
          <p:nvPr/>
        </p:nvSpPr>
        <p:spPr>
          <a:xfrm>
            <a:off x="482400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789" name="Google Shape;789;p60"/>
          <p:cNvSpPr txBox="1"/>
          <p:nvPr/>
        </p:nvSpPr>
        <p:spPr>
          <a:xfrm>
            <a:off x="547055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790" name="Google Shape;790;p60"/>
          <p:cNvSpPr txBox="1"/>
          <p:nvPr/>
        </p:nvSpPr>
        <p:spPr>
          <a:xfrm>
            <a:off x="614605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791" name="Google Shape;791;p60"/>
          <p:cNvSpPr txBox="1"/>
          <p:nvPr/>
        </p:nvSpPr>
        <p:spPr>
          <a:xfrm>
            <a:off x="674510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792" name="Google Shape;792;p60"/>
          <p:cNvSpPr txBox="1"/>
          <p:nvPr/>
        </p:nvSpPr>
        <p:spPr>
          <a:xfrm>
            <a:off x="4460700" y="394450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93" name="Google Shape;793;p60"/>
          <p:cNvSpPr txBox="1"/>
          <p:nvPr/>
        </p:nvSpPr>
        <p:spPr>
          <a:xfrm rot="-5400000">
            <a:off x="50230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94" name="Google Shape;794;p60"/>
          <p:cNvSpPr txBox="1"/>
          <p:nvPr/>
        </p:nvSpPr>
        <p:spPr>
          <a:xfrm rot="-5400000">
            <a:off x="160065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95" name="Google Shape;795;p60"/>
          <p:cNvSpPr txBox="1"/>
          <p:nvPr/>
        </p:nvSpPr>
        <p:spPr>
          <a:xfrm rot="-5400000">
            <a:off x="2707175"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96" name="Google Shape;796;p60"/>
          <p:cNvSpPr txBox="1"/>
          <p:nvPr/>
        </p:nvSpPr>
        <p:spPr>
          <a:xfrm rot="-5400000">
            <a:off x="378620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97" name="Google Shape;797;p60"/>
          <p:cNvSpPr txBox="1"/>
          <p:nvPr/>
        </p:nvSpPr>
        <p:spPr>
          <a:xfrm rot="-5400000">
            <a:off x="50230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98" name="Google Shape;798;p60"/>
          <p:cNvSpPr txBox="1"/>
          <p:nvPr/>
        </p:nvSpPr>
        <p:spPr>
          <a:xfrm rot="-5400000">
            <a:off x="160065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799" name="Google Shape;799;p60"/>
          <p:cNvSpPr txBox="1"/>
          <p:nvPr/>
        </p:nvSpPr>
        <p:spPr>
          <a:xfrm rot="-5400000">
            <a:off x="2707175"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00" name="Google Shape;800;p60"/>
          <p:cNvSpPr txBox="1"/>
          <p:nvPr/>
        </p:nvSpPr>
        <p:spPr>
          <a:xfrm rot="-5400000">
            <a:off x="378620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01" name="Google Shape;801;p60"/>
          <p:cNvSpPr txBox="1"/>
          <p:nvPr/>
        </p:nvSpPr>
        <p:spPr>
          <a:xfrm>
            <a:off x="5139650" y="1063550"/>
            <a:ext cx="3862500" cy="1075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629">
                <a:solidFill>
                  <a:srgbClr val="595959"/>
                </a:solidFill>
                <a:latin typeface="Lexend"/>
                <a:ea typeface="Lexend"/>
                <a:cs typeface="Lexend"/>
                <a:sym typeface="Lexend"/>
              </a:rPr>
              <a:t>No weights are being trained so far. </a:t>
            </a:r>
            <a:endParaRPr sz="1629">
              <a:solidFill>
                <a:srgbClr val="595959"/>
              </a:solidFill>
              <a:latin typeface="Lexend"/>
              <a:ea typeface="Lexend"/>
              <a:cs typeface="Lexend"/>
              <a:sym typeface="Lexend"/>
            </a:endParaRPr>
          </a:p>
          <a:p>
            <a:pPr marL="0" lvl="0" indent="0" algn="l" rtl="0">
              <a:lnSpc>
                <a:spcPct val="105000"/>
              </a:lnSpc>
              <a:spcBef>
                <a:spcPts val="1200"/>
              </a:spcBef>
              <a:spcAft>
                <a:spcPts val="1200"/>
              </a:spcAft>
              <a:buNone/>
            </a:pPr>
            <a:r>
              <a:rPr lang="en" sz="1629" u="sng">
                <a:solidFill>
                  <a:srgbClr val="595959"/>
                </a:solidFill>
                <a:latin typeface="Lexend"/>
                <a:ea typeface="Lexend"/>
                <a:cs typeface="Lexend"/>
                <a:sym typeface="Lexend"/>
              </a:rPr>
              <a:t>What happens if we introduce trainable parameters?</a:t>
            </a:r>
            <a:endParaRPr sz="1629" u="sng">
              <a:solidFill>
                <a:srgbClr val="595959"/>
              </a:solidFill>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1"/>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18</a:t>
            </a:fld>
            <a:endParaRPr>
              <a:solidFill>
                <a:schemeClr val="dk1"/>
              </a:solidFill>
            </a:endParaRPr>
          </a:p>
        </p:txBody>
      </p:sp>
      <p:sp>
        <p:nvSpPr>
          <p:cNvPr id="807" name="Google Shape;807;p61"/>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808" name="Google Shape;808;p61"/>
          <p:cNvSpPr/>
          <p:nvPr/>
        </p:nvSpPr>
        <p:spPr>
          <a:xfrm>
            <a:off x="3117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809" name="Google Shape;809;p61"/>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810" name="Google Shape;810;p61"/>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811" name="Google Shape;811;p61"/>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812" name="Google Shape;812;p61"/>
          <p:cNvSpPr txBox="1"/>
          <p:nvPr/>
        </p:nvSpPr>
        <p:spPr>
          <a:xfrm>
            <a:off x="4603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813" name="Google Shape;813;p61"/>
          <p:cNvSpPr txBox="1"/>
          <p:nvPr/>
        </p:nvSpPr>
        <p:spPr>
          <a:xfrm>
            <a:off x="15587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814" name="Google Shape;814;p61"/>
          <p:cNvSpPr txBox="1"/>
          <p:nvPr/>
        </p:nvSpPr>
        <p:spPr>
          <a:xfrm>
            <a:off x="26570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815" name="Google Shape;815;p61"/>
          <p:cNvSpPr txBox="1"/>
          <p:nvPr/>
        </p:nvSpPr>
        <p:spPr>
          <a:xfrm>
            <a:off x="37554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816" name="Google Shape;816;p61"/>
          <p:cNvSpPr/>
          <p:nvPr/>
        </p:nvSpPr>
        <p:spPr>
          <a:xfrm>
            <a:off x="311700" y="213935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DOT PRODUCT</a:t>
            </a:r>
            <a:endParaRPr>
              <a:solidFill>
                <a:srgbClr val="595959"/>
              </a:solidFill>
              <a:latin typeface="Lexend"/>
              <a:ea typeface="Lexend"/>
              <a:cs typeface="Lexend"/>
              <a:sym typeface="Lexend"/>
            </a:endParaRPr>
          </a:p>
        </p:txBody>
      </p:sp>
      <p:sp>
        <p:nvSpPr>
          <p:cNvPr id="817" name="Google Shape;817;p61"/>
          <p:cNvSpPr txBox="1"/>
          <p:nvPr/>
        </p:nvSpPr>
        <p:spPr>
          <a:xfrm>
            <a:off x="40687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1</a:t>
            </a:r>
            <a:endParaRPr sz="1800" b="1" baseline="-25000">
              <a:solidFill>
                <a:srgbClr val="595959"/>
              </a:solidFill>
              <a:latin typeface="Lexend"/>
              <a:ea typeface="Lexend"/>
              <a:cs typeface="Lexend"/>
              <a:sym typeface="Lexend"/>
            </a:endParaRPr>
          </a:p>
        </p:txBody>
      </p:sp>
      <p:sp>
        <p:nvSpPr>
          <p:cNvPr id="818" name="Google Shape;818;p61"/>
          <p:cNvSpPr txBox="1"/>
          <p:nvPr/>
        </p:nvSpPr>
        <p:spPr>
          <a:xfrm>
            <a:off x="150522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2</a:t>
            </a:r>
            <a:endParaRPr sz="1800" b="1" baseline="-25000">
              <a:solidFill>
                <a:srgbClr val="595959"/>
              </a:solidFill>
              <a:latin typeface="Lexend"/>
              <a:ea typeface="Lexend"/>
              <a:cs typeface="Lexend"/>
              <a:sym typeface="Lexend"/>
            </a:endParaRPr>
          </a:p>
        </p:txBody>
      </p:sp>
      <p:sp>
        <p:nvSpPr>
          <p:cNvPr id="819" name="Google Shape;819;p61"/>
          <p:cNvSpPr txBox="1"/>
          <p:nvPr/>
        </p:nvSpPr>
        <p:spPr>
          <a:xfrm>
            <a:off x="260357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3</a:t>
            </a:r>
            <a:endParaRPr sz="1800" b="1" baseline="-25000">
              <a:solidFill>
                <a:srgbClr val="595959"/>
              </a:solidFill>
              <a:latin typeface="Lexend"/>
              <a:ea typeface="Lexend"/>
              <a:cs typeface="Lexend"/>
              <a:sym typeface="Lexend"/>
            </a:endParaRPr>
          </a:p>
        </p:txBody>
      </p:sp>
      <p:sp>
        <p:nvSpPr>
          <p:cNvPr id="820" name="Google Shape;820;p61"/>
          <p:cNvSpPr txBox="1"/>
          <p:nvPr/>
        </p:nvSpPr>
        <p:spPr>
          <a:xfrm>
            <a:off x="370192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4</a:t>
            </a:r>
            <a:endParaRPr sz="1800" b="1" baseline="-25000">
              <a:solidFill>
                <a:srgbClr val="595959"/>
              </a:solidFill>
              <a:latin typeface="Lexend"/>
              <a:ea typeface="Lexend"/>
              <a:cs typeface="Lexend"/>
              <a:sym typeface="Lexend"/>
            </a:endParaRPr>
          </a:p>
        </p:txBody>
      </p:sp>
      <p:sp>
        <p:nvSpPr>
          <p:cNvPr id="821" name="Google Shape;821;p61"/>
          <p:cNvSpPr txBox="1"/>
          <p:nvPr/>
        </p:nvSpPr>
        <p:spPr>
          <a:xfrm>
            <a:off x="4716975" y="222575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822" name="Google Shape;822;p61"/>
          <p:cNvSpPr txBox="1"/>
          <p:nvPr/>
        </p:nvSpPr>
        <p:spPr>
          <a:xfrm>
            <a:off x="4415175" y="22257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23" name="Google Shape;823;p61"/>
          <p:cNvSpPr txBox="1"/>
          <p:nvPr/>
        </p:nvSpPr>
        <p:spPr>
          <a:xfrm rot="-5400000">
            <a:off x="48855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24" name="Google Shape;824;p61"/>
          <p:cNvSpPr txBox="1"/>
          <p:nvPr/>
        </p:nvSpPr>
        <p:spPr>
          <a:xfrm rot="-5400000">
            <a:off x="158690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25" name="Google Shape;825;p61"/>
          <p:cNvSpPr txBox="1"/>
          <p:nvPr/>
        </p:nvSpPr>
        <p:spPr>
          <a:xfrm rot="-5400000">
            <a:off x="2693425"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26" name="Google Shape;826;p61"/>
          <p:cNvSpPr txBox="1"/>
          <p:nvPr/>
        </p:nvSpPr>
        <p:spPr>
          <a:xfrm rot="-5400000">
            <a:off x="377245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27" name="Google Shape;827;p61"/>
          <p:cNvSpPr txBox="1"/>
          <p:nvPr/>
        </p:nvSpPr>
        <p:spPr>
          <a:xfrm>
            <a:off x="46852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828" name="Google Shape;828;p61"/>
          <p:cNvSpPr txBox="1"/>
          <p:nvPr/>
        </p:nvSpPr>
        <p:spPr>
          <a:xfrm>
            <a:off x="156687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829" name="Google Shape;829;p61"/>
          <p:cNvSpPr txBox="1"/>
          <p:nvPr/>
        </p:nvSpPr>
        <p:spPr>
          <a:xfrm>
            <a:off x="266522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830" name="Google Shape;830;p61"/>
          <p:cNvSpPr txBox="1"/>
          <p:nvPr/>
        </p:nvSpPr>
        <p:spPr>
          <a:xfrm>
            <a:off x="376357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831" name="Google Shape;831;p61"/>
          <p:cNvSpPr/>
          <p:nvPr/>
        </p:nvSpPr>
        <p:spPr>
          <a:xfrm>
            <a:off x="311700" y="2941888"/>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NORMALIZE</a:t>
            </a:r>
            <a:endParaRPr>
              <a:solidFill>
                <a:srgbClr val="595959"/>
              </a:solidFill>
              <a:latin typeface="Lexend"/>
              <a:ea typeface="Lexend"/>
              <a:cs typeface="Lexend"/>
              <a:sym typeface="Lexend"/>
            </a:endParaRPr>
          </a:p>
        </p:txBody>
      </p:sp>
      <p:sp>
        <p:nvSpPr>
          <p:cNvPr id="832" name="Google Shape;832;p61"/>
          <p:cNvSpPr txBox="1"/>
          <p:nvPr/>
        </p:nvSpPr>
        <p:spPr>
          <a:xfrm>
            <a:off x="46852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833" name="Google Shape;833;p61"/>
          <p:cNvSpPr txBox="1"/>
          <p:nvPr/>
        </p:nvSpPr>
        <p:spPr>
          <a:xfrm>
            <a:off x="156687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834" name="Google Shape;834;p61"/>
          <p:cNvSpPr txBox="1"/>
          <p:nvPr/>
        </p:nvSpPr>
        <p:spPr>
          <a:xfrm>
            <a:off x="266522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835" name="Google Shape;835;p61"/>
          <p:cNvSpPr txBox="1"/>
          <p:nvPr/>
        </p:nvSpPr>
        <p:spPr>
          <a:xfrm>
            <a:off x="376357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836" name="Google Shape;836;p61"/>
          <p:cNvSpPr/>
          <p:nvPr/>
        </p:nvSpPr>
        <p:spPr>
          <a:xfrm>
            <a:off x="311700" y="38581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WEIGHTED SUM</a:t>
            </a:r>
            <a:endParaRPr>
              <a:solidFill>
                <a:srgbClr val="595959"/>
              </a:solidFill>
              <a:latin typeface="Lexend"/>
              <a:ea typeface="Lexend"/>
              <a:cs typeface="Lexend"/>
              <a:sym typeface="Lexend"/>
            </a:endParaRPr>
          </a:p>
        </p:txBody>
      </p:sp>
      <p:sp>
        <p:nvSpPr>
          <p:cNvPr id="837" name="Google Shape;837;p61"/>
          <p:cNvSpPr txBox="1"/>
          <p:nvPr/>
        </p:nvSpPr>
        <p:spPr>
          <a:xfrm>
            <a:off x="482400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838" name="Google Shape;838;p61"/>
          <p:cNvSpPr txBox="1"/>
          <p:nvPr/>
        </p:nvSpPr>
        <p:spPr>
          <a:xfrm>
            <a:off x="547055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839" name="Google Shape;839;p61"/>
          <p:cNvSpPr txBox="1"/>
          <p:nvPr/>
        </p:nvSpPr>
        <p:spPr>
          <a:xfrm>
            <a:off x="614605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840" name="Google Shape;840;p61"/>
          <p:cNvSpPr txBox="1"/>
          <p:nvPr/>
        </p:nvSpPr>
        <p:spPr>
          <a:xfrm>
            <a:off x="674510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841" name="Google Shape;841;p61"/>
          <p:cNvSpPr txBox="1"/>
          <p:nvPr/>
        </p:nvSpPr>
        <p:spPr>
          <a:xfrm>
            <a:off x="4460700" y="394450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42" name="Google Shape;842;p61"/>
          <p:cNvSpPr txBox="1"/>
          <p:nvPr/>
        </p:nvSpPr>
        <p:spPr>
          <a:xfrm rot="-5400000">
            <a:off x="50230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43" name="Google Shape;843;p61"/>
          <p:cNvSpPr txBox="1"/>
          <p:nvPr/>
        </p:nvSpPr>
        <p:spPr>
          <a:xfrm rot="-5400000">
            <a:off x="160065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44" name="Google Shape;844;p61"/>
          <p:cNvSpPr txBox="1"/>
          <p:nvPr/>
        </p:nvSpPr>
        <p:spPr>
          <a:xfrm rot="-5400000">
            <a:off x="2707175"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45" name="Google Shape;845;p61"/>
          <p:cNvSpPr txBox="1"/>
          <p:nvPr/>
        </p:nvSpPr>
        <p:spPr>
          <a:xfrm rot="-5400000">
            <a:off x="378620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46" name="Google Shape;846;p61"/>
          <p:cNvSpPr txBox="1"/>
          <p:nvPr/>
        </p:nvSpPr>
        <p:spPr>
          <a:xfrm rot="-5400000">
            <a:off x="50230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47" name="Google Shape;847;p61"/>
          <p:cNvSpPr txBox="1"/>
          <p:nvPr/>
        </p:nvSpPr>
        <p:spPr>
          <a:xfrm rot="-5400000">
            <a:off x="160065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48" name="Google Shape;848;p61"/>
          <p:cNvSpPr txBox="1"/>
          <p:nvPr/>
        </p:nvSpPr>
        <p:spPr>
          <a:xfrm rot="-5400000">
            <a:off x="2707175"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49" name="Google Shape;849;p61"/>
          <p:cNvSpPr txBox="1"/>
          <p:nvPr/>
        </p:nvSpPr>
        <p:spPr>
          <a:xfrm rot="-5400000">
            <a:off x="378620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50" name="Google Shape;850;p61"/>
          <p:cNvSpPr/>
          <p:nvPr/>
        </p:nvSpPr>
        <p:spPr>
          <a:xfrm>
            <a:off x="4949750" y="3840000"/>
            <a:ext cx="2518800" cy="595200"/>
          </a:xfrm>
          <a:prstGeom prst="roundRect">
            <a:avLst>
              <a:gd name="adj" fmla="val 16667"/>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51" name="Google Shape;851;p61"/>
          <p:cNvSpPr/>
          <p:nvPr/>
        </p:nvSpPr>
        <p:spPr>
          <a:xfrm>
            <a:off x="406875" y="1513050"/>
            <a:ext cx="3946800" cy="476700"/>
          </a:xfrm>
          <a:prstGeom prst="roundRect">
            <a:avLst>
              <a:gd name="adj" fmla="val 16667"/>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52" name="Google Shape;852;p61"/>
          <p:cNvSpPr/>
          <p:nvPr/>
        </p:nvSpPr>
        <p:spPr>
          <a:xfrm>
            <a:off x="4786800" y="2110700"/>
            <a:ext cx="595200" cy="476700"/>
          </a:xfrm>
          <a:prstGeom prst="roundRect">
            <a:avLst>
              <a:gd name="adj" fmla="val 16667"/>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62"/>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19</a:t>
            </a:fld>
            <a:endParaRPr>
              <a:solidFill>
                <a:schemeClr val="dk1"/>
              </a:solidFill>
            </a:endParaRPr>
          </a:p>
        </p:txBody>
      </p:sp>
      <p:sp>
        <p:nvSpPr>
          <p:cNvPr id="858" name="Google Shape;858;p62"/>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859" name="Google Shape;859;p62"/>
          <p:cNvSpPr/>
          <p:nvPr/>
        </p:nvSpPr>
        <p:spPr>
          <a:xfrm>
            <a:off x="3117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860" name="Google Shape;860;p62"/>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861" name="Google Shape;861;p62"/>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862" name="Google Shape;862;p62"/>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863" name="Google Shape;863;p62"/>
          <p:cNvSpPr txBox="1"/>
          <p:nvPr/>
        </p:nvSpPr>
        <p:spPr>
          <a:xfrm>
            <a:off x="4603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864" name="Google Shape;864;p62"/>
          <p:cNvSpPr txBox="1"/>
          <p:nvPr/>
        </p:nvSpPr>
        <p:spPr>
          <a:xfrm>
            <a:off x="15587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865" name="Google Shape;865;p62"/>
          <p:cNvSpPr txBox="1"/>
          <p:nvPr/>
        </p:nvSpPr>
        <p:spPr>
          <a:xfrm>
            <a:off x="26570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866" name="Google Shape;866;p62"/>
          <p:cNvSpPr txBox="1"/>
          <p:nvPr/>
        </p:nvSpPr>
        <p:spPr>
          <a:xfrm>
            <a:off x="37554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867" name="Google Shape;867;p62"/>
          <p:cNvSpPr/>
          <p:nvPr/>
        </p:nvSpPr>
        <p:spPr>
          <a:xfrm>
            <a:off x="311700" y="213935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DOT PRODUCT</a:t>
            </a:r>
            <a:endParaRPr>
              <a:solidFill>
                <a:srgbClr val="595959"/>
              </a:solidFill>
              <a:latin typeface="Lexend"/>
              <a:ea typeface="Lexend"/>
              <a:cs typeface="Lexend"/>
              <a:sym typeface="Lexend"/>
            </a:endParaRPr>
          </a:p>
        </p:txBody>
      </p:sp>
      <p:sp>
        <p:nvSpPr>
          <p:cNvPr id="868" name="Google Shape;868;p62"/>
          <p:cNvSpPr txBox="1"/>
          <p:nvPr/>
        </p:nvSpPr>
        <p:spPr>
          <a:xfrm>
            <a:off x="40687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1</a:t>
            </a:r>
            <a:endParaRPr sz="1800" b="1" baseline="-25000">
              <a:solidFill>
                <a:srgbClr val="595959"/>
              </a:solidFill>
              <a:latin typeface="Lexend"/>
              <a:ea typeface="Lexend"/>
              <a:cs typeface="Lexend"/>
              <a:sym typeface="Lexend"/>
            </a:endParaRPr>
          </a:p>
        </p:txBody>
      </p:sp>
      <p:sp>
        <p:nvSpPr>
          <p:cNvPr id="869" name="Google Shape;869;p62"/>
          <p:cNvSpPr txBox="1"/>
          <p:nvPr/>
        </p:nvSpPr>
        <p:spPr>
          <a:xfrm>
            <a:off x="150522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2</a:t>
            </a:r>
            <a:endParaRPr sz="1800" b="1" baseline="-25000">
              <a:solidFill>
                <a:srgbClr val="595959"/>
              </a:solidFill>
              <a:latin typeface="Lexend"/>
              <a:ea typeface="Lexend"/>
              <a:cs typeface="Lexend"/>
              <a:sym typeface="Lexend"/>
            </a:endParaRPr>
          </a:p>
        </p:txBody>
      </p:sp>
      <p:sp>
        <p:nvSpPr>
          <p:cNvPr id="870" name="Google Shape;870;p62"/>
          <p:cNvSpPr txBox="1"/>
          <p:nvPr/>
        </p:nvSpPr>
        <p:spPr>
          <a:xfrm>
            <a:off x="260357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3</a:t>
            </a:r>
            <a:endParaRPr sz="1800" b="1" baseline="-25000">
              <a:solidFill>
                <a:srgbClr val="595959"/>
              </a:solidFill>
              <a:latin typeface="Lexend"/>
              <a:ea typeface="Lexend"/>
              <a:cs typeface="Lexend"/>
              <a:sym typeface="Lexend"/>
            </a:endParaRPr>
          </a:p>
        </p:txBody>
      </p:sp>
      <p:sp>
        <p:nvSpPr>
          <p:cNvPr id="871" name="Google Shape;871;p62"/>
          <p:cNvSpPr txBox="1"/>
          <p:nvPr/>
        </p:nvSpPr>
        <p:spPr>
          <a:xfrm>
            <a:off x="370192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4</a:t>
            </a:r>
            <a:endParaRPr sz="1800" b="1" baseline="-25000">
              <a:solidFill>
                <a:srgbClr val="595959"/>
              </a:solidFill>
              <a:latin typeface="Lexend"/>
              <a:ea typeface="Lexend"/>
              <a:cs typeface="Lexend"/>
              <a:sym typeface="Lexend"/>
            </a:endParaRPr>
          </a:p>
        </p:txBody>
      </p:sp>
      <p:sp>
        <p:nvSpPr>
          <p:cNvPr id="872" name="Google Shape;872;p62"/>
          <p:cNvSpPr txBox="1"/>
          <p:nvPr/>
        </p:nvSpPr>
        <p:spPr>
          <a:xfrm>
            <a:off x="4716975" y="222575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873" name="Google Shape;873;p62"/>
          <p:cNvSpPr txBox="1"/>
          <p:nvPr/>
        </p:nvSpPr>
        <p:spPr>
          <a:xfrm>
            <a:off x="4415175" y="22257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74" name="Google Shape;874;p62"/>
          <p:cNvSpPr txBox="1"/>
          <p:nvPr/>
        </p:nvSpPr>
        <p:spPr>
          <a:xfrm rot="-5400000">
            <a:off x="48855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75" name="Google Shape;875;p62"/>
          <p:cNvSpPr txBox="1"/>
          <p:nvPr/>
        </p:nvSpPr>
        <p:spPr>
          <a:xfrm rot="-5400000">
            <a:off x="158690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76" name="Google Shape;876;p62"/>
          <p:cNvSpPr txBox="1"/>
          <p:nvPr/>
        </p:nvSpPr>
        <p:spPr>
          <a:xfrm rot="-5400000">
            <a:off x="2693425"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77" name="Google Shape;877;p62"/>
          <p:cNvSpPr txBox="1"/>
          <p:nvPr/>
        </p:nvSpPr>
        <p:spPr>
          <a:xfrm rot="-5400000">
            <a:off x="377245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78" name="Google Shape;878;p62"/>
          <p:cNvSpPr txBox="1"/>
          <p:nvPr/>
        </p:nvSpPr>
        <p:spPr>
          <a:xfrm>
            <a:off x="46852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879" name="Google Shape;879;p62"/>
          <p:cNvSpPr txBox="1"/>
          <p:nvPr/>
        </p:nvSpPr>
        <p:spPr>
          <a:xfrm>
            <a:off x="156687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880" name="Google Shape;880;p62"/>
          <p:cNvSpPr txBox="1"/>
          <p:nvPr/>
        </p:nvSpPr>
        <p:spPr>
          <a:xfrm>
            <a:off x="266522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881" name="Google Shape;881;p62"/>
          <p:cNvSpPr txBox="1"/>
          <p:nvPr/>
        </p:nvSpPr>
        <p:spPr>
          <a:xfrm>
            <a:off x="376357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882" name="Google Shape;882;p62"/>
          <p:cNvSpPr/>
          <p:nvPr/>
        </p:nvSpPr>
        <p:spPr>
          <a:xfrm>
            <a:off x="311700" y="2941888"/>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NORMALIZE</a:t>
            </a:r>
            <a:endParaRPr>
              <a:solidFill>
                <a:srgbClr val="595959"/>
              </a:solidFill>
              <a:latin typeface="Lexend"/>
              <a:ea typeface="Lexend"/>
              <a:cs typeface="Lexend"/>
              <a:sym typeface="Lexend"/>
            </a:endParaRPr>
          </a:p>
        </p:txBody>
      </p:sp>
      <p:sp>
        <p:nvSpPr>
          <p:cNvPr id="883" name="Google Shape;883;p62"/>
          <p:cNvSpPr txBox="1"/>
          <p:nvPr/>
        </p:nvSpPr>
        <p:spPr>
          <a:xfrm>
            <a:off x="46852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884" name="Google Shape;884;p62"/>
          <p:cNvSpPr txBox="1"/>
          <p:nvPr/>
        </p:nvSpPr>
        <p:spPr>
          <a:xfrm>
            <a:off x="156687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885" name="Google Shape;885;p62"/>
          <p:cNvSpPr txBox="1"/>
          <p:nvPr/>
        </p:nvSpPr>
        <p:spPr>
          <a:xfrm>
            <a:off x="266522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886" name="Google Shape;886;p62"/>
          <p:cNvSpPr txBox="1"/>
          <p:nvPr/>
        </p:nvSpPr>
        <p:spPr>
          <a:xfrm>
            <a:off x="376357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887" name="Google Shape;887;p62"/>
          <p:cNvSpPr/>
          <p:nvPr/>
        </p:nvSpPr>
        <p:spPr>
          <a:xfrm>
            <a:off x="311700" y="38581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WEIGHTED SUM</a:t>
            </a:r>
            <a:endParaRPr>
              <a:solidFill>
                <a:srgbClr val="595959"/>
              </a:solidFill>
              <a:latin typeface="Lexend"/>
              <a:ea typeface="Lexend"/>
              <a:cs typeface="Lexend"/>
              <a:sym typeface="Lexend"/>
            </a:endParaRPr>
          </a:p>
        </p:txBody>
      </p:sp>
      <p:sp>
        <p:nvSpPr>
          <p:cNvPr id="888" name="Google Shape;888;p62"/>
          <p:cNvSpPr txBox="1"/>
          <p:nvPr/>
        </p:nvSpPr>
        <p:spPr>
          <a:xfrm>
            <a:off x="482400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889" name="Google Shape;889;p62"/>
          <p:cNvSpPr txBox="1"/>
          <p:nvPr/>
        </p:nvSpPr>
        <p:spPr>
          <a:xfrm>
            <a:off x="547055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890" name="Google Shape;890;p62"/>
          <p:cNvSpPr txBox="1"/>
          <p:nvPr/>
        </p:nvSpPr>
        <p:spPr>
          <a:xfrm>
            <a:off x="614605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891" name="Google Shape;891;p62"/>
          <p:cNvSpPr txBox="1"/>
          <p:nvPr/>
        </p:nvSpPr>
        <p:spPr>
          <a:xfrm>
            <a:off x="6745100" y="3944488"/>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892" name="Google Shape;892;p62"/>
          <p:cNvSpPr txBox="1"/>
          <p:nvPr/>
        </p:nvSpPr>
        <p:spPr>
          <a:xfrm>
            <a:off x="4460700" y="394450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93" name="Google Shape;893;p62"/>
          <p:cNvSpPr txBox="1"/>
          <p:nvPr/>
        </p:nvSpPr>
        <p:spPr>
          <a:xfrm rot="-5400000">
            <a:off x="50230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94" name="Google Shape;894;p62"/>
          <p:cNvSpPr txBox="1"/>
          <p:nvPr/>
        </p:nvSpPr>
        <p:spPr>
          <a:xfrm rot="-5400000">
            <a:off x="160065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95" name="Google Shape;895;p62"/>
          <p:cNvSpPr txBox="1"/>
          <p:nvPr/>
        </p:nvSpPr>
        <p:spPr>
          <a:xfrm rot="-5400000">
            <a:off x="2707175"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96" name="Google Shape;896;p62"/>
          <p:cNvSpPr txBox="1"/>
          <p:nvPr/>
        </p:nvSpPr>
        <p:spPr>
          <a:xfrm rot="-5400000">
            <a:off x="378620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97" name="Google Shape;897;p62"/>
          <p:cNvSpPr txBox="1"/>
          <p:nvPr/>
        </p:nvSpPr>
        <p:spPr>
          <a:xfrm rot="-5400000">
            <a:off x="50230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98" name="Google Shape;898;p62"/>
          <p:cNvSpPr txBox="1"/>
          <p:nvPr/>
        </p:nvSpPr>
        <p:spPr>
          <a:xfrm rot="-5400000">
            <a:off x="160065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899" name="Google Shape;899;p62"/>
          <p:cNvSpPr txBox="1"/>
          <p:nvPr/>
        </p:nvSpPr>
        <p:spPr>
          <a:xfrm rot="-5400000">
            <a:off x="2707175"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00" name="Google Shape;900;p62"/>
          <p:cNvSpPr txBox="1"/>
          <p:nvPr/>
        </p:nvSpPr>
        <p:spPr>
          <a:xfrm rot="-5400000">
            <a:off x="378620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01" name="Google Shape;901;p62"/>
          <p:cNvSpPr/>
          <p:nvPr/>
        </p:nvSpPr>
        <p:spPr>
          <a:xfrm>
            <a:off x="4949750" y="3840000"/>
            <a:ext cx="2518800" cy="595200"/>
          </a:xfrm>
          <a:prstGeom prst="roundRect">
            <a:avLst>
              <a:gd name="adj" fmla="val 16667"/>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02" name="Google Shape;902;p62"/>
          <p:cNvSpPr/>
          <p:nvPr/>
        </p:nvSpPr>
        <p:spPr>
          <a:xfrm>
            <a:off x="406875" y="1513050"/>
            <a:ext cx="3946800" cy="476700"/>
          </a:xfrm>
          <a:prstGeom prst="roundRect">
            <a:avLst>
              <a:gd name="adj" fmla="val 16667"/>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03" name="Google Shape;903;p62"/>
          <p:cNvSpPr/>
          <p:nvPr/>
        </p:nvSpPr>
        <p:spPr>
          <a:xfrm>
            <a:off x="4786800" y="2110700"/>
            <a:ext cx="595200" cy="476700"/>
          </a:xfrm>
          <a:prstGeom prst="roundRect">
            <a:avLst>
              <a:gd name="adj" fmla="val 16667"/>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04" name="Google Shape;904;p62"/>
          <p:cNvSpPr txBox="1"/>
          <p:nvPr/>
        </p:nvSpPr>
        <p:spPr>
          <a:xfrm>
            <a:off x="5566250" y="2096150"/>
            <a:ext cx="1391700" cy="4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9900"/>
                </a:solidFill>
                <a:latin typeface="Lexend"/>
                <a:ea typeface="Lexend"/>
                <a:cs typeface="Lexend"/>
                <a:sym typeface="Lexend"/>
              </a:rPr>
              <a:t>QUERY</a:t>
            </a:r>
            <a:endParaRPr sz="1800" b="1">
              <a:solidFill>
                <a:srgbClr val="FF9900"/>
              </a:solidFill>
              <a:latin typeface="Lexend"/>
              <a:ea typeface="Lexend"/>
              <a:cs typeface="Lexend"/>
              <a:sym typeface="Lexend"/>
            </a:endParaRPr>
          </a:p>
        </p:txBody>
      </p:sp>
      <p:sp>
        <p:nvSpPr>
          <p:cNvPr id="905" name="Google Shape;905;p62"/>
          <p:cNvSpPr txBox="1"/>
          <p:nvPr/>
        </p:nvSpPr>
        <p:spPr>
          <a:xfrm>
            <a:off x="5050675" y="3303475"/>
            <a:ext cx="1391700" cy="4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9900"/>
                </a:solidFill>
                <a:latin typeface="Lexend"/>
                <a:ea typeface="Lexend"/>
                <a:cs typeface="Lexend"/>
                <a:sym typeface="Lexend"/>
              </a:rPr>
              <a:t>VALUES</a:t>
            </a:r>
            <a:endParaRPr sz="1800" b="1">
              <a:solidFill>
                <a:srgbClr val="FF9900"/>
              </a:solidFill>
              <a:latin typeface="Lexend"/>
              <a:ea typeface="Lexend"/>
              <a:cs typeface="Lexend"/>
              <a:sym typeface="Lexend"/>
            </a:endParaRPr>
          </a:p>
        </p:txBody>
      </p:sp>
      <p:sp>
        <p:nvSpPr>
          <p:cNvPr id="906" name="Google Shape;906;p62"/>
          <p:cNvSpPr txBox="1"/>
          <p:nvPr/>
        </p:nvSpPr>
        <p:spPr>
          <a:xfrm>
            <a:off x="4453950" y="1447800"/>
            <a:ext cx="1391700" cy="4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9900"/>
                </a:solidFill>
                <a:latin typeface="Lexend"/>
                <a:ea typeface="Lexend"/>
                <a:cs typeface="Lexend"/>
                <a:sym typeface="Lexend"/>
              </a:rPr>
              <a:t>KEYS</a:t>
            </a:r>
            <a:endParaRPr sz="1800" b="1">
              <a:solidFill>
                <a:srgbClr val="FF9900"/>
              </a:solidFill>
              <a:latin typeface="Lexend"/>
              <a:ea typeface="Lexend"/>
              <a:cs typeface="Lexend"/>
              <a:sym typeface="Lexend"/>
            </a:endParaRPr>
          </a:p>
        </p:txBody>
      </p:sp>
      <p:sp>
        <p:nvSpPr>
          <p:cNvPr id="907" name="Google Shape;907;p62"/>
          <p:cNvSpPr txBox="1"/>
          <p:nvPr/>
        </p:nvSpPr>
        <p:spPr>
          <a:xfrm>
            <a:off x="6519825" y="2142500"/>
            <a:ext cx="195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95959"/>
                </a:solidFill>
                <a:latin typeface="Lexend"/>
                <a:ea typeface="Lexend"/>
                <a:cs typeface="Lexend"/>
                <a:sym typeface="Lexend"/>
              </a:rPr>
              <a:t>My query: I want v</a:t>
            </a:r>
            <a:r>
              <a:rPr lang="en" baseline="-25000">
                <a:solidFill>
                  <a:srgbClr val="595959"/>
                </a:solidFill>
                <a:latin typeface="Lexend"/>
                <a:ea typeface="Lexend"/>
                <a:cs typeface="Lexend"/>
                <a:sym typeface="Lexend"/>
              </a:rPr>
              <a:t>1</a:t>
            </a:r>
            <a:r>
              <a:rPr lang="en">
                <a:solidFill>
                  <a:srgbClr val="595959"/>
                </a:solidFill>
                <a:latin typeface="Lexend"/>
                <a:ea typeface="Lexend"/>
                <a:cs typeface="Lexend"/>
                <a:sym typeface="Lexend"/>
              </a:rPr>
              <a:t> to get more context </a:t>
            </a:r>
            <a:endParaRPr>
              <a:solidFill>
                <a:srgbClr val="595959"/>
              </a:solidFill>
              <a:latin typeface="Lexend"/>
              <a:ea typeface="Lexend"/>
              <a:cs typeface="Lexend"/>
              <a:sym typeface="Lexend"/>
            </a:endParaRPr>
          </a:p>
        </p:txBody>
      </p:sp>
      <p:sp>
        <p:nvSpPr>
          <p:cNvPr id="908" name="Google Shape;908;p62"/>
          <p:cNvSpPr txBox="1"/>
          <p:nvPr/>
        </p:nvSpPr>
        <p:spPr>
          <a:xfrm>
            <a:off x="6157200" y="3046950"/>
            <a:ext cx="3004800" cy="6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95959"/>
                </a:solidFill>
                <a:latin typeface="Lexend"/>
                <a:ea typeface="Lexend"/>
                <a:cs typeface="Lexend"/>
                <a:sym typeface="Lexend"/>
              </a:rPr>
              <a:t>When I combine Query and Keys, I want to get back the values </a:t>
            </a:r>
            <a:endParaRPr>
              <a:solidFill>
                <a:srgbClr val="595959"/>
              </a:solidFill>
              <a:latin typeface="Lexend"/>
              <a:ea typeface="Lexend"/>
              <a:cs typeface="Lexend"/>
              <a:sym typeface="Lexend"/>
            </a:endParaRPr>
          </a:p>
        </p:txBody>
      </p:sp>
      <p:sp>
        <p:nvSpPr>
          <p:cNvPr id="909" name="Google Shape;909;p62"/>
          <p:cNvSpPr txBox="1"/>
          <p:nvPr/>
        </p:nvSpPr>
        <p:spPr>
          <a:xfrm>
            <a:off x="6120050" y="337600"/>
            <a:ext cx="1901700" cy="6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95959"/>
                </a:solidFill>
                <a:latin typeface="Lexend"/>
                <a:ea typeface="Lexend"/>
                <a:cs typeface="Lexend"/>
                <a:sym typeface="Lexend"/>
              </a:rPr>
              <a:t>Introduce Query parameters, Key parameters, and Value parameters.</a:t>
            </a:r>
            <a:endParaRPr>
              <a:solidFill>
                <a:srgbClr val="595959"/>
              </a:solidFill>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Test corrections can be put in the folder on the front table (test face down)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63"/>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20</a:t>
            </a:fld>
            <a:endParaRPr>
              <a:solidFill>
                <a:schemeClr val="dk1"/>
              </a:solidFill>
            </a:endParaRPr>
          </a:p>
        </p:txBody>
      </p:sp>
      <p:sp>
        <p:nvSpPr>
          <p:cNvPr id="915" name="Google Shape;915;p63"/>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916" name="Google Shape;916;p63"/>
          <p:cNvSpPr/>
          <p:nvPr/>
        </p:nvSpPr>
        <p:spPr>
          <a:xfrm>
            <a:off x="3117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917" name="Google Shape;917;p63"/>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918" name="Google Shape;918;p63"/>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919" name="Google Shape;919;p63"/>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920" name="Google Shape;920;p63"/>
          <p:cNvSpPr txBox="1"/>
          <p:nvPr/>
        </p:nvSpPr>
        <p:spPr>
          <a:xfrm>
            <a:off x="460350" y="1620575"/>
            <a:ext cx="8004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FF9900"/>
                </a:solidFill>
                <a:latin typeface="Lexend"/>
                <a:ea typeface="Lexend"/>
                <a:cs typeface="Lexend"/>
                <a:sym typeface="Lexend"/>
              </a:rPr>
              <a:t>M</a:t>
            </a:r>
            <a:r>
              <a:rPr lang="en" sz="1800" baseline="-25000">
                <a:solidFill>
                  <a:srgbClr val="FF9900"/>
                </a:solidFill>
                <a:latin typeface="Lexend"/>
                <a:ea typeface="Lexend"/>
                <a:cs typeface="Lexend"/>
                <a:sym typeface="Lexend"/>
              </a:rPr>
              <a:t>K</a:t>
            </a:r>
            <a:endParaRPr sz="1800" baseline="-25000">
              <a:solidFill>
                <a:srgbClr val="FF9900"/>
              </a:solidFill>
              <a:latin typeface="Lexend"/>
              <a:ea typeface="Lexend"/>
              <a:cs typeface="Lexend"/>
              <a:sym typeface="Lexend"/>
            </a:endParaRPr>
          </a:p>
        </p:txBody>
      </p:sp>
      <p:sp>
        <p:nvSpPr>
          <p:cNvPr id="921" name="Google Shape;921;p63"/>
          <p:cNvSpPr txBox="1"/>
          <p:nvPr/>
        </p:nvSpPr>
        <p:spPr>
          <a:xfrm>
            <a:off x="1549550" y="1739700"/>
            <a:ext cx="818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r>
              <a:rPr lang="en" sz="1800">
                <a:solidFill>
                  <a:srgbClr val="FF9900"/>
                </a:solidFill>
                <a:latin typeface="Lexend"/>
                <a:ea typeface="Lexend"/>
                <a:cs typeface="Lexend"/>
                <a:sym typeface="Lexend"/>
              </a:rPr>
              <a:t>M</a:t>
            </a:r>
            <a:r>
              <a:rPr lang="en" sz="1800" baseline="-25000">
                <a:solidFill>
                  <a:srgbClr val="FF9900"/>
                </a:solidFill>
                <a:latin typeface="Lexend"/>
                <a:ea typeface="Lexend"/>
                <a:cs typeface="Lexend"/>
                <a:sym typeface="Lexend"/>
              </a:rPr>
              <a:t>K</a:t>
            </a:r>
            <a:endParaRPr sz="1800" baseline="-25000">
              <a:solidFill>
                <a:srgbClr val="FF9900"/>
              </a:solidFill>
              <a:latin typeface="Lexend"/>
              <a:ea typeface="Lexend"/>
              <a:cs typeface="Lexend"/>
              <a:sym typeface="Lexend"/>
            </a:endParaRPr>
          </a:p>
          <a:p>
            <a:pPr marL="0" lvl="0" indent="0" algn="ctr" rtl="0">
              <a:spcBef>
                <a:spcPts val="0"/>
              </a:spcBef>
              <a:spcAft>
                <a:spcPts val="0"/>
              </a:spcAft>
              <a:buNone/>
            </a:pPr>
            <a:endParaRPr sz="1800" baseline="-25000">
              <a:solidFill>
                <a:srgbClr val="595959"/>
              </a:solidFill>
              <a:latin typeface="Lexend"/>
              <a:ea typeface="Lexend"/>
              <a:cs typeface="Lexend"/>
              <a:sym typeface="Lexend"/>
            </a:endParaRPr>
          </a:p>
        </p:txBody>
      </p:sp>
      <p:sp>
        <p:nvSpPr>
          <p:cNvPr id="922" name="Google Shape;922;p63"/>
          <p:cNvSpPr txBox="1"/>
          <p:nvPr/>
        </p:nvSpPr>
        <p:spPr>
          <a:xfrm>
            <a:off x="2587375" y="1739700"/>
            <a:ext cx="9489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r>
              <a:rPr lang="en" sz="1800">
                <a:solidFill>
                  <a:srgbClr val="FF9900"/>
                </a:solidFill>
                <a:latin typeface="Lexend"/>
                <a:ea typeface="Lexend"/>
                <a:cs typeface="Lexend"/>
                <a:sym typeface="Lexend"/>
              </a:rPr>
              <a:t>M</a:t>
            </a:r>
            <a:r>
              <a:rPr lang="en" sz="1800" baseline="-25000">
                <a:solidFill>
                  <a:srgbClr val="FF9900"/>
                </a:solidFill>
                <a:latin typeface="Lexend"/>
                <a:ea typeface="Lexend"/>
                <a:cs typeface="Lexend"/>
                <a:sym typeface="Lexend"/>
              </a:rPr>
              <a:t>K</a:t>
            </a:r>
            <a:endParaRPr sz="1800" baseline="-25000">
              <a:solidFill>
                <a:srgbClr val="FF9900"/>
              </a:solidFill>
              <a:latin typeface="Lexend"/>
              <a:ea typeface="Lexend"/>
              <a:cs typeface="Lexend"/>
              <a:sym typeface="Lexend"/>
            </a:endParaRPr>
          </a:p>
          <a:p>
            <a:pPr marL="0" lvl="0" indent="0" algn="ctr" rtl="0">
              <a:spcBef>
                <a:spcPts val="0"/>
              </a:spcBef>
              <a:spcAft>
                <a:spcPts val="0"/>
              </a:spcAft>
              <a:buNone/>
            </a:pPr>
            <a:endParaRPr sz="1800" baseline="-25000">
              <a:solidFill>
                <a:srgbClr val="595959"/>
              </a:solidFill>
              <a:latin typeface="Lexend"/>
              <a:ea typeface="Lexend"/>
              <a:cs typeface="Lexend"/>
              <a:sym typeface="Lexend"/>
            </a:endParaRPr>
          </a:p>
        </p:txBody>
      </p:sp>
      <p:sp>
        <p:nvSpPr>
          <p:cNvPr id="923" name="Google Shape;923;p63"/>
          <p:cNvSpPr txBox="1"/>
          <p:nvPr/>
        </p:nvSpPr>
        <p:spPr>
          <a:xfrm>
            <a:off x="3755400" y="1755425"/>
            <a:ext cx="877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r>
              <a:rPr lang="en" sz="1800">
                <a:solidFill>
                  <a:srgbClr val="FF9900"/>
                </a:solidFill>
                <a:latin typeface="Lexend"/>
                <a:ea typeface="Lexend"/>
                <a:cs typeface="Lexend"/>
                <a:sym typeface="Lexend"/>
              </a:rPr>
              <a:t>M</a:t>
            </a:r>
            <a:r>
              <a:rPr lang="en" sz="1800" baseline="-25000">
                <a:solidFill>
                  <a:srgbClr val="FF9900"/>
                </a:solidFill>
                <a:latin typeface="Lexend"/>
                <a:ea typeface="Lexend"/>
                <a:cs typeface="Lexend"/>
                <a:sym typeface="Lexend"/>
              </a:rPr>
              <a:t>K</a:t>
            </a:r>
            <a:endParaRPr sz="1800" baseline="-25000">
              <a:solidFill>
                <a:srgbClr val="FF9900"/>
              </a:solidFill>
              <a:latin typeface="Lexend"/>
              <a:ea typeface="Lexend"/>
              <a:cs typeface="Lexend"/>
              <a:sym typeface="Lexend"/>
            </a:endParaRPr>
          </a:p>
          <a:p>
            <a:pPr marL="0" lvl="0" indent="0" algn="ctr" rtl="0">
              <a:spcBef>
                <a:spcPts val="0"/>
              </a:spcBef>
              <a:spcAft>
                <a:spcPts val="0"/>
              </a:spcAft>
              <a:buNone/>
            </a:pPr>
            <a:endParaRPr sz="1800" baseline="-25000">
              <a:solidFill>
                <a:srgbClr val="595959"/>
              </a:solidFill>
              <a:latin typeface="Lexend"/>
              <a:ea typeface="Lexend"/>
              <a:cs typeface="Lexend"/>
              <a:sym typeface="Lexend"/>
            </a:endParaRPr>
          </a:p>
        </p:txBody>
      </p:sp>
      <p:sp>
        <p:nvSpPr>
          <p:cNvPr id="924" name="Google Shape;924;p63"/>
          <p:cNvSpPr/>
          <p:nvPr/>
        </p:nvSpPr>
        <p:spPr>
          <a:xfrm>
            <a:off x="311700" y="213935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DOT PRODUCT</a:t>
            </a:r>
            <a:endParaRPr>
              <a:solidFill>
                <a:srgbClr val="595959"/>
              </a:solidFill>
              <a:latin typeface="Lexend"/>
              <a:ea typeface="Lexend"/>
              <a:cs typeface="Lexend"/>
              <a:sym typeface="Lexend"/>
            </a:endParaRPr>
          </a:p>
        </p:txBody>
      </p:sp>
      <p:sp>
        <p:nvSpPr>
          <p:cNvPr id="925" name="Google Shape;925;p63"/>
          <p:cNvSpPr txBox="1"/>
          <p:nvPr/>
        </p:nvSpPr>
        <p:spPr>
          <a:xfrm>
            <a:off x="40687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1</a:t>
            </a:r>
            <a:endParaRPr sz="1800" b="1" baseline="-25000">
              <a:solidFill>
                <a:srgbClr val="595959"/>
              </a:solidFill>
              <a:latin typeface="Lexend"/>
              <a:ea typeface="Lexend"/>
              <a:cs typeface="Lexend"/>
              <a:sym typeface="Lexend"/>
            </a:endParaRPr>
          </a:p>
        </p:txBody>
      </p:sp>
      <p:sp>
        <p:nvSpPr>
          <p:cNvPr id="926" name="Google Shape;926;p63"/>
          <p:cNvSpPr txBox="1"/>
          <p:nvPr/>
        </p:nvSpPr>
        <p:spPr>
          <a:xfrm>
            <a:off x="150522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2</a:t>
            </a:r>
            <a:endParaRPr sz="1800" b="1" baseline="-25000">
              <a:solidFill>
                <a:srgbClr val="595959"/>
              </a:solidFill>
              <a:latin typeface="Lexend"/>
              <a:ea typeface="Lexend"/>
              <a:cs typeface="Lexend"/>
              <a:sym typeface="Lexend"/>
            </a:endParaRPr>
          </a:p>
        </p:txBody>
      </p:sp>
      <p:sp>
        <p:nvSpPr>
          <p:cNvPr id="927" name="Google Shape;927;p63"/>
          <p:cNvSpPr txBox="1"/>
          <p:nvPr/>
        </p:nvSpPr>
        <p:spPr>
          <a:xfrm>
            <a:off x="260357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3</a:t>
            </a:r>
            <a:endParaRPr sz="1800" b="1" baseline="-25000">
              <a:solidFill>
                <a:srgbClr val="595959"/>
              </a:solidFill>
              <a:latin typeface="Lexend"/>
              <a:ea typeface="Lexend"/>
              <a:cs typeface="Lexend"/>
              <a:sym typeface="Lexend"/>
            </a:endParaRPr>
          </a:p>
        </p:txBody>
      </p:sp>
      <p:sp>
        <p:nvSpPr>
          <p:cNvPr id="928" name="Google Shape;928;p63"/>
          <p:cNvSpPr txBox="1"/>
          <p:nvPr/>
        </p:nvSpPr>
        <p:spPr>
          <a:xfrm>
            <a:off x="3701925" y="4436000"/>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5959"/>
                </a:solidFill>
                <a:latin typeface="Lexend"/>
                <a:ea typeface="Lexend"/>
                <a:cs typeface="Lexend"/>
                <a:sym typeface="Lexend"/>
              </a:rPr>
              <a:t>y</a:t>
            </a:r>
            <a:r>
              <a:rPr lang="en" sz="1800" b="1" baseline="-25000">
                <a:solidFill>
                  <a:srgbClr val="595959"/>
                </a:solidFill>
                <a:latin typeface="Lexend"/>
                <a:ea typeface="Lexend"/>
                <a:cs typeface="Lexend"/>
                <a:sym typeface="Lexend"/>
              </a:rPr>
              <a:t>4</a:t>
            </a:r>
            <a:endParaRPr sz="1800" b="1" baseline="-25000">
              <a:solidFill>
                <a:srgbClr val="595959"/>
              </a:solidFill>
              <a:latin typeface="Lexend"/>
              <a:ea typeface="Lexend"/>
              <a:cs typeface="Lexend"/>
              <a:sym typeface="Lexend"/>
            </a:endParaRPr>
          </a:p>
        </p:txBody>
      </p:sp>
      <p:sp>
        <p:nvSpPr>
          <p:cNvPr id="929" name="Google Shape;929;p63"/>
          <p:cNvSpPr txBox="1"/>
          <p:nvPr/>
        </p:nvSpPr>
        <p:spPr>
          <a:xfrm>
            <a:off x="4716975" y="2225750"/>
            <a:ext cx="877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4285F4"/>
                </a:solidFill>
                <a:latin typeface="Lexend"/>
                <a:ea typeface="Lexend"/>
                <a:cs typeface="Lexend"/>
                <a:sym typeface="Lexend"/>
              </a:rPr>
              <a:t>M</a:t>
            </a:r>
            <a:r>
              <a:rPr lang="en" sz="1800" baseline="-25000">
                <a:solidFill>
                  <a:srgbClr val="4285F4"/>
                </a:solidFill>
                <a:latin typeface="Lexend"/>
                <a:ea typeface="Lexend"/>
                <a:cs typeface="Lexend"/>
                <a:sym typeface="Lexend"/>
              </a:rPr>
              <a:t>Q</a:t>
            </a:r>
            <a:endParaRPr sz="1800" baseline="-25000">
              <a:solidFill>
                <a:srgbClr val="4285F4"/>
              </a:solidFill>
              <a:latin typeface="Lexend"/>
              <a:ea typeface="Lexend"/>
              <a:cs typeface="Lexend"/>
              <a:sym typeface="Lexend"/>
            </a:endParaRPr>
          </a:p>
        </p:txBody>
      </p:sp>
      <p:sp>
        <p:nvSpPr>
          <p:cNvPr id="930" name="Google Shape;930;p63"/>
          <p:cNvSpPr txBox="1"/>
          <p:nvPr/>
        </p:nvSpPr>
        <p:spPr>
          <a:xfrm>
            <a:off x="4415175" y="22257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31" name="Google Shape;931;p63"/>
          <p:cNvSpPr txBox="1"/>
          <p:nvPr/>
        </p:nvSpPr>
        <p:spPr>
          <a:xfrm rot="-5400000">
            <a:off x="48855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32" name="Google Shape;932;p63"/>
          <p:cNvSpPr txBox="1"/>
          <p:nvPr/>
        </p:nvSpPr>
        <p:spPr>
          <a:xfrm rot="-5400000">
            <a:off x="158690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33" name="Google Shape;933;p63"/>
          <p:cNvSpPr txBox="1"/>
          <p:nvPr/>
        </p:nvSpPr>
        <p:spPr>
          <a:xfrm rot="-5400000">
            <a:off x="2693425"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34" name="Google Shape;934;p63"/>
          <p:cNvSpPr txBox="1"/>
          <p:nvPr/>
        </p:nvSpPr>
        <p:spPr>
          <a:xfrm rot="-5400000">
            <a:off x="3772450" y="196505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35" name="Google Shape;935;p63"/>
          <p:cNvSpPr txBox="1"/>
          <p:nvPr/>
        </p:nvSpPr>
        <p:spPr>
          <a:xfrm>
            <a:off x="46852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936" name="Google Shape;936;p63"/>
          <p:cNvSpPr txBox="1"/>
          <p:nvPr/>
        </p:nvSpPr>
        <p:spPr>
          <a:xfrm>
            <a:off x="156687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937" name="Google Shape;937;p63"/>
          <p:cNvSpPr txBox="1"/>
          <p:nvPr/>
        </p:nvSpPr>
        <p:spPr>
          <a:xfrm>
            <a:off x="266522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938" name="Google Shape;938;p63"/>
          <p:cNvSpPr txBox="1"/>
          <p:nvPr/>
        </p:nvSpPr>
        <p:spPr>
          <a:xfrm>
            <a:off x="3763575" y="260356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s</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939" name="Google Shape;939;p63"/>
          <p:cNvSpPr/>
          <p:nvPr/>
        </p:nvSpPr>
        <p:spPr>
          <a:xfrm>
            <a:off x="311700" y="2941888"/>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NORMALIZE</a:t>
            </a:r>
            <a:endParaRPr>
              <a:solidFill>
                <a:srgbClr val="595959"/>
              </a:solidFill>
              <a:latin typeface="Lexend"/>
              <a:ea typeface="Lexend"/>
              <a:cs typeface="Lexend"/>
              <a:sym typeface="Lexend"/>
            </a:endParaRPr>
          </a:p>
        </p:txBody>
      </p:sp>
      <p:sp>
        <p:nvSpPr>
          <p:cNvPr id="940" name="Google Shape;940;p63"/>
          <p:cNvSpPr txBox="1"/>
          <p:nvPr/>
        </p:nvSpPr>
        <p:spPr>
          <a:xfrm>
            <a:off x="46852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11</a:t>
            </a:r>
            <a:endParaRPr sz="1800" baseline="-25000">
              <a:solidFill>
                <a:srgbClr val="595959"/>
              </a:solidFill>
              <a:latin typeface="Lexend"/>
              <a:ea typeface="Lexend"/>
              <a:cs typeface="Lexend"/>
              <a:sym typeface="Lexend"/>
            </a:endParaRPr>
          </a:p>
        </p:txBody>
      </p:sp>
      <p:sp>
        <p:nvSpPr>
          <p:cNvPr id="941" name="Google Shape;941;p63"/>
          <p:cNvSpPr txBox="1"/>
          <p:nvPr/>
        </p:nvSpPr>
        <p:spPr>
          <a:xfrm>
            <a:off x="156687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12</a:t>
            </a:r>
            <a:endParaRPr sz="1800" baseline="-25000">
              <a:solidFill>
                <a:srgbClr val="595959"/>
              </a:solidFill>
              <a:latin typeface="Lexend"/>
              <a:ea typeface="Lexend"/>
              <a:cs typeface="Lexend"/>
              <a:sym typeface="Lexend"/>
            </a:endParaRPr>
          </a:p>
        </p:txBody>
      </p:sp>
      <p:sp>
        <p:nvSpPr>
          <p:cNvPr id="942" name="Google Shape;942;p63"/>
          <p:cNvSpPr txBox="1"/>
          <p:nvPr/>
        </p:nvSpPr>
        <p:spPr>
          <a:xfrm>
            <a:off x="266522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13</a:t>
            </a:r>
            <a:endParaRPr sz="1800" baseline="-25000">
              <a:solidFill>
                <a:srgbClr val="595959"/>
              </a:solidFill>
              <a:latin typeface="Lexend"/>
              <a:ea typeface="Lexend"/>
              <a:cs typeface="Lexend"/>
              <a:sym typeface="Lexend"/>
            </a:endParaRPr>
          </a:p>
        </p:txBody>
      </p:sp>
      <p:sp>
        <p:nvSpPr>
          <p:cNvPr id="943" name="Google Shape;943;p63"/>
          <p:cNvSpPr txBox="1"/>
          <p:nvPr/>
        </p:nvSpPr>
        <p:spPr>
          <a:xfrm>
            <a:off x="3763575" y="3453013"/>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w</a:t>
            </a:r>
            <a:r>
              <a:rPr lang="en" sz="1800" baseline="-25000">
                <a:solidFill>
                  <a:srgbClr val="595959"/>
                </a:solidFill>
                <a:latin typeface="Lexend"/>
                <a:ea typeface="Lexend"/>
                <a:cs typeface="Lexend"/>
                <a:sym typeface="Lexend"/>
              </a:rPr>
              <a:t>14</a:t>
            </a:r>
            <a:endParaRPr sz="1800" baseline="-25000">
              <a:solidFill>
                <a:srgbClr val="595959"/>
              </a:solidFill>
              <a:latin typeface="Lexend"/>
              <a:ea typeface="Lexend"/>
              <a:cs typeface="Lexend"/>
              <a:sym typeface="Lexend"/>
            </a:endParaRPr>
          </a:p>
        </p:txBody>
      </p:sp>
      <p:sp>
        <p:nvSpPr>
          <p:cNvPr id="944" name="Google Shape;944;p63"/>
          <p:cNvSpPr/>
          <p:nvPr/>
        </p:nvSpPr>
        <p:spPr>
          <a:xfrm>
            <a:off x="311700" y="38581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WEIGHTED SUM</a:t>
            </a:r>
            <a:endParaRPr>
              <a:solidFill>
                <a:srgbClr val="595959"/>
              </a:solidFill>
              <a:latin typeface="Lexend"/>
              <a:ea typeface="Lexend"/>
              <a:cs typeface="Lexend"/>
              <a:sym typeface="Lexend"/>
            </a:endParaRPr>
          </a:p>
        </p:txBody>
      </p:sp>
      <p:sp>
        <p:nvSpPr>
          <p:cNvPr id="945" name="Google Shape;945;p63"/>
          <p:cNvSpPr txBox="1"/>
          <p:nvPr/>
        </p:nvSpPr>
        <p:spPr>
          <a:xfrm>
            <a:off x="4824000" y="3944500"/>
            <a:ext cx="7701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r>
              <a:rPr lang="en" sz="1800">
                <a:solidFill>
                  <a:srgbClr val="38761D"/>
                </a:solidFill>
                <a:latin typeface="Lexend"/>
                <a:ea typeface="Lexend"/>
                <a:cs typeface="Lexend"/>
                <a:sym typeface="Lexend"/>
              </a:rPr>
              <a:t>M</a:t>
            </a:r>
            <a:r>
              <a:rPr lang="en" sz="1800" baseline="-25000">
                <a:solidFill>
                  <a:srgbClr val="38761D"/>
                </a:solidFill>
                <a:latin typeface="Lexend"/>
                <a:ea typeface="Lexend"/>
                <a:cs typeface="Lexend"/>
                <a:sym typeface="Lexend"/>
              </a:rPr>
              <a:t>V</a:t>
            </a:r>
            <a:endParaRPr sz="1800" baseline="-25000">
              <a:solidFill>
                <a:srgbClr val="38761D"/>
              </a:solidFill>
              <a:latin typeface="Lexend"/>
              <a:ea typeface="Lexend"/>
              <a:cs typeface="Lexend"/>
              <a:sym typeface="Lexend"/>
            </a:endParaRPr>
          </a:p>
        </p:txBody>
      </p:sp>
      <p:sp>
        <p:nvSpPr>
          <p:cNvPr id="946" name="Google Shape;946;p63"/>
          <p:cNvSpPr txBox="1"/>
          <p:nvPr/>
        </p:nvSpPr>
        <p:spPr>
          <a:xfrm>
            <a:off x="5470550" y="3944500"/>
            <a:ext cx="7701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r>
              <a:rPr lang="en" sz="1800">
                <a:solidFill>
                  <a:srgbClr val="38761D"/>
                </a:solidFill>
                <a:latin typeface="Lexend"/>
                <a:ea typeface="Lexend"/>
                <a:cs typeface="Lexend"/>
                <a:sym typeface="Lexend"/>
              </a:rPr>
              <a:t>M</a:t>
            </a:r>
            <a:r>
              <a:rPr lang="en" sz="1800" baseline="-25000">
                <a:solidFill>
                  <a:srgbClr val="38761D"/>
                </a:solidFill>
                <a:latin typeface="Lexend"/>
                <a:ea typeface="Lexend"/>
                <a:cs typeface="Lexend"/>
                <a:sym typeface="Lexend"/>
              </a:rPr>
              <a:t>V</a:t>
            </a:r>
            <a:endParaRPr sz="1800" baseline="-25000">
              <a:solidFill>
                <a:srgbClr val="595959"/>
              </a:solidFill>
              <a:latin typeface="Lexend"/>
              <a:ea typeface="Lexend"/>
              <a:cs typeface="Lexend"/>
              <a:sym typeface="Lexend"/>
            </a:endParaRPr>
          </a:p>
        </p:txBody>
      </p:sp>
      <p:sp>
        <p:nvSpPr>
          <p:cNvPr id="947" name="Google Shape;947;p63"/>
          <p:cNvSpPr txBox="1"/>
          <p:nvPr/>
        </p:nvSpPr>
        <p:spPr>
          <a:xfrm>
            <a:off x="6146050" y="3944500"/>
            <a:ext cx="8004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r>
              <a:rPr lang="en" sz="1800">
                <a:solidFill>
                  <a:srgbClr val="38761D"/>
                </a:solidFill>
                <a:latin typeface="Lexend"/>
                <a:ea typeface="Lexend"/>
                <a:cs typeface="Lexend"/>
                <a:sym typeface="Lexend"/>
              </a:rPr>
              <a:t>M</a:t>
            </a:r>
            <a:r>
              <a:rPr lang="en" sz="1800" baseline="-25000">
                <a:solidFill>
                  <a:srgbClr val="38761D"/>
                </a:solidFill>
                <a:latin typeface="Lexend"/>
                <a:ea typeface="Lexend"/>
                <a:cs typeface="Lexend"/>
                <a:sym typeface="Lexend"/>
              </a:rPr>
              <a:t>V</a:t>
            </a:r>
            <a:endParaRPr sz="1800" baseline="-25000">
              <a:solidFill>
                <a:srgbClr val="595959"/>
              </a:solidFill>
              <a:latin typeface="Lexend"/>
              <a:ea typeface="Lexend"/>
              <a:cs typeface="Lexend"/>
              <a:sym typeface="Lexend"/>
            </a:endParaRPr>
          </a:p>
        </p:txBody>
      </p:sp>
      <p:sp>
        <p:nvSpPr>
          <p:cNvPr id="948" name="Google Shape;948;p63"/>
          <p:cNvSpPr txBox="1"/>
          <p:nvPr/>
        </p:nvSpPr>
        <p:spPr>
          <a:xfrm>
            <a:off x="6745100" y="3944500"/>
            <a:ext cx="7701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r>
              <a:rPr lang="en" sz="1800">
                <a:solidFill>
                  <a:srgbClr val="38761D"/>
                </a:solidFill>
                <a:latin typeface="Lexend"/>
                <a:ea typeface="Lexend"/>
                <a:cs typeface="Lexend"/>
                <a:sym typeface="Lexend"/>
              </a:rPr>
              <a:t>M</a:t>
            </a:r>
            <a:r>
              <a:rPr lang="en" sz="1800" baseline="-25000">
                <a:solidFill>
                  <a:srgbClr val="38761D"/>
                </a:solidFill>
                <a:latin typeface="Lexend"/>
                <a:ea typeface="Lexend"/>
                <a:cs typeface="Lexend"/>
                <a:sym typeface="Lexend"/>
              </a:rPr>
              <a:t>V</a:t>
            </a:r>
            <a:endParaRPr sz="1800" baseline="-25000">
              <a:solidFill>
                <a:srgbClr val="595959"/>
              </a:solidFill>
              <a:latin typeface="Lexend"/>
              <a:ea typeface="Lexend"/>
              <a:cs typeface="Lexend"/>
              <a:sym typeface="Lexend"/>
            </a:endParaRPr>
          </a:p>
        </p:txBody>
      </p:sp>
      <p:sp>
        <p:nvSpPr>
          <p:cNvPr id="949" name="Google Shape;949;p63"/>
          <p:cNvSpPr txBox="1"/>
          <p:nvPr/>
        </p:nvSpPr>
        <p:spPr>
          <a:xfrm>
            <a:off x="4460700" y="3944500"/>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50" name="Google Shape;950;p63"/>
          <p:cNvSpPr txBox="1"/>
          <p:nvPr/>
        </p:nvSpPr>
        <p:spPr>
          <a:xfrm rot="-5400000">
            <a:off x="50230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51" name="Google Shape;951;p63"/>
          <p:cNvSpPr txBox="1"/>
          <p:nvPr/>
        </p:nvSpPr>
        <p:spPr>
          <a:xfrm rot="-5400000">
            <a:off x="160065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52" name="Google Shape;952;p63"/>
          <p:cNvSpPr txBox="1"/>
          <p:nvPr/>
        </p:nvSpPr>
        <p:spPr>
          <a:xfrm rot="-5400000">
            <a:off x="2707175"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53" name="Google Shape;953;p63"/>
          <p:cNvSpPr txBox="1"/>
          <p:nvPr/>
        </p:nvSpPr>
        <p:spPr>
          <a:xfrm rot="-5400000">
            <a:off x="3786200" y="2882575"/>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54" name="Google Shape;954;p63"/>
          <p:cNvSpPr txBox="1"/>
          <p:nvPr/>
        </p:nvSpPr>
        <p:spPr>
          <a:xfrm rot="-5400000">
            <a:off x="50230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55" name="Google Shape;955;p63"/>
          <p:cNvSpPr txBox="1"/>
          <p:nvPr/>
        </p:nvSpPr>
        <p:spPr>
          <a:xfrm rot="-5400000">
            <a:off x="160065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56" name="Google Shape;956;p63"/>
          <p:cNvSpPr txBox="1"/>
          <p:nvPr/>
        </p:nvSpPr>
        <p:spPr>
          <a:xfrm rot="-5400000">
            <a:off x="2707175"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57" name="Google Shape;957;p63"/>
          <p:cNvSpPr txBox="1"/>
          <p:nvPr/>
        </p:nvSpPr>
        <p:spPr>
          <a:xfrm rot="-5400000">
            <a:off x="3786200" y="3775338"/>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a:t>
            </a:r>
            <a:endParaRPr sz="1800">
              <a:solidFill>
                <a:srgbClr val="595959"/>
              </a:solidFill>
              <a:latin typeface="Lexend"/>
              <a:ea typeface="Lexend"/>
              <a:cs typeface="Lexend"/>
              <a:sym typeface="Lexend"/>
            </a:endParaRPr>
          </a:p>
        </p:txBody>
      </p:sp>
      <p:sp>
        <p:nvSpPr>
          <p:cNvPr id="958" name="Google Shape;958;p63"/>
          <p:cNvSpPr txBox="1"/>
          <p:nvPr/>
        </p:nvSpPr>
        <p:spPr>
          <a:xfrm>
            <a:off x="6745100" y="978575"/>
            <a:ext cx="1460700" cy="88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999999"/>
                </a:solidFill>
                <a:latin typeface="Lexend"/>
                <a:ea typeface="Lexend"/>
                <a:cs typeface="Lexend"/>
                <a:sym typeface="Lexend"/>
              </a:rPr>
              <a:t>v</a:t>
            </a:r>
            <a:r>
              <a:rPr lang="en" sz="1800" baseline="-25000">
                <a:solidFill>
                  <a:srgbClr val="999999"/>
                </a:solidFill>
                <a:latin typeface="Lexend"/>
                <a:ea typeface="Lexend"/>
                <a:cs typeface="Lexend"/>
                <a:sym typeface="Lexend"/>
              </a:rPr>
              <a:t>i </a:t>
            </a:r>
            <a:r>
              <a:rPr lang="en" sz="1800">
                <a:solidFill>
                  <a:srgbClr val="999999"/>
                </a:solidFill>
                <a:latin typeface="Lexend"/>
                <a:ea typeface="Lexend"/>
                <a:cs typeface="Lexend"/>
                <a:sym typeface="Lexend"/>
              </a:rPr>
              <a:t>= 1 x k</a:t>
            </a:r>
            <a:endParaRPr sz="1800">
              <a:solidFill>
                <a:srgbClr val="999999"/>
              </a:solidFill>
              <a:latin typeface="Lexend"/>
              <a:ea typeface="Lexend"/>
              <a:cs typeface="Lexend"/>
              <a:sym typeface="Lexend"/>
            </a:endParaRPr>
          </a:p>
          <a:p>
            <a:pPr marL="0" lvl="0" indent="0" algn="ctr" rtl="0">
              <a:spcBef>
                <a:spcPts val="0"/>
              </a:spcBef>
              <a:spcAft>
                <a:spcPts val="0"/>
              </a:spcAft>
              <a:buNone/>
            </a:pPr>
            <a:r>
              <a:rPr lang="en" sz="1800">
                <a:solidFill>
                  <a:srgbClr val="999999"/>
                </a:solidFill>
                <a:latin typeface="Lexend"/>
                <a:ea typeface="Lexend"/>
                <a:cs typeface="Lexend"/>
                <a:sym typeface="Lexend"/>
              </a:rPr>
              <a:t>M = k x k</a:t>
            </a:r>
            <a:endParaRPr sz="1800">
              <a:solidFill>
                <a:srgbClr val="999999"/>
              </a:solidFill>
              <a:latin typeface="Lexend"/>
              <a:ea typeface="Lexend"/>
              <a:cs typeface="Lexend"/>
              <a:sym typeface="Lexend"/>
            </a:endParaRPr>
          </a:p>
          <a:p>
            <a:pPr marL="0" lvl="0" indent="0" algn="ctr" rtl="0">
              <a:spcBef>
                <a:spcPts val="0"/>
              </a:spcBef>
              <a:spcAft>
                <a:spcPts val="0"/>
              </a:spcAft>
              <a:buNone/>
            </a:pPr>
            <a:r>
              <a:rPr lang="en" sz="1800">
                <a:solidFill>
                  <a:srgbClr val="999999"/>
                </a:solidFill>
                <a:latin typeface="Lexend"/>
                <a:ea typeface="Lexend"/>
                <a:cs typeface="Lexend"/>
                <a:sym typeface="Lexend"/>
              </a:rPr>
              <a:t>[ ] = 1 x k</a:t>
            </a:r>
            <a:endParaRPr sz="1800">
              <a:solidFill>
                <a:srgbClr val="999999"/>
              </a:solidFill>
              <a:latin typeface="Lexend"/>
              <a:ea typeface="Lexend"/>
              <a:cs typeface="Lexend"/>
              <a:sym typeface="Lexend"/>
            </a:endParaRPr>
          </a:p>
        </p:txBody>
      </p:sp>
      <p:sp>
        <p:nvSpPr>
          <p:cNvPr id="959" name="Google Shape;959;p63"/>
          <p:cNvSpPr txBox="1"/>
          <p:nvPr/>
        </p:nvSpPr>
        <p:spPr>
          <a:xfrm>
            <a:off x="4754350" y="1289013"/>
            <a:ext cx="1391700" cy="4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9900"/>
                </a:solidFill>
                <a:latin typeface="Lexend"/>
                <a:ea typeface="Lexend"/>
                <a:cs typeface="Lexend"/>
                <a:sym typeface="Lexend"/>
              </a:rPr>
              <a:t>KEY MATRIX</a:t>
            </a:r>
            <a:endParaRPr sz="1800" b="1">
              <a:solidFill>
                <a:srgbClr val="FF9900"/>
              </a:solidFill>
              <a:latin typeface="Lexend"/>
              <a:ea typeface="Lexend"/>
              <a:cs typeface="Lexend"/>
              <a:sym typeface="Lexend"/>
            </a:endParaRPr>
          </a:p>
        </p:txBody>
      </p:sp>
      <p:sp>
        <p:nvSpPr>
          <p:cNvPr id="960" name="Google Shape;960;p63"/>
          <p:cNvSpPr txBox="1"/>
          <p:nvPr/>
        </p:nvSpPr>
        <p:spPr>
          <a:xfrm>
            <a:off x="5475600" y="2095050"/>
            <a:ext cx="1391700" cy="4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285F4"/>
                </a:solidFill>
                <a:latin typeface="Lexend"/>
                <a:ea typeface="Lexend"/>
                <a:cs typeface="Lexend"/>
                <a:sym typeface="Lexend"/>
              </a:rPr>
              <a:t>QUERY MATRIX</a:t>
            </a:r>
            <a:endParaRPr sz="1800" b="1">
              <a:solidFill>
                <a:srgbClr val="4285F4"/>
              </a:solidFill>
              <a:latin typeface="Lexend"/>
              <a:ea typeface="Lexend"/>
              <a:cs typeface="Lexend"/>
              <a:sym typeface="Lexend"/>
            </a:endParaRPr>
          </a:p>
        </p:txBody>
      </p:sp>
      <p:sp>
        <p:nvSpPr>
          <p:cNvPr id="961" name="Google Shape;961;p63"/>
          <p:cNvSpPr txBox="1"/>
          <p:nvPr/>
        </p:nvSpPr>
        <p:spPr>
          <a:xfrm>
            <a:off x="7504100" y="3601050"/>
            <a:ext cx="1391700" cy="4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38761D"/>
                </a:solidFill>
                <a:latin typeface="Lexend"/>
                <a:ea typeface="Lexend"/>
                <a:cs typeface="Lexend"/>
                <a:sym typeface="Lexend"/>
              </a:rPr>
              <a:t>VALUE MATRIX</a:t>
            </a:r>
            <a:endParaRPr sz="1800" b="1">
              <a:solidFill>
                <a:srgbClr val="38761D"/>
              </a:solidFill>
              <a:latin typeface="Lexend"/>
              <a:ea typeface="Lexend"/>
              <a:cs typeface="Lexend"/>
              <a:sym typeface="Lexend"/>
            </a:endParaRPr>
          </a:p>
        </p:txBody>
      </p:sp>
      <p:sp>
        <p:nvSpPr>
          <p:cNvPr id="962" name="Google Shape;962;p63"/>
          <p:cNvSpPr txBox="1"/>
          <p:nvPr/>
        </p:nvSpPr>
        <p:spPr>
          <a:xfrm>
            <a:off x="5987900" y="114300"/>
            <a:ext cx="2284500" cy="6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95959"/>
                </a:solidFill>
                <a:latin typeface="Lexend"/>
                <a:ea typeface="Lexend"/>
                <a:cs typeface="Lexend"/>
                <a:sym typeface="Lexend"/>
              </a:rPr>
              <a:t>Now we have parameters we can train over.</a:t>
            </a:r>
            <a:endParaRPr>
              <a:solidFill>
                <a:srgbClr val="595959"/>
              </a:solidFill>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64"/>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21</a:t>
            </a:fld>
            <a:endParaRPr>
              <a:solidFill>
                <a:schemeClr val="dk1"/>
              </a:solidFill>
            </a:endParaRPr>
          </a:p>
        </p:txBody>
      </p:sp>
      <p:sp>
        <p:nvSpPr>
          <p:cNvPr id="968" name="Google Shape;968;p64"/>
          <p:cNvSpPr txBox="1"/>
          <p:nvPr/>
        </p:nvSpPr>
        <p:spPr>
          <a:xfrm>
            <a:off x="311700" y="339750"/>
            <a:ext cx="47640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 Bl</a:t>
            </a:r>
            <a:r>
              <a:rPr lang="en" sz="2800">
                <a:latin typeface="Lexend"/>
                <a:ea typeface="Lexend"/>
                <a:cs typeface="Lexend"/>
                <a:sym typeface="Lexend"/>
              </a:rPr>
              <a:t>ock</a:t>
            </a:r>
            <a:endParaRPr sz="2800">
              <a:solidFill>
                <a:srgbClr val="000000"/>
              </a:solidFill>
              <a:latin typeface="Lexend"/>
              <a:ea typeface="Lexend"/>
              <a:cs typeface="Lexend"/>
              <a:sym typeface="Lexend"/>
            </a:endParaRPr>
          </a:p>
        </p:txBody>
      </p:sp>
      <p:sp>
        <p:nvSpPr>
          <p:cNvPr id="969" name="Google Shape;969;p64"/>
          <p:cNvSpPr/>
          <p:nvPr/>
        </p:nvSpPr>
        <p:spPr>
          <a:xfrm>
            <a:off x="1510400" y="1060300"/>
            <a:ext cx="6467100" cy="2895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70" name="Google Shape;970;p64"/>
          <p:cNvSpPr txBox="1"/>
          <p:nvPr/>
        </p:nvSpPr>
        <p:spPr>
          <a:xfrm>
            <a:off x="1849850" y="1491825"/>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LINEAR</a:t>
            </a:r>
            <a:endParaRPr sz="1200">
              <a:solidFill>
                <a:schemeClr val="dk1"/>
              </a:solidFill>
              <a:latin typeface="Lexend"/>
              <a:ea typeface="Lexend"/>
              <a:cs typeface="Lexend"/>
              <a:sym typeface="Lexend"/>
            </a:endParaRPr>
          </a:p>
        </p:txBody>
      </p:sp>
      <p:sp>
        <p:nvSpPr>
          <p:cNvPr id="971" name="Google Shape;971;p64"/>
          <p:cNvSpPr txBox="1"/>
          <p:nvPr/>
        </p:nvSpPr>
        <p:spPr>
          <a:xfrm>
            <a:off x="1849850" y="2327350"/>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LINEAR</a:t>
            </a:r>
            <a:endParaRPr sz="1200">
              <a:solidFill>
                <a:schemeClr val="dk1"/>
              </a:solidFill>
              <a:latin typeface="Lexend"/>
              <a:ea typeface="Lexend"/>
              <a:cs typeface="Lexend"/>
              <a:sym typeface="Lexend"/>
            </a:endParaRPr>
          </a:p>
        </p:txBody>
      </p:sp>
      <p:sp>
        <p:nvSpPr>
          <p:cNvPr id="972" name="Google Shape;972;p64"/>
          <p:cNvSpPr txBox="1"/>
          <p:nvPr/>
        </p:nvSpPr>
        <p:spPr>
          <a:xfrm>
            <a:off x="1849850" y="3162875"/>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LINEAR</a:t>
            </a:r>
            <a:endParaRPr sz="1200">
              <a:solidFill>
                <a:schemeClr val="dk1"/>
              </a:solidFill>
              <a:latin typeface="Lexend"/>
              <a:ea typeface="Lexend"/>
              <a:cs typeface="Lexend"/>
              <a:sym typeface="Lexend"/>
            </a:endParaRPr>
          </a:p>
        </p:txBody>
      </p:sp>
      <p:sp>
        <p:nvSpPr>
          <p:cNvPr id="973" name="Google Shape;973;p64"/>
          <p:cNvSpPr txBox="1"/>
          <p:nvPr/>
        </p:nvSpPr>
        <p:spPr>
          <a:xfrm>
            <a:off x="1588850" y="1060300"/>
            <a:ext cx="1410600" cy="47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9900"/>
                </a:solidFill>
                <a:latin typeface="Lexend"/>
                <a:ea typeface="Lexend"/>
                <a:cs typeface="Lexend"/>
                <a:sym typeface="Lexend"/>
              </a:rPr>
              <a:t>KEYS</a:t>
            </a:r>
            <a:endParaRPr sz="1600" b="1">
              <a:solidFill>
                <a:srgbClr val="FF9900"/>
              </a:solidFill>
              <a:latin typeface="Lexend"/>
              <a:ea typeface="Lexend"/>
              <a:cs typeface="Lexend"/>
              <a:sym typeface="Lexend"/>
            </a:endParaRPr>
          </a:p>
        </p:txBody>
      </p:sp>
      <p:sp>
        <p:nvSpPr>
          <p:cNvPr id="974" name="Google Shape;974;p64"/>
          <p:cNvSpPr txBox="1"/>
          <p:nvPr/>
        </p:nvSpPr>
        <p:spPr>
          <a:xfrm>
            <a:off x="1588850" y="1905375"/>
            <a:ext cx="1410600" cy="47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9900"/>
                </a:solidFill>
                <a:latin typeface="Lexend"/>
                <a:ea typeface="Lexend"/>
                <a:cs typeface="Lexend"/>
                <a:sym typeface="Lexend"/>
              </a:rPr>
              <a:t>QUERIES</a:t>
            </a:r>
            <a:endParaRPr sz="1600" b="1">
              <a:solidFill>
                <a:srgbClr val="FF9900"/>
              </a:solidFill>
              <a:latin typeface="Lexend"/>
              <a:ea typeface="Lexend"/>
              <a:cs typeface="Lexend"/>
              <a:sym typeface="Lexend"/>
            </a:endParaRPr>
          </a:p>
        </p:txBody>
      </p:sp>
      <p:sp>
        <p:nvSpPr>
          <p:cNvPr id="975" name="Google Shape;975;p64"/>
          <p:cNvSpPr txBox="1"/>
          <p:nvPr/>
        </p:nvSpPr>
        <p:spPr>
          <a:xfrm>
            <a:off x="1588850" y="2750450"/>
            <a:ext cx="1410600" cy="47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9900"/>
                </a:solidFill>
                <a:latin typeface="Lexend"/>
                <a:ea typeface="Lexend"/>
                <a:cs typeface="Lexend"/>
                <a:sym typeface="Lexend"/>
              </a:rPr>
              <a:t>VALUES</a:t>
            </a:r>
            <a:endParaRPr sz="1600" b="1">
              <a:solidFill>
                <a:srgbClr val="FF9900"/>
              </a:solidFill>
              <a:latin typeface="Lexend"/>
              <a:ea typeface="Lexend"/>
              <a:cs typeface="Lexend"/>
              <a:sym typeface="Lexend"/>
            </a:endParaRPr>
          </a:p>
        </p:txBody>
      </p:sp>
      <p:sp>
        <p:nvSpPr>
          <p:cNvPr id="976" name="Google Shape;976;p64"/>
          <p:cNvSpPr/>
          <p:nvPr/>
        </p:nvSpPr>
        <p:spPr>
          <a:xfrm>
            <a:off x="568600" y="1675025"/>
            <a:ext cx="526500" cy="11535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77" name="Google Shape;977;p64"/>
          <p:cNvSpPr txBox="1"/>
          <p:nvPr/>
        </p:nvSpPr>
        <p:spPr>
          <a:xfrm>
            <a:off x="587350" y="1675025"/>
            <a:ext cx="489000" cy="7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rgbClr val="595959"/>
                </a:solidFill>
                <a:latin typeface="Lexend"/>
                <a:ea typeface="Lexend"/>
                <a:cs typeface="Lexend"/>
                <a:sym typeface="Lexend"/>
              </a:rPr>
              <a:t>v</a:t>
            </a:r>
            <a:r>
              <a:rPr lang="en" sz="1500" baseline="-25000">
                <a:solidFill>
                  <a:srgbClr val="595959"/>
                </a:solidFill>
                <a:latin typeface="Lexend"/>
                <a:ea typeface="Lexend"/>
                <a:cs typeface="Lexend"/>
                <a:sym typeface="Lexend"/>
              </a:rPr>
              <a:t>1</a:t>
            </a:r>
            <a:endParaRPr sz="1500" baseline="-25000">
              <a:solidFill>
                <a:srgbClr val="595959"/>
              </a:solidFill>
              <a:latin typeface="Lexend"/>
              <a:ea typeface="Lexend"/>
              <a:cs typeface="Lexend"/>
              <a:sym typeface="Lexend"/>
            </a:endParaRPr>
          </a:p>
          <a:p>
            <a:pPr marL="0" lvl="0" indent="0" algn="ctr" rtl="0">
              <a:spcBef>
                <a:spcPts val="0"/>
              </a:spcBef>
              <a:spcAft>
                <a:spcPts val="0"/>
              </a:spcAft>
              <a:buNone/>
            </a:pPr>
            <a:r>
              <a:rPr lang="en" sz="1500" baseline="-25000">
                <a:solidFill>
                  <a:srgbClr val="595959"/>
                </a:solidFill>
                <a:latin typeface="Lexend"/>
                <a:ea typeface="Lexend"/>
                <a:cs typeface="Lexend"/>
                <a:sym typeface="Lexend"/>
              </a:rPr>
              <a:t>...</a:t>
            </a:r>
            <a:endParaRPr sz="1500" baseline="-25000">
              <a:solidFill>
                <a:srgbClr val="595959"/>
              </a:solidFill>
              <a:latin typeface="Lexend"/>
              <a:ea typeface="Lexend"/>
              <a:cs typeface="Lexend"/>
              <a:sym typeface="Lexend"/>
            </a:endParaRPr>
          </a:p>
          <a:p>
            <a:pPr marL="0" lvl="0" indent="0" algn="ctr" rtl="0">
              <a:spcBef>
                <a:spcPts val="0"/>
              </a:spcBef>
              <a:spcAft>
                <a:spcPts val="0"/>
              </a:spcAft>
              <a:buNone/>
            </a:pPr>
            <a:endParaRPr sz="1500">
              <a:solidFill>
                <a:srgbClr val="595959"/>
              </a:solidFill>
              <a:latin typeface="Lexend"/>
              <a:ea typeface="Lexend"/>
              <a:cs typeface="Lexend"/>
              <a:sym typeface="Lexend"/>
            </a:endParaRPr>
          </a:p>
          <a:p>
            <a:pPr marL="0" lvl="0" indent="0" algn="ctr" rtl="0">
              <a:spcBef>
                <a:spcPts val="0"/>
              </a:spcBef>
              <a:spcAft>
                <a:spcPts val="0"/>
              </a:spcAft>
              <a:buNone/>
            </a:pPr>
            <a:r>
              <a:rPr lang="en" sz="1500">
                <a:solidFill>
                  <a:srgbClr val="595959"/>
                </a:solidFill>
                <a:latin typeface="Lexend"/>
                <a:ea typeface="Lexend"/>
                <a:cs typeface="Lexend"/>
                <a:sym typeface="Lexend"/>
              </a:rPr>
              <a:t>v</a:t>
            </a:r>
            <a:r>
              <a:rPr lang="en" sz="1500" baseline="-25000">
                <a:solidFill>
                  <a:srgbClr val="595959"/>
                </a:solidFill>
                <a:latin typeface="Lexend"/>
                <a:ea typeface="Lexend"/>
                <a:cs typeface="Lexend"/>
                <a:sym typeface="Lexend"/>
              </a:rPr>
              <a:t>n</a:t>
            </a:r>
            <a:endParaRPr sz="1500" baseline="-25000">
              <a:solidFill>
                <a:srgbClr val="595959"/>
              </a:solidFill>
              <a:latin typeface="Lexend"/>
              <a:ea typeface="Lexend"/>
              <a:cs typeface="Lexend"/>
              <a:sym typeface="Lexend"/>
            </a:endParaRPr>
          </a:p>
        </p:txBody>
      </p:sp>
      <p:sp>
        <p:nvSpPr>
          <p:cNvPr id="978" name="Google Shape;978;p64"/>
          <p:cNvSpPr txBox="1"/>
          <p:nvPr/>
        </p:nvSpPr>
        <p:spPr>
          <a:xfrm>
            <a:off x="176625" y="3227150"/>
            <a:ext cx="4437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rgbClr val="595959"/>
                </a:solidFill>
                <a:latin typeface="Lexend"/>
                <a:ea typeface="Lexend"/>
                <a:cs typeface="Lexend"/>
                <a:sym typeface="Lexend"/>
              </a:rPr>
              <a:t>v</a:t>
            </a:r>
            <a:r>
              <a:rPr lang="en" sz="1500" baseline="-25000">
                <a:solidFill>
                  <a:srgbClr val="595959"/>
                </a:solidFill>
                <a:latin typeface="Lexend"/>
                <a:ea typeface="Lexend"/>
                <a:cs typeface="Lexend"/>
                <a:sym typeface="Lexend"/>
              </a:rPr>
              <a:t>i</a:t>
            </a:r>
            <a:endParaRPr/>
          </a:p>
        </p:txBody>
      </p:sp>
      <p:sp>
        <p:nvSpPr>
          <p:cNvPr id="979" name="Google Shape;979;p64"/>
          <p:cNvSpPr/>
          <p:nvPr/>
        </p:nvSpPr>
        <p:spPr>
          <a:xfrm>
            <a:off x="760350" y="33371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80" name="Google Shape;980;p64"/>
          <p:cNvSpPr/>
          <p:nvPr/>
        </p:nvSpPr>
        <p:spPr>
          <a:xfrm>
            <a:off x="936225" y="33371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81" name="Google Shape;981;p64"/>
          <p:cNvSpPr/>
          <p:nvPr/>
        </p:nvSpPr>
        <p:spPr>
          <a:xfrm>
            <a:off x="1112100" y="33371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82" name="Google Shape;982;p64"/>
          <p:cNvSpPr/>
          <p:nvPr/>
        </p:nvSpPr>
        <p:spPr>
          <a:xfrm>
            <a:off x="584475" y="33371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83" name="Google Shape;983;p64"/>
          <p:cNvSpPr/>
          <p:nvPr/>
        </p:nvSpPr>
        <p:spPr>
          <a:xfrm>
            <a:off x="1165550" y="1581931"/>
            <a:ext cx="633450" cy="532750"/>
          </a:xfrm>
          <a:custGeom>
            <a:avLst/>
            <a:gdLst/>
            <a:ahLst/>
            <a:cxnLst/>
            <a:rect l="l" t="t" r="r" b="b"/>
            <a:pathLst>
              <a:path w="25338" h="21310" extrusionOk="0">
                <a:moveTo>
                  <a:pt x="0" y="21246"/>
                </a:moveTo>
                <a:cubicBezTo>
                  <a:pt x="2480" y="21246"/>
                  <a:pt x="5843" y="21505"/>
                  <a:pt x="7219" y="19441"/>
                </a:cubicBezTo>
                <a:cubicBezTo>
                  <a:pt x="9780" y="15598"/>
                  <a:pt x="10270" y="10375"/>
                  <a:pt x="13536" y="7109"/>
                </a:cubicBezTo>
                <a:cubicBezTo>
                  <a:pt x="16026" y="4619"/>
                  <a:pt x="20645" y="5611"/>
                  <a:pt x="23462" y="3499"/>
                </a:cubicBezTo>
                <a:cubicBezTo>
                  <a:pt x="24715" y="2559"/>
                  <a:pt x="18744" y="1599"/>
                  <a:pt x="19852" y="491"/>
                </a:cubicBezTo>
                <a:cubicBezTo>
                  <a:pt x="21279" y="-936"/>
                  <a:pt x="25553" y="1200"/>
                  <a:pt x="25267" y="3198"/>
                </a:cubicBezTo>
                <a:cubicBezTo>
                  <a:pt x="25054" y="4687"/>
                  <a:pt x="23084" y="5431"/>
                  <a:pt x="21657" y="5905"/>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984" name="Google Shape;984;p64"/>
          <p:cNvSpPr/>
          <p:nvPr/>
        </p:nvSpPr>
        <p:spPr>
          <a:xfrm>
            <a:off x="1188125" y="2180750"/>
            <a:ext cx="571500" cy="1097875"/>
          </a:xfrm>
          <a:custGeom>
            <a:avLst/>
            <a:gdLst/>
            <a:ahLst/>
            <a:cxnLst/>
            <a:rect l="l" t="t" r="r" b="b"/>
            <a:pathLst>
              <a:path w="22860" h="43915" extrusionOk="0">
                <a:moveTo>
                  <a:pt x="0" y="0"/>
                </a:moveTo>
                <a:cubicBezTo>
                  <a:pt x="12178" y="0"/>
                  <a:pt x="5380" y="24000"/>
                  <a:pt x="10828" y="34891"/>
                </a:cubicBezTo>
                <a:cubicBezTo>
                  <a:pt x="12297" y="37828"/>
                  <a:pt x="16134" y="38966"/>
                  <a:pt x="19250" y="40005"/>
                </a:cubicBezTo>
                <a:cubicBezTo>
                  <a:pt x="20395" y="40387"/>
                  <a:pt x="22860" y="41514"/>
                  <a:pt x="22860" y="40306"/>
                </a:cubicBezTo>
                <a:cubicBezTo>
                  <a:pt x="22860" y="39573"/>
                  <a:pt x="21578" y="39581"/>
                  <a:pt x="21356" y="39403"/>
                </a:cubicBezTo>
                <a:cubicBezTo>
                  <a:pt x="20353" y="38601"/>
                  <a:pt x="17064" y="36997"/>
                  <a:pt x="18348" y="36997"/>
                </a:cubicBezTo>
                <a:cubicBezTo>
                  <a:pt x="19914" y="36997"/>
                  <a:pt x="21152" y="38662"/>
                  <a:pt x="21957" y="40005"/>
                </a:cubicBezTo>
                <a:cubicBezTo>
                  <a:pt x="22835" y="41469"/>
                  <a:pt x="20268" y="43375"/>
                  <a:pt x="18649" y="43915"/>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985" name="Google Shape;985;p64"/>
          <p:cNvSpPr/>
          <p:nvPr/>
        </p:nvSpPr>
        <p:spPr>
          <a:xfrm>
            <a:off x="1210675" y="2158175"/>
            <a:ext cx="596000" cy="376000"/>
          </a:xfrm>
          <a:custGeom>
            <a:avLst/>
            <a:gdLst/>
            <a:ahLst/>
            <a:cxnLst/>
            <a:rect l="l" t="t" r="r" b="b"/>
            <a:pathLst>
              <a:path w="23840" h="15040" extrusionOk="0">
                <a:moveTo>
                  <a:pt x="0" y="0"/>
                </a:moveTo>
                <a:cubicBezTo>
                  <a:pt x="7621" y="0"/>
                  <a:pt x="12022" y="9922"/>
                  <a:pt x="19251" y="12333"/>
                </a:cubicBezTo>
                <a:cubicBezTo>
                  <a:pt x="20408" y="12719"/>
                  <a:pt x="22184" y="13949"/>
                  <a:pt x="22860" y="12934"/>
                </a:cubicBezTo>
                <a:cubicBezTo>
                  <a:pt x="23650" y="11748"/>
                  <a:pt x="18728" y="9626"/>
                  <a:pt x="20153" y="9626"/>
                </a:cubicBezTo>
                <a:cubicBezTo>
                  <a:pt x="21938" y="9626"/>
                  <a:pt x="24724" y="12575"/>
                  <a:pt x="23462" y="13837"/>
                </a:cubicBezTo>
                <a:cubicBezTo>
                  <a:pt x="22430" y="14869"/>
                  <a:pt x="20711" y="15040"/>
                  <a:pt x="19251" y="15040"/>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986" name="Google Shape;986;p64"/>
          <p:cNvSpPr txBox="1"/>
          <p:nvPr/>
        </p:nvSpPr>
        <p:spPr>
          <a:xfrm>
            <a:off x="3543325" y="1753775"/>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MATMUL</a:t>
            </a:r>
            <a:endParaRPr sz="1200">
              <a:solidFill>
                <a:schemeClr val="dk1"/>
              </a:solidFill>
              <a:latin typeface="Lexend"/>
              <a:ea typeface="Lexend"/>
              <a:cs typeface="Lexend"/>
              <a:sym typeface="Lexend"/>
            </a:endParaRPr>
          </a:p>
        </p:txBody>
      </p:sp>
      <p:sp>
        <p:nvSpPr>
          <p:cNvPr id="987" name="Google Shape;987;p64"/>
          <p:cNvSpPr/>
          <p:nvPr/>
        </p:nvSpPr>
        <p:spPr>
          <a:xfrm>
            <a:off x="2827425" y="1535893"/>
            <a:ext cx="1097875" cy="186150"/>
          </a:xfrm>
          <a:custGeom>
            <a:avLst/>
            <a:gdLst/>
            <a:ahLst/>
            <a:cxnLst/>
            <a:rect l="l" t="t" r="r" b="b"/>
            <a:pathLst>
              <a:path w="43915" h="7446" extrusionOk="0">
                <a:moveTo>
                  <a:pt x="0" y="2031"/>
                </a:moveTo>
                <a:cubicBezTo>
                  <a:pt x="7018" y="2031"/>
                  <a:pt x="14091" y="2899"/>
                  <a:pt x="21055" y="2031"/>
                </a:cubicBezTo>
                <a:cubicBezTo>
                  <a:pt x="26343" y="1372"/>
                  <a:pt x="32099" y="-1273"/>
                  <a:pt x="36997" y="828"/>
                </a:cubicBezTo>
                <a:cubicBezTo>
                  <a:pt x="38975" y="1677"/>
                  <a:pt x="42048" y="7223"/>
                  <a:pt x="40005" y="6543"/>
                </a:cubicBezTo>
                <a:cubicBezTo>
                  <a:pt x="39198" y="6274"/>
                  <a:pt x="37820" y="5500"/>
                  <a:pt x="38200" y="4739"/>
                </a:cubicBezTo>
                <a:cubicBezTo>
                  <a:pt x="38908" y="3321"/>
                  <a:pt x="40525" y="7446"/>
                  <a:pt x="42110" y="7446"/>
                </a:cubicBezTo>
                <a:cubicBezTo>
                  <a:pt x="43113" y="7446"/>
                  <a:pt x="43206" y="5749"/>
                  <a:pt x="43915" y="5039"/>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988" name="Google Shape;988;p64"/>
          <p:cNvSpPr/>
          <p:nvPr/>
        </p:nvSpPr>
        <p:spPr>
          <a:xfrm>
            <a:off x="2797350" y="2150675"/>
            <a:ext cx="1210675" cy="330800"/>
          </a:xfrm>
          <a:custGeom>
            <a:avLst/>
            <a:gdLst/>
            <a:ahLst/>
            <a:cxnLst/>
            <a:rect l="l" t="t" r="r" b="b"/>
            <a:pathLst>
              <a:path w="48427" h="13232" extrusionOk="0">
                <a:moveTo>
                  <a:pt x="0" y="12934"/>
                </a:moveTo>
                <a:cubicBezTo>
                  <a:pt x="8322" y="12934"/>
                  <a:pt x="16643" y="12934"/>
                  <a:pt x="24965" y="12934"/>
                </a:cubicBezTo>
                <a:cubicBezTo>
                  <a:pt x="29794" y="12934"/>
                  <a:pt x="35210" y="14126"/>
                  <a:pt x="39403" y="11730"/>
                </a:cubicBezTo>
                <a:cubicBezTo>
                  <a:pt x="42494" y="9963"/>
                  <a:pt x="44532" y="6219"/>
                  <a:pt x="45118" y="2707"/>
                </a:cubicBezTo>
                <a:cubicBezTo>
                  <a:pt x="45333" y="1418"/>
                  <a:pt x="40284" y="2084"/>
                  <a:pt x="41208" y="3008"/>
                </a:cubicBezTo>
                <a:cubicBezTo>
                  <a:pt x="42371" y="4171"/>
                  <a:pt x="43474" y="0"/>
                  <a:pt x="45118" y="0"/>
                </a:cubicBezTo>
                <a:cubicBezTo>
                  <a:pt x="46750" y="0"/>
                  <a:pt x="47910" y="2061"/>
                  <a:pt x="48427" y="3609"/>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989" name="Google Shape;989;p64"/>
          <p:cNvSpPr/>
          <p:nvPr/>
        </p:nvSpPr>
        <p:spPr>
          <a:xfrm>
            <a:off x="4540625" y="1726475"/>
            <a:ext cx="443700" cy="4155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s</a:t>
            </a:r>
            <a:r>
              <a:rPr lang="en" baseline="-25000">
                <a:latin typeface="Lexend"/>
                <a:ea typeface="Lexend"/>
                <a:cs typeface="Lexend"/>
                <a:sym typeface="Lexend"/>
              </a:rPr>
              <a:t>ij</a:t>
            </a:r>
            <a:endParaRPr baseline="-25000">
              <a:latin typeface="Lexend"/>
              <a:ea typeface="Lexend"/>
              <a:cs typeface="Lexend"/>
              <a:sym typeface="Lexend"/>
            </a:endParaRPr>
          </a:p>
        </p:txBody>
      </p:sp>
      <p:sp>
        <p:nvSpPr>
          <p:cNvPr id="990" name="Google Shape;990;p64"/>
          <p:cNvSpPr txBox="1"/>
          <p:nvPr/>
        </p:nvSpPr>
        <p:spPr>
          <a:xfrm>
            <a:off x="5516950" y="1753775"/>
            <a:ext cx="12108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NORMALIZE</a:t>
            </a:r>
            <a:endParaRPr sz="1200">
              <a:solidFill>
                <a:schemeClr val="dk1"/>
              </a:solidFill>
              <a:latin typeface="Lexend"/>
              <a:ea typeface="Lexend"/>
              <a:cs typeface="Lexend"/>
              <a:sym typeface="Lexend"/>
            </a:endParaRPr>
          </a:p>
        </p:txBody>
      </p:sp>
      <p:sp>
        <p:nvSpPr>
          <p:cNvPr id="991" name="Google Shape;991;p64"/>
          <p:cNvSpPr/>
          <p:nvPr/>
        </p:nvSpPr>
        <p:spPr>
          <a:xfrm>
            <a:off x="5105900" y="1846364"/>
            <a:ext cx="398550" cy="153900"/>
          </a:xfrm>
          <a:custGeom>
            <a:avLst/>
            <a:gdLst/>
            <a:ahLst/>
            <a:cxnLst/>
            <a:rect l="l" t="t" r="r" b="b"/>
            <a:pathLst>
              <a:path w="15942" h="6156" extrusionOk="0">
                <a:moveTo>
                  <a:pt x="0" y="2847"/>
                </a:moveTo>
                <a:cubicBezTo>
                  <a:pt x="4516" y="2847"/>
                  <a:pt x="10342" y="6643"/>
                  <a:pt x="13536" y="3449"/>
                </a:cubicBezTo>
                <a:cubicBezTo>
                  <a:pt x="14444" y="2541"/>
                  <a:pt x="10219" y="1348"/>
                  <a:pt x="11129" y="441"/>
                </a:cubicBezTo>
                <a:cubicBezTo>
                  <a:pt x="12369" y="-795"/>
                  <a:pt x="15942" y="795"/>
                  <a:pt x="15942" y="2546"/>
                </a:cubicBezTo>
                <a:cubicBezTo>
                  <a:pt x="15942" y="4551"/>
                  <a:pt x="12798" y="5044"/>
                  <a:pt x="11129" y="6156"/>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992" name="Google Shape;992;p64"/>
          <p:cNvSpPr/>
          <p:nvPr/>
        </p:nvSpPr>
        <p:spPr>
          <a:xfrm>
            <a:off x="5900500" y="2180750"/>
            <a:ext cx="443700" cy="4155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w</a:t>
            </a:r>
            <a:r>
              <a:rPr lang="en" baseline="-25000">
                <a:latin typeface="Lexend"/>
                <a:ea typeface="Lexend"/>
                <a:cs typeface="Lexend"/>
                <a:sym typeface="Lexend"/>
              </a:rPr>
              <a:t>ij</a:t>
            </a:r>
            <a:endParaRPr baseline="-25000">
              <a:latin typeface="Lexend"/>
              <a:ea typeface="Lexend"/>
              <a:cs typeface="Lexend"/>
              <a:sym typeface="Lexend"/>
            </a:endParaRPr>
          </a:p>
        </p:txBody>
      </p:sp>
      <p:sp>
        <p:nvSpPr>
          <p:cNvPr id="993" name="Google Shape;993;p64"/>
          <p:cNvSpPr txBox="1"/>
          <p:nvPr/>
        </p:nvSpPr>
        <p:spPr>
          <a:xfrm>
            <a:off x="5678050" y="3162875"/>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MATMUL</a:t>
            </a:r>
            <a:endParaRPr sz="1200">
              <a:solidFill>
                <a:schemeClr val="dk1"/>
              </a:solidFill>
              <a:latin typeface="Lexend"/>
              <a:ea typeface="Lexend"/>
              <a:cs typeface="Lexend"/>
              <a:sym typeface="Lexend"/>
            </a:endParaRPr>
          </a:p>
        </p:txBody>
      </p:sp>
      <p:sp>
        <p:nvSpPr>
          <p:cNvPr id="994" name="Google Shape;994;p64"/>
          <p:cNvSpPr/>
          <p:nvPr/>
        </p:nvSpPr>
        <p:spPr>
          <a:xfrm>
            <a:off x="6013256" y="2654500"/>
            <a:ext cx="175475" cy="492900"/>
          </a:xfrm>
          <a:custGeom>
            <a:avLst/>
            <a:gdLst/>
            <a:ahLst/>
            <a:cxnLst/>
            <a:rect l="l" t="t" r="r" b="b"/>
            <a:pathLst>
              <a:path w="7019" h="19716" extrusionOk="0">
                <a:moveTo>
                  <a:pt x="3711" y="0"/>
                </a:moveTo>
                <a:cubicBezTo>
                  <a:pt x="3711" y="5014"/>
                  <a:pt x="4012" y="10025"/>
                  <a:pt x="4012" y="15039"/>
                </a:cubicBezTo>
                <a:cubicBezTo>
                  <a:pt x="4012" y="16042"/>
                  <a:pt x="2763" y="18279"/>
                  <a:pt x="2207" y="17445"/>
                </a:cubicBezTo>
                <a:cubicBezTo>
                  <a:pt x="1510" y="16400"/>
                  <a:pt x="-854" y="14137"/>
                  <a:pt x="402" y="14137"/>
                </a:cubicBezTo>
                <a:cubicBezTo>
                  <a:pt x="2517" y="14137"/>
                  <a:pt x="1747" y="18765"/>
                  <a:pt x="3711" y="19551"/>
                </a:cubicBezTo>
                <a:cubicBezTo>
                  <a:pt x="5368" y="20214"/>
                  <a:pt x="6455" y="17033"/>
                  <a:pt x="7020" y="15340"/>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995" name="Google Shape;995;p64"/>
          <p:cNvSpPr/>
          <p:nvPr/>
        </p:nvSpPr>
        <p:spPr>
          <a:xfrm>
            <a:off x="2804850" y="3188400"/>
            <a:ext cx="2846725" cy="285750"/>
          </a:xfrm>
          <a:custGeom>
            <a:avLst/>
            <a:gdLst/>
            <a:ahLst/>
            <a:cxnLst/>
            <a:rect l="l" t="t" r="r" b="b"/>
            <a:pathLst>
              <a:path w="113869" h="11430" extrusionOk="0">
                <a:moveTo>
                  <a:pt x="0" y="5113"/>
                </a:moveTo>
                <a:cubicBezTo>
                  <a:pt x="24866" y="5113"/>
                  <a:pt x="49730" y="4812"/>
                  <a:pt x="74596" y="4812"/>
                </a:cubicBezTo>
                <a:cubicBezTo>
                  <a:pt x="83721" y="4812"/>
                  <a:pt x="92843" y="5113"/>
                  <a:pt x="101968" y="5113"/>
                </a:cubicBezTo>
                <a:cubicBezTo>
                  <a:pt x="104675" y="5113"/>
                  <a:pt x="107382" y="5113"/>
                  <a:pt x="110089" y="5113"/>
                </a:cubicBezTo>
                <a:cubicBezTo>
                  <a:pt x="110791" y="5113"/>
                  <a:pt x="112195" y="5815"/>
                  <a:pt x="112195" y="5113"/>
                </a:cubicBezTo>
                <a:cubicBezTo>
                  <a:pt x="112195" y="2721"/>
                  <a:pt x="108230" y="2433"/>
                  <a:pt x="106179" y="1203"/>
                </a:cubicBezTo>
                <a:cubicBezTo>
                  <a:pt x="105332" y="695"/>
                  <a:pt x="102485" y="0"/>
                  <a:pt x="103472" y="0"/>
                </a:cubicBezTo>
                <a:cubicBezTo>
                  <a:pt x="105364" y="0"/>
                  <a:pt x="106546" y="2262"/>
                  <a:pt x="108285" y="3007"/>
                </a:cubicBezTo>
                <a:cubicBezTo>
                  <a:pt x="110279" y="3861"/>
                  <a:pt x="114383" y="4559"/>
                  <a:pt x="113699" y="6617"/>
                </a:cubicBezTo>
                <a:cubicBezTo>
                  <a:pt x="112787" y="9362"/>
                  <a:pt x="109223" y="10515"/>
                  <a:pt x="106480" y="11430"/>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996" name="Google Shape;996;p64"/>
          <p:cNvSpPr/>
          <p:nvPr/>
        </p:nvSpPr>
        <p:spPr>
          <a:xfrm>
            <a:off x="5900500" y="3807475"/>
            <a:ext cx="526500" cy="11535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997" name="Google Shape;997;p64"/>
          <p:cNvSpPr txBox="1"/>
          <p:nvPr/>
        </p:nvSpPr>
        <p:spPr>
          <a:xfrm>
            <a:off x="5919250" y="3807475"/>
            <a:ext cx="489000" cy="7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rgbClr val="595959"/>
                </a:solidFill>
                <a:latin typeface="Lexend"/>
                <a:ea typeface="Lexend"/>
                <a:cs typeface="Lexend"/>
                <a:sym typeface="Lexend"/>
              </a:rPr>
              <a:t>y</a:t>
            </a:r>
            <a:r>
              <a:rPr lang="en" sz="1500" baseline="-25000">
                <a:solidFill>
                  <a:srgbClr val="595959"/>
                </a:solidFill>
                <a:latin typeface="Lexend"/>
                <a:ea typeface="Lexend"/>
                <a:cs typeface="Lexend"/>
                <a:sym typeface="Lexend"/>
              </a:rPr>
              <a:t>1</a:t>
            </a:r>
            <a:endParaRPr sz="1500" baseline="-25000">
              <a:solidFill>
                <a:srgbClr val="595959"/>
              </a:solidFill>
              <a:latin typeface="Lexend"/>
              <a:ea typeface="Lexend"/>
              <a:cs typeface="Lexend"/>
              <a:sym typeface="Lexend"/>
            </a:endParaRPr>
          </a:p>
          <a:p>
            <a:pPr marL="0" lvl="0" indent="0" algn="ctr" rtl="0">
              <a:spcBef>
                <a:spcPts val="0"/>
              </a:spcBef>
              <a:spcAft>
                <a:spcPts val="0"/>
              </a:spcAft>
              <a:buNone/>
            </a:pPr>
            <a:r>
              <a:rPr lang="en" sz="1500" baseline="-25000">
                <a:solidFill>
                  <a:srgbClr val="595959"/>
                </a:solidFill>
                <a:latin typeface="Lexend"/>
                <a:ea typeface="Lexend"/>
                <a:cs typeface="Lexend"/>
                <a:sym typeface="Lexend"/>
              </a:rPr>
              <a:t>...</a:t>
            </a:r>
            <a:endParaRPr sz="1500" baseline="-25000">
              <a:solidFill>
                <a:srgbClr val="595959"/>
              </a:solidFill>
              <a:latin typeface="Lexend"/>
              <a:ea typeface="Lexend"/>
              <a:cs typeface="Lexend"/>
              <a:sym typeface="Lexend"/>
            </a:endParaRPr>
          </a:p>
          <a:p>
            <a:pPr marL="0" lvl="0" indent="0" algn="ctr" rtl="0">
              <a:spcBef>
                <a:spcPts val="0"/>
              </a:spcBef>
              <a:spcAft>
                <a:spcPts val="0"/>
              </a:spcAft>
              <a:buNone/>
            </a:pPr>
            <a:endParaRPr sz="1500">
              <a:solidFill>
                <a:srgbClr val="595959"/>
              </a:solidFill>
              <a:latin typeface="Lexend"/>
              <a:ea typeface="Lexend"/>
              <a:cs typeface="Lexend"/>
              <a:sym typeface="Lexend"/>
            </a:endParaRPr>
          </a:p>
          <a:p>
            <a:pPr marL="0" lvl="0" indent="0" algn="ctr" rtl="0">
              <a:spcBef>
                <a:spcPts val="0"/>
              </a:spcBef>
              <a:spcAft>
                <a:spcPts val="0"/>
              </a:spcAft>
              <a:buNone/>
            </a:pPr>
            <a:r>
              <a:rPr lang="en" sz="1500">
                <a:solidFill>
                  <a:srgbClr val="595959"/>
                </a:solidFill>
                <a:latin typeface="Lexend"/>
                <a:ea typeface="Lexend"/>
                <a:cs typeface="Lexend"/>
                <a:sym typeface="Lexend"/>
              </a:rPr>
              <a:t>y</a:t>
            </a:r>
            <a:r>
              <a:rPr lang="en" sz="1500" baseline="-25000">
                <a:solidFill>
                  <a:srgbClr val="595959"/>
                </a:solidFill>
                <a:latin typeface="Lexend"/>
                <a:ea typeface="Lexend"/>
                <a:cs typeface="Lexend"/>
                <a:sym typeface="Lexend"/>
              </a:rPr>
              <a:t>n</a:t>
            </a:r>
            <a:endParaRPr sz="1500" baseline="-25000">
              <a:solidFill>
                <a:srgbClr val="595959"/>
              </a:solidFill>
              <a:latin typeface="Lexend"/>
              <a:ea typeface="Lexend"/>
              <a:cs typeface="Lexend"/>
              <a:sym typeface="Lexend"/>
            </a:endParaRPr>
          </a:p>
        </p:txBody>
      </p:sp>
      <p:sp>
        <p:nvSpPr>
          <p:cNvPr id="998" name="Google Shape;998;p64"/>
          <p:cNvSpPr/>
          <p:nvPr/>
        </p:nvSpPr>
        <p:spPr>
          <a:xfrm>
            <a:off x="6068122" y="3556825"/>
            <a:ext cx="105575" cy="205850"/>
          </a:xfrm>
          <a:custGeom>
            <a:avLst/>
            <a:gdLst/>
            <a:ahLst/>
            <a:cxnLst/>
            <a:rect l="l" t="t" r="r" b="b"/>
            <a:pathLst>
              <a:path w="4223" h="8234" extrusionOk="0">
                <a:moveTo>
                  <a:pt x="1817" y="0"/>
                </a:moveTo>
                <a:cubicBezTo>
                  <a:pt x="1817" y="2165"/>
                  <a:pt x="1665" y="8007"/>
                  <a:pt x="313" y="6317"/>
                </a:cubicBezTo>
                <a:cubicBezTo>
                  <a:pt x="-313" y="5534"/>
                  <a:pt x="1822" y="8570"/>
                  <a:pt x="2719" y="8122"/>
                </a:cubicBezTo>
                <a:cubicBezTo>
                  <a:pt x="3722" y="7621"/>
                  <a:pt x="3430" y="5907"/>
                  <a:pt x="4223" y="5114"/>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999" name="Google Shape;999;p64"/>
          <p:cNvSpPr txBox="1"/>
          <p:nvPr/>
        </p:nvSpPr>
        <p:spPr>
          <a:xfrm>
            <a:off x="3925300" y="2187200"/>
            <a:ext cx="9024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3"/>
                </a:solidFill>
                <a:latin typeface="Covered By Your Grace"/>
                <a:ea typeface="Covered By Your Grace"/>
                <a:cs typeface="Covered By Your Grace"/>
                <a:sym typeface="Covered By Your Grace"/>
              </a:rPr>
              <a:t>Dot product</a:t>
            </a:r>
            <a:endParaRPr sz="1200" b="1">
              <a:solidFill>
                <a:schemeClr val="accent3"/>
              </a:solidFill>
              <a:latin typeface="Covered By Your Grace"/>
              <a:ea typeface="Covered By Your Grace"/>
              <a:cs typeface="Covered By Your Grace"/>
              <a:sym typeface="Covered By Your Grace"/>
            </a:endParaRPr>
          </a:p>
        </p:txBody>
      </p:sp>
      <p:sp>
        <p:nvSpPr>
          <p:cNvPr id="1000" name="Google Shape;1000;p64"/>
          <p:cNvSpPr txBox="1"/>
          <p:nvPr/>
        </p:nvSpPr>
        <p:spPr>
          <a:xfrm>
            <a:off x="6593125" y="3230525"/>
            <a:ext cx="10980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3"/>
                </a:solidFill>
                <a:latin typeface="Covered By Your Grace"/>
                <a:ea typeface="Covered By Your Grace"/>
                <a:cs typeface="Covered By Your Grace"/>
                <a:sym typeface="Covered By Your Grace"/>
              </a:rPr>
              <a:t>Weighted Sum</a:t>
            </a:r>
            <a:endParaRPr sz="1200" b="1">
              <a:solidFill>
                <a:schemeClr val="accent3"/>
              </a:solidFill>
              <a:latin typeface="Covered By Your Grace"/>
              <a:ea typeface="Covered By Your Grace"/>
              <a:cs typeface="Covered By Your Grace"/>
              <a:sym typeface="Covered By Your Grac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65"/>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22</a:t>
            </a:fld>
            <a:endParaRPr>
              <a:solidFill>
                <a:schemeClr val="dk1"/>
              </a:solidFill>
            </a:endParaRPr>
          </a:p>
        </p:txBody>
      </p:sp>
      <p:sp>
        <p:nvSpPr>
          <p:cNvPr id="1006" name="Google Shape;1006;p65"/>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1007" name="Google Shape;1007;p65"/>
          <p:cNvSpPr txBox="1"/>
          <p:nvPr/>
        </p:nvSpPr>
        <p:spPr>
          <a:xfrm>
            <a:off x="360950" y="1413700"/>
            <a:ext cx="6136200" cy="24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lt2"/>
                </a:solidFill>
                <a:latin typeface="Lexend"/>
                <a:ea typeface="Lexend"/>
                <a:cs typeface="Lexend"/>
                <a:sym typeface="Lexend"/>
              </a:rPr>
              <a:t>TL;DR</a:t>
            </a:r>
            <a:endParaRPr sz="2300" b="1">
              <a:solidFill>
                <a:schemeClr val="lt2"/>
              </a:solidFill>
              <a:latin typeface="Lexend"/>
              <a:ea typeface="Lexend"/>
              <a:cs typeface="Lexend"/>
              <a:sym typeface="Lexend"/>
            </a:endParaRPr>
          </a:p>
          <a:p>
            <a:pPr marL="0" lvl="0" indent="0" algn="l" rtl="0">
              <a:spcBef>
                <a:spcPts val="0"/>
              </a:spcBef>
              <a:spcAft>
                <a:spcPts val="0"/>
              </a:spcAft>
              <a:buNone/>
            </a:pPr>
            <a:endParaRPr sz="2300">
              <a:solidFill>
                <a:schemeClr val="lt2"/>
              </a:solidFill>
              <a:latin typeface="Lexend"/>
              <a:ea typeface="Lexend"/>
              <a:cs typeface="Lexend"/>
              <a:sym typeface="Lexend"/>
            </a:endParaRPr>
          </a:p>
          <a:p>
            <a:pPr marL="0" lvl="0" indent="0" algn="l" rtl="0">
              <a:spcBef>
                <a:spcPts val="0"/>
              </a:spcBef>
              <a:spcAft>
                <a:spcPts val="0"/>
              </a:spcAft>
              <a:buNone/>
            </a:pPr>
            <a:r>
              <a:rPr lang="en" sz="2300">
                <a:solidFill>
                  <a:schemeClr val="lt2"/>
                </a:solidFill>
                <a:latin typeface="Lexend"/>
                <a:ea typeface="Lexend"/>
                <a:cs typeface="Lexend"/>
                <a:sym typeface="Lexend"/>
              </a:rPr>
              <a:t>Self attention is the process of adding more context to our embeddings.</a:t>
            </a:r>
            <a:endParaRPr sz="2300">
              <a:solidFill>
                <a:schemeClr val="lt2"/>
              </a:solidFill>
              <a:latin typeface="Lexend"/>
              <a:ea typeface="Lexend"/>
              <a:cs typeface="Lexend"/>
              <a:sym typeface="Lexen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6"/>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23</a:t>
            </a:fld>
            <a:endParaRPr>
              <a:solidFill>
                <a:schemeClr val="dk1"/>
              </a:solidFill>
            </a:endParaRPr>
          </a:p>
        </p:txBody>
      </p:sp>
      <p:sp>
        <p:nvSpPr>
          <p:cNvPr id="1013" name="Google Shape;1013;p66"/>
          <p:cNvSpPr txBox="1"/>
          <p:nvPr/>
        </p:nvSpPr>
        <p:spPr>
          <a:xfrm>
            <a:off x="311700" y="339750"/>
            <a:ext cx="55719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latin typeface="Lexend"/>
                <a:ea typeface="Lexend"/>
                <a:cs typeface="Lexend"/>
                <a:sym typeface="Lexend"/>
              </a:rPr>
              <a:t>Do we have enough attention?</a:t>
            </a:r>
            <a:endParaRPr sz="2800">
              <a:solidFill>
                <a:srgbClr val="000000"/>
              </a:solidFill>
              <a:latin typeface="Lexend"/>
              <a:ea typeface="Lexend"/>
              <a:cs typeface="Lexend"/>
              <a:sym typeface="Lexend"/>
            </a:endParaRPr>
          </a:p>
        </p:txBody>
      </p:sp>
      <p:sp>
        <p:nvSpPr>
          <p:cNvPr id="1014" name="Google Shape;1014;p66"/>
          <p:cNvSpPr/>
          <p:nvPr/>
        </p:nvSpPr>
        <p:spPr>
          <a:xfrm>
            <a:off x="57592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I</a:t>
            </a:r>
            <a:endParaRPr>
              <a:solidFill>
                <a:srgbClr val="595959"/>
              </a:solidFill>
              <a:latin typeface="Lexend"/>
              <a:ea typeface="Lexend"/>
              <a:cs typeface="Lexend"/>
              <a:sym typeface="Lexend"/>
            </a:endParaRPr>
          </a:p>
        </p:txBody>
      </p:sp>
      <p:sp>
        <p:nvSpPr>
          <p:cNvPr id="1015" name="Google Shape;1015;p66"/>
          <p:cNvSpPr/>
          <p:nvPr/>
        </p:nvSpPr>
        <p:spPr>
          <a:xfrm>
            <a:off x="1674275" y="1904950"/>
            <a:ext cx="948900" cy="419400"/>
          </a:xfrm>
          <a:prstGeom prst="rec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gave</a:t>
            </a:r>
            <a:endParaRPr>
              <a:solidFill>
                <a:srgbClr val="595959"/>
              </a:solidFill>
              <a:latin typeface="Lexend"/>
              <a:ea typeface="Lexend"/>
              <a:cs typeface="Lexend"/>
              <a:sym typeface="Lexend"/>
            </a:endParaRPr>
          </a:p>
        </p:txBody>
      </p:sp>
      <p:sp>
        <p:nvSpPr>
          <p:cNvPr id="1016" name="Google Shape;1016;p66"/>
          <p:cNvSpPr/>
          <p:nvPr/>
        </p:nvSpPr>
        <p:spPr>
          <a:xfrm>
            <a:off x="277262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my </a:t>
            </a:r>
            <a:endParaRPr>
              <a:solidFill>
                <a:srgbClr val="595959"/>
              </a:solidFill>
              <a:latin typeface="Lexend"/>
              <a:ea typeface="Lexend"/>
              <a:cs typeface="Lexend"/>
              <a:sym typeface="Lexend"/>
            </a:endParaRPr>
          </a:p>
        </p:txBody>
      </p:sp>
      <p:sp>
        <p:nvSpPr>
          <p:cNvPr id="1017" name="Google Shape;1017;p66"/>
          <p:cNvSpPr/>
          <p:nvPr/>
        </p:nvSpPr>
        <p:spPr>
          <a:xfrm>
            <a:off x="387097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cat</a:t>
            </a:r>
            <a:endParaRPr>
              <a:solidFill>
                <a:srgbClr val="595959"/>
              </a:solidFill>
              <a:latin typeface="Lexend"/>
              <a:ea typeface="Lexend"/>
              <a:cs typeface="Lexend"/>
              <a:sym typeface="Lexend"/>
            </a:endParaRPr>
          </a:p>
        </p:txBody>
      </p:sp>
      <p:sp>
        <p:nvSpPr>
          <p:cNvPr id="1018" name="Google Shape;1018;p66"/>
          <p:cNvSpPr/>
          <p:nvPr/>
        </p:nvSpPr>
        <p:spPr>
          <a:xfrm>
            <a:off x="496932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Tater</a:t>
            </a:r>
            <a:endParaRPr>
              <a:solidFill>
                <a:srgbClr val="595959"/>
              </a:solidFill>
              <a:latin typeface="Lexend"/>
              <a:ea typeface="Lexend"/>
              <a:cs typeface="Lexend"/>
              <a:sym typeface="Lexend"/>
            </a:endParaRPr>
          </a:p>
        </p:txBody>
      </p:sp>
      <p:sp>
        <p:nvSpPr>
          <p:cNvPr id="1019" name="Google Shape;1019;p66"/>
          <p:cNvSpPr/>
          <p:nvPr/>
        </p:nvSpPr>
        <p:spPr>
          <a:xfrm>
            <a:off x="606767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a</a:t>
            </a:r>
            <a:endParaRPr>
              <a:solidFill>
                <a:srgbClr val="595959"/>
              </a:solidFill>
              <a:latin typeface="Lexend"/>
              <a:ea typeface="Lexend"/>
              <a:cs typeface="Lexend"/>
              <a:sym typeface="Lexend"/>
            </a:endParaRPr>
          </a:p>
        </p:txBody>
      </p:sp>
      <p:sp>
        <p:nvSpPr>
          <p:cNvPr id="1020" name="Google Shape;1020;p66"/>
          <p:cNvSpPr/>
          <p:nvPr/>
        </p:nvSpPr>
        <p:spPr>
          <a:xfrm>
            <a:off x="716602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toy</a:t>
            </a:r>
            <a:endParaRPr>
              <a:solidFill>
                <a:srgbClr val="595959"/>
              </a:solidFill>
              <a:latin typeface="Lexend"/>
              <a:ea typeface="Lexend"/>
              <a:cs typeface="Lexend"/>
              <a:sym typeface="Lexe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67"/>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24</a:t>
            </a:fld>
            <a:endParaRPr>
              <a:solidFill>
                <a:schemeClr val="dk1"/>
              </a:solidFill>
            </a:endParaRPr>
          </a:p>
        </p:txBody>
      </p:sp>
      <p:sp>
        <p:nvSpPr>
          <p:cNvPr id="1026" name="Google Shape;1026;p67"/>
          <p:cNvSpPr txBox="1"/>
          <p:nvPr/>
        </p:nvSpPr>
        <p:spPr>
          <a:xfrm>
            <a:off x="311700" y="339750"/>
            <a:ext cx="55719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latin typeface="Lexend"/>
                <a:ea typeface="Lexend"/>
                <a:cs typeface="Lexend"/>
                <a:sym typeface="Lexend"/>
              </a:rPr>
              <a:t>Do we have enough attention?</a:t>
            </a:r>
            <a:endParaRPr sz="2800">
              <a:solidFill>
                <a:srgbClr val="000000"/>
              </a:solidFill>
              <a:latin typeface="Lexend"/>
              <a:ea typeface="Lexend"/>
              <a:cs typeface="Lexend"/>
              <a:sym typeface="Lexend"/>
            </a:endParaRPr>
          </a:p>
        </p:txBody>
      </p:sp>
      <p:sp>
        <p:nvSpPr>
          <p:cNvPr id="1027" name="Google Shape;1027;p67"/>
          <p:cNvSpPr/>
          <p:nvPr/>
        </p:nvSpPr>
        <p:spPr>
          <a:xfrm>
            <a:off x="57592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I</a:t>
            </a:r>
            <a:endParaRPr>
              <a:solidFill>
                <a:srgbClr val="595959"/>
              </a:solidFill>
              <a:latin typeface="Lexend"/>
              <a:ea typeface="Lexend"/>
              <a:cs typeface="Lexend"/>
              <a:sym typeface="Lexend"/>
            </a:endParaRPr>
          </a:p>
        </p:txBody>
      </p:sp>
      <p:sp>
        <p:nvSpPr>
          <p:cNvPr id="1028" name="Google Shape;1028;p67"/>
          <p:cNvSpPr/>
          <p:nvPr/>
        </p:nvSpPr>
        <p:spPr>
          <a:xfrm>
            <a:off x="1674275" y="1904950"/>
            <a:ext cx="948900" cy="419400"/>
          </a:xfrm>
          <a:prstGeom prst="rec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gave</a:t>
            </a:r>
            <a:endParaRPr>
              <a:solidFill>
                <a:srgbClr val="595959"/>
              </a:solidFill>
              <a:latin typeface="Lexend"/>
              <a:ea typeface="Lexend"/>
              <a:cs typeface="Lexend"/>
              <a:sym typeface="Lexend"/>
            </a:endParaRPr>
          </a:p>
        </p:txBody>
      </p:sp>
      <p:sp>
        <p:nvSpPr>
          <p:cNvPr id="1029" name="Google Shape;1029;p67"/>
          <p:cNvSpPr/>
          <p:nvPr/>
        </p:nvSpPr>
        <p:spPr>
          <a:xfrm>
            <a:off x="277262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my </a:t>
            </a:r>
            <a:endParaRPr>
              <a:solidFill>
                <a:srgbClr val="595959"/>
              </a:solidFill>
              <a:latin typeface="Lexend"/>
              <a:ea typeface="Lexend"/>
              <a:cs typeface="Lexend"/>
              <a:sym typeface="Lexend"/>
            </a:endParaRPr>
          </a:p>
        </p:txBody>
      </p:sp>
      <p:sp>
        <p:nvSpPr>
          <p:cNvPr id="1030" name="Google Shape;1030;p67"/>
          <p:cNvSpPr/>
          <p:nvPr/>
        </p:nvSpPr>
        <p:spPr>
          <a:xfrm>
            <a:off x="387097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cat</a:t>
            </a:r>
            <a:endParaRPr>
              <a:solidFill>
                <a:srgbClr val="595959"/>
              </a:solidFill>
              <a:latin typeface="Lexend"/>
              <a:ea typeface="Lexend"/>
              <a:cs typeface="Lexend"/>
              <a:sym typeface="Lexend"/>
            </a:endParaRPr>
          </a:p>
        </p:txBody>
      </p:sp>
      <p:sp>
        <p:nvSpPr>
          <p:cNvPr id="1031" name="Google Shape;1031;p67"/>
          <p:cNvSpPr/>
          <p:nvPr/>
        </p:nvSpPr>
        <p:spPr>
          <a:xfrm>
            <a:off x="496932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Tater</a:t>
            </a:r>
            <a:endParaRPr>
              <a:solidFill>
                <a:srgbClr val="595959"/>
              </a:solidFill>
              <a:latin typeface="Lexend"/>
              <a:ea typeface="Lexend"/>
              <a:cs typeface="Lexend"/>
              <a:sym typeface="Lexend"/>
            </a:endParaRPr>
          </a:p>
        </p:txBody>
      </p:sp>
      <p:sp>
        <p:nvSpPr>
          <p:cNvPr id="1032" name="Google Shape;1032;p67"/>
          <p:cNvSpPr/>
          <p:nvPr/>
        </p:nvSpPr>
        <p:spPr>
          <a:xfrm>
            <a:off x="606767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a</a:t>
            </a:r>
            <a:endParaRPr>
              <a:solidFill>
                <a:srgbClr val="595959"/>
              </a:solidFill>
              <a:latin typeface="Lexend"/>
              <a:ea typeface="Lexend"/>
              <a:cs typeface="Lexend"/>
              <a:sym typeface="Lexend"/>
            </a:endParaRPr>
          </a:p>
        </p:txBody>
      </p:sp>
      <p:sp>
        <p:nvSpPr>
          <p:cNvPr id="1033" name="Google Shape;1033;p67"/>
          <p:cNvSpPr/>
          <p:nvPr/>
        </p:nvSpPr>
        <p:spPr>
          <a:xfrm>
            <a:off x="7166025" y="190495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toy</a:t>
            </a:r>
            <a:endParaRPr>
              <a:solidFill>
                <a:srgbClr val="595959"/>
              </a:solidFill>
              <a:latin typeface="Lexend"/>
              <a:ea typeface="Lexend"/>
              <a:cs typeface="Lexend"/>
              <a:sym typeface="Lexend"/>
            </a:endParaRPr>
          </a:p>
        </p:txBody>
      </p:sp>
      <p:sp>
        <p:nvSpPr>
          <p:cNvPr id="1034" name="Google Shape;1034;p67"/>
          <p:cNvSpPr/>
          <p:nvPr/>
        </p:nvSpPr>
        <p:spPr>
          <a:xfrm>
            <a:off x="960000" y="2378000"/>
            <a:ext cx="1180200" cy="487325"/>
          </a:xfrm>
          <a:custGeom>
            <a:avLst/>
            <a:gdLst/>
            <a:ahLst/>
            <a:cxnLst/>
            <a:rect l="l" t="t" r="r" b="b"/>
            <a:pathLst>
              <a:path w="47208" h="19493" extrusionOk="0">
                <a:moveTo>
                  <a:pt x="47208" y="0"/>
                </a:moveTo>
                <a:cubicBezTo>
                  <a:pt x="47208" y="6411"/>
                  <a:pt x="43940" y="14384"/>
                  <a:pt x="38048" y="16910"/>
                </a:cubicBezTo>
                <a:cubicBezTo>
                  <a:pt x="31564" y="19689"/>
                  <a:pt x="23540" y="20377"/>
                  <a:pt x="16910" y="17967"/>
                </a:cubicBezTo>
                <a:cubicBezTo>
                  <a:pt x="11445" y="15980"/>
                  <a:pt x="6772" y="10800"/>
                  <a:pt x="4932" y="5284"/>
                </a:cubicBezTo>
                <a:cubicBezTo>
                  <a:pt x="4415" y="3732"/>
                  <a:pt x="4807" y="704"/>
                  <a:pt x="3171" y="704"/>
                </a:cubicBezTo>
                <a:cubicBezTo>
                  <a:pt x="1832" y="704"/>
                  <a:pt x="1304" y="2678"/>
                  <a:pt x="705" y="3875"/>
                </a:cubicBezTo>
                <a:cubicBezTo>
                  <a:pt x="600" y="4085"/>
                  <a:pt x="0" y="4110"/>
                  <a:pt x="0" y="3875"/>
                </a:cubicBezTo>
                <a:cubicBezTo>
                  <a:pt x="0" y="1133"/>
                  <a:pt x="6164" y="527"/>
                  <a:pt x="8103" y="2466"/>
                </a:cubicBezTo>
              </a:path>
            </a:pathLst>
          </a:custGeom>
          <a:noFill/>
          <a:ln w="9525" cap="flat" cmpd="sng">
            <a:solidFill>
              <a:srgbClr val="595959"/>
            </a:solidFill>
            <a:prstDash val="solid"/>
            <a:round/>
            <a:headEnd type="none" w="med" len="med"/>
            <a:tailEnd type="none" w="med" len="med"/>
          </a:ln>
        </p:spPr>
        <p:txBody>
          <a:bodyPr/>
          <a:lstStyle/>
          <a:p>
            <a:endParaRPr lang="en-US"/>
          </a:p>
        </p:txBody>
      </p:sp>
      <p:sp>
        <p:nvSpPr>
          <p:cNvPr id="1035" name="Google Shape;1035;p67"/>
          <p:cNvSpPr/>
          <p:nvPr/>
        </p:nvSpPr>
        <p:spPr>
          <a:xfrm>
            <a:off x="2201850" y="2387875"/>
            <a:ext cx="3179492" cy="421850"/>
          </a:xfrm>
          <a:custGeom>
            <a:avLst/>
            <a:gdLst/>
            <a:ahLst/>
            <a:cxnLst/>
            <a:rect l="l" t="t" r="r" b="b"/>
            <a:pathLst>
              <a:path w="117487" h="16874" extrusionOk="0">
                <a:moveTo>
                  <a:pt x="0" y="661"/>
                </a:moveTo>
                <a:cubicBezTo>
                  <a:pt x="8179" y="12933"/>
                  <a:pt x="26865" y="14680"/>
                  <a:pt x="41570" y="15810"/>
                </a:cubicBezTo>
                <a:cubicBezTo>
                  <a:pt x="55516" y="16882"/>
                  <a:pt x="70096" y="18068"/>
                  <a:pt x="83493" y="14049"/>
                </a:cubicBezTo>
                <a:cubicBezTo>
                  <a:pt x="92172" y="11445"/>
                  <a:pt x="101440" y="9902"/>
                  <a:pt x="109211" y="5241"/>
                </a:cubicBezTo>
                <a:cubicBezTo>
                  <a:pt x="111335" y="3967"/>
                  <a:pt x="116659" y="3582"/>
                  <a:pt x="115552" y="1366"/>
                </a:cubicBezTo>
                <a:cubicBezTo>
                  <a:pt x="115077" y="415"/>
                  <a:pt x="113445" y="1014"/>
                  <a:pt x="112382" y="1014"/>
                </a:cubicBezTo>
                <a:cubicBezTo>
                  <a:pt x="110734" y="1014"/>
                  <a:pt x="116915" y="-938"/>
                  <a:pt x="117314" y="661"/>
                </a:cubicBezTo>
                <a:cubicBezTo>
                  <a:pt x="117660" y="2047"/>
                  <a:pt x="117247" y="3611"/>
                  <a:pt x="116609" y="4889"/>
                </a:cubicBezTo>
              </a:path>
            </a:pathLst>
          </a:custGeom>
          <a:noFill/>
          <a:ln w="9525" cap="flat" cmpd="sng">
            <a:solidFill>
              <a:srgbClr val="595959"/>
            </a:solidFill>
            <a:prstDash val="solid"/>
            <a:round/>
            <a:headEnd type="none" w="med" len="med"/>
            <a:tailEnd type="none" w="med" len="med"/>
          </a:ln>
        </p:spPr>
        <p:txBody>
          <a:bodyPr/>
          <a:lstStyle/>
          <a:p>
            <a:endParaRPr lang="en-US"/>
          </a:p>
        </p:txBody>
      </p:sp>
      <p:sp>
        <p:nvSpPr>
          <p:cNvPr id="1036" name="Google Shape;1036;p67"/>
          <p:cNvSpPr/>
          <p:nvPr/>
        </p:nvSpPr>
        <p:spPr>
          <a:xfrm>
            <a:off x="2219450" y="2395600"/>
            <a:ext cx="5363700" cy="602850"/>
          </a:xfrm>
          <a:custGeom>
            <a:avLst/>
            <a:gdLst/>
            <a:ahLst/>
            <a:cxnLst/>
            <a:rect l="l" t="t" r="r" b="b"/>
            <a:pathLst>
              <a:path w="214548" h="24114" extrusionOk="0">
                <a:moveTo>
                  <a:pt x="0" y="2114"/>
                </a:moveTo>
                <a:cubicBezTo>
                  <a:pt x="14854" y="6482"/>
                  <a:pt x="27798" y="16692"/>
                  <a:pt x="42980" y="19729"/>
                </a:cubicBezTo>
                <a:cubicBezTo>
                  <a:pt x="77875" y="26709"/>
                  <a:pt x="114211" y="23757"/>
                  <a:pt x="149725" y="21490"/>
                </a:cubicBezTo>
                <a:cubicBezTo>
                  <a:pt x="167055" y="20384"/>
                  <a:pt x="184779" y="17952"/>
                  <a:pt x="200808" y="11274"/>
                </a:cubicBezTo>
                <a:cubicBezTo>
                  <a:pt x="204147" y="9883"/>
                  <a:pt x="207057" y="7490"/>
                  <a:pt x="209615" y="4932"/>
                </a:cubicBezTo>
                <a:cubicBezTo>
                  <a:pt x="210795" y="3752"/>
                  <a:pt x="212786" y="2726"/>
                  <a:pt x="212786" y="1057"/>
                </a:cubicBezTo>
                <a:cubicBezTo>
                  <a:pt x="212786" y="-510"/>
                  <a:pt x="207098" y="1006"/>
                  <a:pt x="208206" y="2114"/>
                </a:cubicBezTo>
                <a:cubicBezTo>
                  <a:pt x="209548" y="3456"/>
                  <a:pt x="211594" y="0"/>
                  <a:pt x="213491" y="0"/>
                </a:cubicBezTo>
                <a:cubicBezTo>
                  <a:pt x="215058" y="0"/>
                  <a:pt x="213847" y="3179"/>
                  <a:pt x="214548" y="4580"/>
                </a:cubicBezTo>
              </a:path>
            </a:pathLst>
          </a:custGeom>
          <a:noFill/>
          <a:ln w="9525" cap="flat" cmpd="sng">
            <a:solidFill>
              <a:srgbClr val="595959"/>
            </a:solidFill>
            <a:prstDash val="solid"/>
            <a:round/>
            <a:headEnd type="none" w="med" len="med"/>
            <a:tailEnd type="none" w="med" len="med"/>
          </a:ln>
        </p:spPr>
        <p:txBody>
          <a:bodyPr/>
          <a:lstStyle/>
          <a:p>
            <a:endParaRPr lang="en-US"/>
          </a:p>
        </p:txBody>
      </p:sp>
      <p:sp>
        <p:nvSpPr>
          <p:cNvPr id="1037" name="Google Shape;1037;p67"/>
          <p:cNvSpPr txBox="1"/>
          <p:nvPr/>
        </p:nvSpPr>
        <p:spPr>
          <a:xfrm>
            <a:off x="960000" y="2873250"/>
            <a:ext cx="1400400" cy="3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95959"/>
                </a:solidFill>
                <a:latin typeface="Lexend"/>
                <a:ea typeface="Lexend"/>
                <a:cs typeface="Lexend"/>
                <a:sym typeface="Lexend"/>
              </a:rPr>
              <a:t>Attention Mechanism 1</a:t>
            </a:r>
            <a:endParaRPr sz="1300">
              <a:solidFill>
                <a:srgbClr val="595959"/>
              </a:solidFill>
              <a:latin typeface="Lexend"/>
              <a:ea typeface="Lexend"/>
              <a:cs typeface="Lexend"/>
              <a:sym typeface="Lexend"/>
            </a:endParaRPr>
          </a:p>
        </p:txBody>
      </p:sp>
      <p:sp>
        <p:nvSpPr>
          <p:cNvPr id="1038" name="Google Shape;1038;p67"/>
          <p:cNvSpPr txBox="1"/>
          <p:nvPr/>
        </p:nvSpPr>
        <p:spPr>
          <a:xfrm>
            <a:off x="3171600" y="2236950"/>
            <a:ext cx="1400400" cy="3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95959"/>
                </a:solidFill>
                <a:latin typeface="Lexend"/>
                <a:ea typeface="Lexend"/>
                <a:cs typeface="Lexend"/>
                <a:sym typeface="Lexend"/>
              </a:rPr>
              <a:t>Attention Mechanism 2</a:t>
            </a:r>
            <a:endParaRPr sz="1300">
              <a:solidFill>
                <a:srgbClr val="595959"/>
              </a:solidFill>
              <a:latin typeface="Lexend"/>
              <a:ea typeface="Lexend"/>
              <a:cs typeface="Lexend"/>
              <a:sym typeface="Lexend"/>
            </a:endParaRPr>
          </a:p>
        </p:txBody>
      </p:sp>
      <p:sp>
        <p:nvSpPr>
          <p:cNvPr id="1039" name="Google Shape;1039;p67"/>
          <p:cNvSpPr txBox="1"/>
          <p:nvPr/>
        </p:nvSpPr>
        <p:spPr>
          <a:xfrm>
            <a:off x="6496375" y="2764100"/>
            <a:ext cx="1400400" cy="3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95959"/>
                </a:solidFill>
                <a:latin typeface="Lexend"/>
                <a:ea typeface="Lexend"/>
                <a:cs typeface="Lexend"/>
                <a:sym typeface="Lexend"/>
              </a:rPr>
              <a:t>Attention Mechanism 3</a:t>
            </a:r>
            <a:endParaRPr sz="1300">
              <a:solidFill>
                <a:srgbClr val="595959"/>
              </a:solidFill>
              <a:latin typeface="Lexend"/>
              <a:ea typeface="Lexend"/>
              <a:cs typeface="Lexend"/>
              <a:sym typeface="Lexe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68"/>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25</a:t>
            </a:fld>
            <a:endParaRPr>
              <a:solidFill>
                <a:schemeClr val="dk1"/>
              </a:solidFill>
            </a:endParaRPr>
          </a:p>
        </p:txBody>
      </p:sp>
      <p:sp>
        <p:nvSpPr>
          <p:cNvPr id="1045" name="Google Shape;1045;p68"/>
          <p:cNvSpPr txBox="1"/>
          <p:nvPr/>
        </p:nvSpPr>
        <p:spPr>
          <a:xfrm>
            <a:off x="311700" y="339750"/>
            <a:ext cx="47640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latin typeface="Lexend"/>
                <a:ea typeface="Lexend"/>
                <a:cs typeface="Lexend"/>
                <a:sym typeface="Lexend"/>
              </a:rPr>
              <a:t>Multi-head Attention</a:t>
            </a:r>
            <a:endParaRPr sz="2800">
              <a:solidFill>
                <a:srgbClr val="000000"/>
              </a:solidFill>
              <a:latin typeface="Lexend"/>
              <a:ea typeface="Lexend"/>
              <a:cs typeface="Lexend"/>
              <a:sym typeface="Lexend"/>
            </a:endParaRPr>
          </a:p>
        </p:txBody>
      </p:sp>
      <p:sp>
        <p:nvSpPr>
          <p:cNvPr id="1046" name="Google Shape;1046;p68"/>
          <p:cNvSpPr/>
          <p:nvPr/>
        </p:nvSpPr>
        <p:spPr>
          <a:xfrm>
            <a:off x="1459750" y="1008850"/>
            <a:ext cx="6467100" cy="40671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47" name="Google Shape;1047;p68"/>
          <p:cNvSpPr txBox="1"/>
          <p:nvPr/>
        </p:nvSpPr>
        <p:spPr>
          <a:xfrm>
            <a:off x="1659650" y="1008838"/>
            <a:ext cx="1410600" cy="47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9900"/>
                </a:solidFill>
                <a:latin typeface="Lexend"/>
                <a:ea typeface="Lexend"/>
                <a:cs typeface="Lexend"/>
                <a:sym typeface="Lexend"/>
              </a:rPr>
              <a:t>KEYS</a:t>
            </a:r>
            <a:r>
              <a:rPr lang="en" sz="1600" b="1" baseline="30000">
                <a:solidFill>
                  <a:srgbClr val="FF9900"/>
                </a:solidFill>
                <a:latin typeface="Lexend"/>
                <a:ea typeface="Lexend"/>
                <a:cs typeface="Lexend"/>
                <a:sym typeface="Lexend"/>
              </a:rPr>
              <a:t>1..h</a:t>
            </a:r>
            <a:endParaRPr sz="1600" b="1" baseline="30000">
              <a:solidFill>
                <a:srgbClr val="FF9900"/>
              </a:solidFill>
              <a:latin typeface="Lexend"/>
              <a:ea typeface="Lexend"/>
              <a:cs typeface="Lexend"/>
              <a:sym typeface="Lexend"/>
            </a:endParaRPr>
          </a:p>
        </p:txBody>
      </p:sp>
      <p:sp>
        <p:nvSpPr>
          <p:cNvPr id="1048" name="Google Shape;1048;p68"/>
          <p:cNvSpPr txBox="1"/>
          <p:nvPr/>
        </p:nvSpPr>
        <p:spPr>
          <a:xfrm>
            <a:off x="1588850" y="1905375"/>
            <a:ext cx="1410600" cy="47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9900"/>
                </a:solidFill>
                <a:latin typeface="Lexend"/>
                <a:ea typeface="Lexend"/>
                <a:cs typeface="Lexend"/>
                <a:sym typeface="Lexend"/>
              </a:rPr>
              <a:t>QUERIES</a:t>
            </a:r>
            <a:r>
              <a:rPr lang="en" sz="1600" b="1" baseline="30000">
                <a:solidFill>
                  <a:srgbClr val="FF9900"/>
                </a:solidFill>
                <a:latin typeface="Lexend"/>
                <a:ea typeface="Lexend"/>
                <a:cs typeface="Lexend"/>
                <a:sym typeface="Lexend"/>
              </a:rPr>
              <a:t>1..h</a:t>
            </a:r>
            <a:endParaRPr sz="1600" b="1">
              <a:solidFill>
                <a:srgbClr val="FF9900"/>
              </a:solidFill>
              <a:latin typeface="Lexend"/>
              <a:ea typeface="Lexend"/>
              <a:cs typeface="Lexend"/>
              <a:sym typeface="Lexend"/>
            </a:endParaRPr>
          </a:p>
        </p:txBody>
      </p:sp>
      <p:sp>
        <p:nvSpPr>
          <p:cNvPr id="1049" name="Google Shape;1049;p68"/>
          <p:cNvSpPr txBox="1"/>
          <p:nvPr/>
        </p:nvSpPr>
        <p:spPr>
          <a:xfrm>
            <a:off x="1588850" y="2750450"/>
            <a:ext cx="1410600" cy="47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9900"/>
                </a:solidFill>
                <a:latin typeface="Lexend"/>
                <a:ea typeface="Lexend"/>
                <a:cs typeface="Lexend"/>
                <a:sym typeface="Lexend"/>
              </a:rPr>
              <a:t>VALUES</a:t>
            </a:r>
            <a:r>
              <a:rPr lang="en" sz="1600" b="1" baseline="30000">
                <a:solidFill>
                  <a:srgbClr val="FF9900"/>
                </a:solidFill>
                <a:latin typeface="Lexend"/>
                <a:ea typeface="Lexend"/>
                <a:cs typeface="Lexend"/>
                <a:sym typeface="Lexend"/>
              </a:rPr>
              <a:t>1..h</a:t>
            </a:r>
            <a:endParaRPr sz="1600" b="1">
              <a:solidFill>
                <a:srgbClr val="FF9900"/>
              </a:solidFill>
              <a:latin typeface="Lexend"/>
              <a:ea typeface="Lexend"/>
              <a:cs typeface="Lexend"/>
              <a:sym typeface="Lexend"/>
            </a:endParaRPr>
          </a:p>
        </p:txBody>
      </p:sp>
      <p:sp>
        <p:nvSpPr>
          <p:cNvPr id="1050" name="Google Shape;1050;p68"/>
          <p:cNvSpPr/>
          <p:nvPr/>
        </p:nvSpPr>
        <p:spPr>
          <a:xfrm>
            <a:off x="568600" y="1675025"/>
            <a:ext cx="526500" cy="11535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51" name="Google Shape;1051;p68"/>
          <p:cNvSpPr txBox="1"/>
          <p:nvPr/>
        </p:nvSpPr>
        <p:spPr>
          <a:xfrm>
            <a:off x="587350" y="1675025"/>
            <a:ext cx="489000" cy="7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rgbClr val="595959"/>
                </a:solidFill>
                <a:latin typeface="Lexend"/>
                <a:ea typeface="Lexend"/>
                <a:cs typeface="Lexend"/>
                <a:sym typeface="Lexend"/>
              </a:rPr>
              <a:t>v</a:t>
            </a:r>
            <a:r>
              <a:rPr lang="en" sz="1500" baseline="-25000">
                <a:solidFill>
                  <a:srgbClr val="595959"/>
                </a:solidFill>
                <a:latin typeface="Lexend"/>
                <a:ea typeface="Lexend"/>
                <a:cs typeface="Lexend"/>
                <a:sym typeface="Lexend"/>
              </a:rPr>
              <a:t>1</a:t>
            </a:r>
            <a:endParaRPr sz="1500" baseline="-25000">
              <a:solidFill>
                <a:srgbClr val="595959"/>
              </a:solidFill>
              <a:latin typeface="Lexend"/>
              <a:ea typeface="Lexend"/>
              <a:cs typeface="Lexend"/>
              <a:sym typeface="Lexend"/>
            </a:endParaRPr>
          </a:p>
          <a:p>
            <a:pPr marL="0" lvl="0" indent="0" algn="ctr" rtl="0">
              <a:spcBef>
                <a:spcPts val="0"/>
              </a:spcBef>
              <a:spcAft>
                <a:spcPts val="0"/>
              </a:spcAft>
              <a:buNone/>
            </a:pPr>
            <a:r>
              <a:rPr lang="en" sz="1500" baseline="-25000">
                <a:solidFill>
                  <a:srgbClr val="595959"/>
                </a:solidFill>
                <a:latin typeface="Lexend"/>
                <a:ea typeface="Lexend"/>
                <a:cs typeface="Lexend"/>
                <a:sym typeface="Lexend"/>
              </a:rPr>
              <a:t>...</a:t>
            </a:r>
            <a:endParaRPr sz="1500" baseline="-25000">
              <a:solidFill>
                <a:srgbClr val="595959"/>
              </a:solidFill>
              <a:latin typeface="Lexend"/>
              <a:ea typeface="Lexend"/>
              <a:cs typeface="Lexend"/>
              <a:sym typeface="Lexend"/>
            </a:endParaRPr>
          </a:p>
          <a:p>
            <a:pPr marL="0" lvl="0" indent="0" algn="ctr" rtl="0">
              <a:spcBef>
                <a:spcPts val="0"/>
              </a:spcBef>
              <a:spcAft>
                <a:spcPts val="0"/>
              </a:spcAft>
              <a:buNone/>
            </a:pPr>
            <a:endParaRPr sz="1500">
              <a:solidFill>
                <a:srgbClr val="595959"/>
              </a:solidFill>
              <a:latin typeface="Lexend"/>
              <a:ea typeface="Lexend"/>
              <a:cs typeface="Lexend"/>
              <a:sym typeface="Lexend"/>
            </a:endParaRPr>
          </a:p>
          <a:p>
            <a:pPr marL="0" lvl="0" indent="0" algn="ctr" rtl="0">
              <a:spcBef>
                <a:spcPts val="0"/>
              </a:spcBef>
              <a:spcAft>
                <a:spcPts val="0"/>
              </a:spcAft>
              <a:buNone/>
            </a:pPr>
            <a:r>
              <a:rPr lang="en" sz="1500">
                <a:solidFill>
                  <a:srgbClr val="595959"/>
                </a:solidFill>
                <a:latin typeface="Lexend"/>
                <a:ea typeface="Lexend"/>
                <a:cs typeface="Lexend"/>
                <a:sym typeface="Lexend"/>
              </a:rPr>
              <a:t>v</a:t>
            </a:r>
            <a:r>
              <a:rPr lang="en" sz="1500" baseline="-25000">
                <a:solidFill>
                  <a:srgbClr val="595959"/>
                </a:solidFill>
                <a:latin typeface="Lexend"/>
                <a:ea typeface="Lexend"/>
                <a:cs typeface="Lexend"/>
                <a:sym typeface="Lexend"/>
              </a:rPr>
              <a:t>n</a:t>
            </a:r>
            <a:endParaRPr sz="1500" baseline="-25000">
              <a:solidFill>
                <a:srgbClr val="595959"/>
              </a:solidFill>
              <a:latin typeface="Lexend"/>
              <a:ea typeface="Lexend"/>
              <a:cs typeface="Lexend"/>
              <a:sym typeface="Lexend"/>
            </a:endParaRPr>
          </a:p>
        </p:txBody>
      </p:sp>
      <p:sp>
        <p:nvSpPr>
          <p:cNvPr id="1052" name="Google Shape;1052;p68"/>
          <p:cNvSpPr txBox="1"/>
          <p:nvPr/>
        </p:nvSpPr>
        <p:spPr>
          <a:xfrm>
            <a:off x="176625" y="3227150"/>
            <a:ext cx="4437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rgbClr val="595959"/>
                </a:solidFill>
                <a:latin typeface="Lexend"/>
                <a:ea typeface="Lexend"/>
                <a:cs typeface="Lexend"/>
                <a:sym typeface="Lexend"/>
              </a:rPr>
              <a:t>v</a:t>
            </a:r>
            <a:r>
              <a:rPr lang="en" sz="1500" baseline="-25000">
                <a:solidFill>
                  <a:srgbClr val="595959"/>
                </a:solidFill>
                <a:latin typeface="Lexend"/>
                <a:ea typeface="Lexend"/>
                <a:cs typeface="Lexend"/>
                <a:sym typeface="Lexend"/>
              </a:rPr>
              <a:t>i</a:t>
            </a:r>
            <a:endParaRPr/>
          </a:p>
        </p:txBody>
      </p:sp>
      <p:sp>
        <p:nvSpPr>
          <p:cNvPr id="1053" name="Google Shape;1053;p68"/>
          <p:cNvSpPr/>
          <p:nvPr/>
        </p:nvSpPr>
        <p:spPr>
          <a:xfrm>
            <a:off x="760350" y="33371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54" name="Google Shape;1054;p68"/>
          <p:cNvSpPr/>
          <p:nvPr/>
        </p:nvSpPr>
        <p:spPr>
          <a:xfrm>
            <a:off x="936225" y="33371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55" name="Google Shape;1055;p68"/>
          <p:cNvSpPr/>
          <p:nvPr/>
        </p:nvSpPr>
        <p:spPr>
          <a:xfrm>
            <a:off x="1112100" y="33371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56" name="Google Shape;1056;p68"/>
          <p:cNvSpPr/>
          <p:nvPr/>
        </p:nvSpPr>
        <p:spPr>
          <a:xfrm>
            <a:off x="584475" y="33371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57" name="Google Shape;1057;p68"/>
          <p:cNvSpPr/>
          <p:nvPr/>
        </p:nvSpPr>
        <p:spPr>
          <a:xfrm>
            <a:off x="1165550" y="1581931"/>
            <a:ext cx="633450" cy="532750"/>
          </a:xfrm>
          <a:custGeom>
            <a:avLst/>
            <a:gdLst/>
            <a:ahLst/>
            <a:cxnLst/>
            <a:rect l="l" t="t" r="r" b="b"/>
            <a:pathLst>
              <a:path w="25338" h="21310" extrusionOk="0">
                <a:moveTo>
                  <a:pt x="0" y="21246"/>
                </a:moveTo>
                <a:cubicBezTo>
                  <a:pt x="2480" y="21246"/>
                  <a:pt x="5843" y="21505"/>
                  <a:pt x="7219" y="19441"/>
                </a:cubicBezTo>
                <a:cubicBezTo>
                  <a:pt x="9780" y="15598"/>
                  <a:pt x="10270" y="10375"/>
                  <a:pt x="13536" y="7109"/>
                </a:cubicBezTo>
                <a:cubicBezTo>
                  <a:pt x="16026" y="4619"/>
                  <a:pt x="20645" y="5611"/>
                  <a:pt x="23462" y="3499"/>
                </a:cubicBezTo>
                <a:cubicBezTo>
                  <a:pt x="24715" y="2559"/>
                  <a:pt x="18744" y="1599"/>
                  <a:pt x="19852" y="491"/>
                </a:cubicBezTo>
                <a:cubicBezTo>
                  <a:pt x="21279" y="-936"/>
                  <a:pt x="25553" y="1200"/>
                  <a:pt x="25267" y="3198"/>
                </a:cubicBezTo>
                <a:cubicBezTo>
                  <a:pt x="25054" y="4687"/>
                  <a:pt x="23084" y="5431"/>
                  <a:pt x="21657" y="5905"/>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058" name="Google Shape;1058;p68"/>
          <p:cNvSpPr/>
          <p:nvPr/>
        </p:nvSpPr>
        <p:spPr>
          <a:xfrm>
            <a:off x="1188125" y="2180750"/>
            <a:ext cx="571500" cy="1097875"/>
          </a:xfrm>
          <a:custGeom>
            <a:avLst/>
            <a:gdLst/>
            <a:ahLst/>
            <a:cxnLst/>
            <a:rect l="l" t="t" r="r" b="b"/>
            <a:pathLst>
              <a:path w="22860" h="43915" extrusionOk="0">
                <a:moveTo>
                  <a:pt x="0" y="0"/>
                </a:moveTo>
                <a:cubicBezTo>
                  <a:pt x="12178" y="0"/>
                  <a:pt x="5380" y="24000"/>
                  <a:pt x="10828" y="34891"/>
                </a:cubicBezTo>
                <a:cubicBezTo>
                  <a:pt x="12297" y="37828"/>
                  <a:pt x="16134" y="38966"/>
                  <a:pt x="19250" y="40005"/>
                </a:cubicBezTo>
                <a:cubicBezTo>
                  <a:pt x="20395" y="40387"/>
                  <a:pt x="22860" y="41514"/>
                  <a:pt x="22860" y="40306"/>
                </a:cubicBezTo>
                <a:cubicBezTo>
                  <a:pt x="22860" y="39573"/>
                  <a:pt x="21578" y="39581"/>
                  <a:pt x="21356" y="39403"/>
                </a:cubicBezTo>
                <a:cubicBezTo>
                  <a:pt x="20353" y="38601"/>
                  <a:pt x="17064" y="36997"/>
                  <a:pt x="18348" y="36997"/>
                </a:cubicBezTo>
                <a:cubicBezTo>
                  <a:pt x="19914" y="36997"/>
                  <a:pt x="21152" y="38662"/>
                  <a:pt x="21957" y="40005"/>
                </a:cubicBezTo>
                <a:cubicBezTo>
                  <a:pt x="22835" y="41469"/>
                  <a:pt x="20268" y="43375"/>
                  <a:pt x="18649" y="43915"/>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059" name="Google Shape;1059;p68"/>
          <p:cNvSpPr/>
          <p:nvPr/>
        </p:nvSpPr>
        <p:spPr>
          <a:xfrm>
            <a:off x="1210675" y="2158175"/>
            <a:ext cx="596000" cy="376000"/>
          </a:xfrm>
          <a:custGeom>
            <a:avLst/>
            <a:gdLst/>
            <a:ahLst/>
            <a:cxnLst/>
            <a:rect l="l" t="t" r="r" b="b"/>
            <a:pathLst>
              <a:path w="23840" h="15040" extrusionOk="0">
                <a:moveTo>
                  <a:pt x="0" y="0"/>
                </a:moveTo>
                <a:cubicBezTo>
                  <a:pt x="7621" y="0"/>
                  <a:pt x="12022" y="9922"/>
                  <a:pt x="19251" y="12333"/>
                </a:cubicBezTo>
                <a:cubicBezTo>
                  <a:pt x="20408" y="12719"/>
                  <a:pt x="22184" y="13949"/>
                  <a:pt x="22860" y="12934"/>
                </a:cubicBezTo>
                <a:cubicBezTo>
                  <a:pt x="23650" y="11748"/>
                  <a:pt x="18728" y="9626"/>
                  <a:pt x="20153" y="9626"/>
                </a:cubicBezTo>
                <a:cubicBezTo>
                  <a:pt x="21938" y="9626"/>
                  <a:pt x="24724" y="12575"/>
                  <a:pt x="23462" y="13837"/>
                </a:cubicBezTo>
                <a:cubicBezTo>
                  <a:pt x="22430" y="14869"/>
                  <a:pt x="20711" y="15040"/>
                  <a:pt x="19251" y="15040"/>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060" name="Google Shape;1060;p68"/>
          <p:cNvSpPr txBox="1"/>
          <p:nvPr/>
        </p:nvSpPr>
        <p:spPr>
          <a:xfrm>
            <a:off x="3543325" y="1753775"/>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MATMUL</a:t>
            </a:r>
            <a:endParaRPr sz="1200">
              <a:solidFill>
                <a:schemeClr val="dk1"/>
              </a:solidFill>
              <a:latin typeface="Lexend"/>
              <a:ea typeface="Lexend"/>
              <a:cs typeface="Lexend"/>
              <a:sym typeface="Lexend"/>
            </a:endParaRPr>
          </a:p>
        </p:txBody>
      </p:sp>
      <p:sp>
        <p:nvSpPr>
          <p:cNvPr id="1061" name="Google Shape;1061;p68"/>
          <p:cNvSpPr/>
          <p:nvPr/>
        </p:nvSpPr>
        <p:spPr>
          <a:xfrm>
            <a:off x="2827425" y="1535893"/>
            <a:ext cx="1097875" cy="186150"/>
          </a:xfrm>
          <a:custGeom>
            <a:avLst/>
            <a:gdLst/>
            <a:ahLst/>
            <a:cxnLst/>
            <a:rect l="l" t="t" r="r" b="b"/>
            <a:pathLst>
              <a:path w="43915" h="7446" extrusionOk="0">
                <a:moveTo>
                  <a:pt x="0" y="2031"/>
                </a:moveTo>
                <a:cubicBezTo>
                  <a:pt x="7018" y="2031"/>
                  <a:pt x="14091" y="2899"/>
                  <a:pt x="21055" y="2031"/>
                </a:cubicBezTo>
                <a:cubicBezTo>
                  <a:pt x="26343" y="1372"/>
                  <a:pt x="32099" y="-1273"/>
                  <a:pt x="36997" y="828"/>
                </a:cubicBezTo>
                <a:cubicBezTo>
                  <a:pt x="38975" y="1677"/>
                  <a:pt x="42048" y="7223"/>
                  <a:pt x="40005" y="6543"/>
                </a:cubicBezTo>
                <a:cubicBezTo>
                  <a:pt x="39198" y="6274"/>
                  <a:pt x="37820" y="5500"/>
                  <a:pt x="38200" y="4739"/>
                </a:cubicBezTo>
                <a:cubicBezTo>
                  <a:pt x="38908" y="3321"/>
                  <a:pt x="40525" y="7446"/>
                  <a:pt x="42110" y="7446"/>
                </a:cubicBezTo>
                <a:cubicBezTo>
                  <a:pt x="43113" y="7446"/>
                  <a:pt x="43206" y="5749"/>
                  <a:pt x="43915" y="5039"/>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062" name="Google Shape;1062;p68"/>
          <p:cNvSpPr/>
          <p:nvPr/>
        </p:nvSpPr>
        <p:spPr>
          <a:xfrm>
            <a:off x="2797350" y="2150675"/>
            <a:ext cx="1210675" cy="330800"/>
          </a:xfrm>
          <a:custGeom>
            <a:avLst/>
            <a:gdLst/>
            <a:ahLst/>
            <a:cxnLst/>
            <a:rect l="l" t="t" r="r" b="b"/>
            <a:pathLst>
              <a:path w="48427" h="13232" extrusionOk="0">
                <a:moveTo>
                  <a:pt x="0" y="12934"/>
                </a:moveTo>
                <a:cubicBezTo>
                  <a:pt x="8322" y="12934"/>
                  <a:pt x="16643" y="12934"/>
                  <a:pt x="24965" y="12934"/>
                </a:cubicBezTo>
                <a:cubicBezTo>
                  <a:pt x="29794" y="12934"/>
                  <a:pt x="35210" y="14126"/>
                  <a:pt x="39403" y="11730"/>
                </a:cubicBezTo>
                <a:cubicBezTo>
                  <a:pt x="42494" y="9963"/>
                  <a:pt x="44532" y="6219"/>
                  <a:pt x="45118" y="2707"/>
                </a:cubicBezTo>
                <a:cubicBezTo>
                  <a:pt x="45333" y="1418"/>
                  <a:pt x="40284" y="2084"/>
                  <a:pt x="41208" y="3008"/>
                </a:cubicBezTo>
                <a:cubicBezTo>
                  <a:pt x="42371" y="4171"/>
                  <a:pt x="43474" y="0"/>
                  <a:pt x="45118" y="0"/>
                </a:cubicBezTo>
                <a:cubicBezTo>
                  <a:pt x="46750" y="0"/>
                  <a:pt x="47910" y="2061"/>
                  <a:pt x="48427" y="3609"/>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063" name="Google Shape;1063;p68"/>
          <p:cNvSpPr/>
          <p:nvPr/>
        </p:nvSpPr>
        <p:spPr>
          <a:xfrm>
            <a:off x="4476925" y="1384375"/>
            <a:ext cx="363600" cy="3309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s</a:t>
            </a:r>
            <a:r>
              <a:rPr lang="en" baseline="-25000">
                <a:latin typeface="Lexend"/>
                <a:ea typeface="Lexend"/>
                <a:cs typeface="Lexend"/>
                <a:sym typeface="Lexend"/>
              </a:rPr>
              <a:t>ij</a:t>
            </a:r>
            <a:endParaRPr baseline="-25000">
              <a:latin typeface="Lexend"/>
              <a:ea typeface="Lexend"/>
              <a:cs typeface="Lexend"/>
              <a:sym typeface="Lexend"/>
            </a:endParaRPr>
          </a:p>
        </p:txBody>
      </p:sp>
      <p:sp>
        <p:nvSpPr>
          <p:cNvPr id="1064" name="Google Shape;1064;p68"/>
          <p:cNvSpPr txBox="1"/>
          <p:nvPr/>
        </p:nvSpPr>
        <p:spPr>
          <a:xfrm>
            <a:off x="5516950" y="1753775"/>
            <a:ext cx="12108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NORMALIZE</a:t>
            </a:r>
            <a:endParaRPr sz="1200">
              <a:solidFill>
                <a:schemeClr val="dk1"/>
              </a:solidFill>
              <a:latin typeface="Lexend"/>
              <a:ea typeface="Lexend"/>
              <a:cs typeface="Lexend"/>
              <a:sym typeface="Lexend"/>
            </a:endParaRPr>
          </a:p>
        </p:txBody>
      </p:sp>
      <p:sp>
        <p:nvSpPr>
          <p:cNvPr id="1065" name="Google Shape;1065;p68"/>
          <p:cNvSpPr/>
          <p:nvPr/>
        </p:nvSpPr>
        <p:spPr>
          <a:xfrm>
            <a:off x="5105900" y="1846364"/>
            <a:ext cx="398550" cy="153900"/>
          </a:xfrm>
          <a:custGeom>
            <a:avLst/>
            <a:gdLst/>
            <a:ahLst/>
            <a:cxnLst/>
            <a:rect l="l" t="t" r="r" b="b"/>
            <a:pathLst>
              <a:path w="15942" h="6156" extrusionOk="0">
                <a:moveTo>
                  <a:pt x="0" y="2847"/>
                </a:moveTo>
                <a:cubicBezTo>
                  <a:pt x="4516" y="2847"/>
                  <a:pt x="10342" y="6643"/>
                  <a:pt x="13536" y="3449"/>
                </a:cubicBezTo>
                <a:cubicBezTo>
                  <a:pt x="14444" y="2541"/>
                  <a:pt x="10219" y="1348"/>
                  <a:pt x="11129" y="441"/>
                </a:cubicBezTo>
                <a:cubicBezTo>
                  <a:pt x="12369" y="-795"/>
                  <a:pt x="15942" y="795"/>
                  <a:pt x="15942" y="2546"/>
                </a:cubicBezTo>
                <a:cubicBezTo>
                  <a:pt x="15942" y="4551"/>
                  <a:pt x="12798" y="5044"/>
                  <a:pt x="11129" y="6156"/>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066" name="Google Shape;1066;p68"/>
          <p:cNvSpPr txBox="1"/>
          <p:nvPr/>
        </p:nvSpPr>
        <p:spPr>
          <a:xfrm>
            <a:off x="5678050" y="3162875"/>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MATMUL</a:t>
            </a:r>
            <a:endParaRPr sz="1200">
              <a:solidFill>
                <a:schemeClr val="dk1"/>
              </a:solidFill>
              <a:latin typeface="Lexend"/>
              <a:ea typeface="Lexend"/>
              <a:cs typeface="Lexend"/>
              <a:sym typeface="Lexend"/>
            </a:endParaRPr>
          </a:p>
        </p:txBody>
      </p:sp>
      <p:grpSp>
        <p:nvGrpSpPr>
          <p:cNvPr id="1067" name="Google Shape;1067;p68"/>
          <p:cNvGrpSpPr/>
          <p:nvPr/>
        </p:nvGrpSpPr>
        <p:grpSpPr>
          <a:xfrm>
            <a:off x="1849850" y="1392863"/>
            <a:ext cx="1030200" cy="459863"/>
            <a:chOff x="1849850" y="1392863"/>
            <a:chExt cx="1030200" cy="459863"/>
          </a:xfrm>
        </p:grpSpPr>
        <p:sp>
          <p:nvSpPr>
            <p:cNvPr id="1068" name="Google Shape;1068;p68"/>
            <p:cNvSpPr txBox="1"/>
            <p:nvPr/>
          </p:nvSpPr>
          <p:spPr>
            <a:xfrm>
              <a:off x="1916238" y="1439450"/>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latin typeface="Lexend"/>
                <a:ea typeface="Lexend"/>
                <a:cs typeface="Lexend"/>
                <a:sym typeface="Lexend"/>
              </a:endParaRPr>
            </a:p>
          </p:txBody>
        </p:sp>
        <p:sp>
          <p:nvSpPr>
            <p:cNvPr id="1069" name="Google Shape;1069;p68"/>
            <p:cNvSpPr txBox="1"/>
            <p:nvPr/>
          </p:nvSpPr>
          <p:spPr>
            <a:xfrm>
              <a:off x="1991450" y="1392863"/>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latin typeface="Lexend"/>
                <a:ea typeface="Lexend"/>
                <a:cs typeface="Lexend"/>
                <a:sym typeface="Lexend"/>
              </a:endParaRPr>
            </a:p>
          </p:txBody>
        </p:sp>
        <p:sp>
          <p:nvSpPr>
            <p:cNvPr id="1070" name="Google Shape;1070;p68"/>
            <p:cNvSpPr txBox="1"/>
            <p:nvPr/>
          </p:nvSpPr>
          <p:spPr>
            <a:xfrm>
              <a:off x="1849850" y="1491825"/>
              <a:ext cx="888600" cy="3609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LINEAR</a:t>
              </a:r>
              <a:endParaRPr sz="1200">
                <a:solidFill>
                  <a:schemeClr val="dk1"/>
                </a:solidFill>
                <a:latin typeface="Lexend"/>
                <a:ea typeface="Lexend"/>
                <a:cs typeface="Lexend"/>
                <a:sym typeface="Lexend"/>
              </a:endParaRPr>
            </a:p>
          </p:txBody>
        </p:sp>
      </p:grpSp>
      <p:sp>
        <p:nvSpPr>
          <p:cNvPr id="1071" name="Google Shape;1071;p68"/>
          <p:cNvSpPr/>
          <p:nvPr/>
        </p:nvSpPr>
        <p:spPr>
          <a:xfrm>
            <a:off x="6013256" y="2654500"/>
            <a:ext cx="175475" cy="492900"/>
          </a:xfrm>
          <a:custGeom>
            <a:avLst/>
            <a:gdLst/>
            <a:ahLst/>
            <a:cxnLst/>
            <a:rect l="l" t="t" r="r" b="b"/>
            <a:pathLst>
              <a:path w="7019" h="19716" extrusionOk="0">
                <a:moveTo>
                  <a:pt x="3711" y="0"/>
                </a:moveTo>
                <a:cubicBezTo>
                  <a:pt x="3711" y="5014"/>
                  <a:pt x="4012" y="10025"/>
                  <a:pt x="4012" y="15039"/>
                </a:cubicBezTo>
                <a:cubicBezTo>
                  <a:pt x="4012" y="16042"/>
                  <a:pt x="2763" y="18279"/>
                  <a:pt x="2207" y="17445"/>
                </a:cubicBezTo>
                <a:cubicBezTo>
                  <a:pt x="1510" y="16400"/>
                  <a:pt x="-854" y="14137"/>
                  <a:pt x="402" y="14137"/>
                </a:cubicBezTo>
                <a:cubicBezTo>
                  <a:pt x="2517" y="14137"/>
                  <a:pt x="1747" y="18765"/>
                  <a:pt x="3711" y="19551"/>
                </a:cubicBezTo>
                <a:cubicBezTo>
                  <a:pt x="5368" y="20214"/>
                  <a:pt x="6455" y="17033"/>
                  <a:pt x="7020" y="15340"/>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072" name="Google Shape;1072;p68"/>
          <p:cNvSpPr/>
          <p:nvPr/>
        </p:nvSpPr>
        <p:spPr>
          <a:xfrm>
            <a:off x="2804850" y="3188400"/>
            <a:ext cx="2846725" cy="285750"/>
          </a:xfrm>
          <a:custGeom>
            <a:avLst/>
            <a:gdLst/>
            <a:ahLst/>
            <a:cxnLst/>
            <a:rect l="l" t="t" r="r" b="b"/>
            <a:pathLst>
              <a:path w="113869" h="11430" extrusionOk="0">
                <a:moveTo>
                  <a:pt x="0" y="5113"/>
                </a:moveTo>
                <a:cubicBezTo>
                  <a:pt x="24866" y="5113"/>
                  <a:pt x="49730" y="4812"/>
                  <a:pt x="74596" y="4812"/>
                </a:cubicBezTo>
                <a:cubicBezTo>
                  <a:pt x="83721" y="4812"/>
                  <a:pt x="92843" y="5113"/>
                  <a:pt x="101968" y="5113"/>
                </a:cubicBezTo>
                <a:cubicBezTo>
                  <a:pt x="104675" y="5113"/>
                  <a:pt x="107382" y="5113"/>
                  <a:pt x="110089" y="5113"/>
                </a:cubicBezTo>
                <a:cubicBezTo>
                  <a:pt x="110791" y="5113"/>
                  <a:pt x="112195" y="5815"/>
                  <a:pt x="112195" y="5113"/>
                </a:cubicBezTo>
                <a:cubicBezTo>
                  <a:pt x="112195" y="2721"/>
                  <a:pt x="108230" y="2433"/>
                  <a:pt x="106179" y="1203"/>
                </a:cubicBezTo>
                <a:cubicBezTo>
                  <a:pt x="105332" y="695"/>
                  <a:pt x="102485" y="0"/>
                  <a:pt x="103472" y="0"/>
                </a:cubicBezTo>
                <a:cubicBezTo>
                  <a:pt x="105364" y="0"/>
                  <a:pt x="106546" y="2262"/>
                  <a:pt x="108285" y="3007"/>
                </a:cubicBezTo>
                <a:cubicBezTo>
                  <a:pt x="110279" y="3861"/>
                  <a:pt x="114383" y="4559"/>
                  <a:pt x="113699" y="6617"/>
                </a:cubicBezTo>
                <a:cubicBezTo>
                  <a:pt x="112787" y="9362"/>
                  <a:pt x="109223" y="10515"/>
                  <a:pt x="106480" y="11430"/>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073" name="Google Shape;1073;p68"/>
          <p:cNvSpPr/>
          <p:nvPr/>
        </p:nvSpPr>
        <p:spPr>
          <a:xfrm>
            <a:off x="8258550" y="3757475"/>
            <a:ext cx="526500" cy="11535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074" name="Google Shape;1074;p68"/>
          <p:cNvSpPr txBox="1"/>
          <p:nvPr/>
        </p:nvSpPr>
        <p:spPr>
          <a:xfrm>
            <a:off x="8277300" y="3785450"/>
            <a:ext cx="489000" cy="7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rgbClr val="595959"/>
                </a:solidFill>
                <a:latin typeface="Lexend"/>
                <a:ea typeface="Lexend"/>
                <a:cs typeface="Lexend"/>
                <a:sym typeface="Lexend"/>
              </a:rPr>
              <a:t>y</a:t>
            </a:r>
            <a:r>
              <a:rPr lang="en" sz="1500" baseline="-25000">
                <a:solidFill>
                  <a:srgbClr val="595959"/>
                </a:solidFill>
                <a:latin typeface="Lexend"/>
                <a:ea typeface="Lexend"/>
                <a:cs typeface="Lexend"/>
                <a:sym typeface="Lexend"/>
              </a:rPr>
              <a:t>1</a:t>
            </a:r>
            <a:endParaRPr sz="1500" baseline="-25000">
              <a:solidFill>
                <a:srgbClr val="595959"/>
              </a:solidFill>
              <a:latin typeface="Lexend"/>
              <a:ea typeface="Lexend"/>
              <a:cs typeface="Lexend"/>
              <a:sym typeface="Lexend"/>
            </a:endParaRPr>
          </a:p>
          <a:p>
            <a:pPr marL="0" lvl="0" indent="0" algn="ctr" rtl="0">
              <a:spcBef>
                <a:spcPts val="0"/>
              </a:spcBef>
              <a:spcAft>
                <a:spcPts val="0"/>
              </a:spcAft>
              <a:buNone/>
            </a:pPr>
            <a:r>
              <a:rPr lang="en" sz="1500" baseline="-25000">
                <a:solidFill>
                  <a:srgbClr val="595959"/>
                </a:solidFill>
                <a:latin typeface="Lexend"/>
                <a:ea typeface="Lexend"/>
                <a:cs typeface="Lexend"/>
                <a:sym typeface="Lexend"/>
              </a:rPr>
              <a:t>...</a:t>
            </a:r>
            <a:endParaRPr sz="1500" baseline="-25000">
              <a:solidFill>
                <a:srgbClr val="595959"/>
              </a:solidFill>
              <a:latin typeface="Lexend"/>
              <a:ea typeface="Lexend"/>
              <a:cs typeface="Lexend"/>
              <a:sym typeface="Lexend"/>
            </a:endParaRPr>
          </a:p>
          <a:p>
            <a:pPr marL="0" lvl="0" indent="0" algn="ctr" rtl="0">
              <a:spcBef>
                <a:spcPts val="0"/>
              </a:spcBef>
              <a:spcAft>
                <a:spcPts val="0"/>
              </a:spcAft>
              <a:buNone/>
            </a:pPr>
            <a:endParaRPr sz="1500">
              <a:solidFill>
                <a:srgbClr val="595959"/>
              </a:solidFill>
              <a:latin typeface="Lexend"/>
              <a:ea typeface="Lexend"/>
              <a:cs typeface="Lexend"/>
              <a:sym typeface="Lexend"/>
            </a:endParaRPr>
          </a:p>
          <a:p>
            <a:pPr marL="0" lvl="0" indent="0" algn="ctr" rtl="0">
              <a:spcBef>
                <a:spcPts val="0"/>
              </a:spcBef>
              <a:spcAft>
                <a:spcPts val="0"/>
              </a:spcAft>
              <a:buNone/>
            </a:pPr>
            <a:r>
              <a:rPr lang="en" sz="1500">
                <a:solidFill>
                  <a:srgbClr val="595959"/>
                </a:solidFill>
                <a:latin typeface="Lexend"/>
                <a:ea typeface="Lexend"/>
                <a:cs typeface="Lexend"/>
                <a:sym typeface="Lexend"/>
              </a:rPr>
              <a:t>y</a:t>
            </a:r>
            <a:r>
              <a:rPr lang="en" sz="1500" baseline="-25000">
                <a:solidFill>
                  <a:srgbClr val="595959"/>
                </a:solidFill>
                <a:latin typeface="Lexend"/>
                <a:ea typeface="Lexend"/>
                <a:cs typeface="Lexend"/>
                <a:sym typeface="Lexend"/>
              </a:rPr>
              <a:t>n</a:t>
            </a:r>
            <a:endParaRPr sz="1500" baseline="-25000">
              <a:solidFill>
                <a:srgbClr val="595959"/>
              </a:solidFill>
              <a:latin typeface="Lexend"/>
              <a:ea typeface="Lexend"/>
              <a:cs typeface="Lexend"/>
              <a:sym typeface="Lexend"/>
            </a:endParaRPr>
          </a:p>
        </p:txBody>
      </p:sp>
      <p:sp>
        <p:nvSpPr>
          <p:cNvPr id="1075" name="Google Shape;1075;p68"/>
          <p:cNvSpPr/>
          <p:nvPr/>
        </p:nvSpPr>
        <p:spPr>
          <a:xfrm>
            <a:off x="6068122" y="3556825"/>
            <a:ext cx="105575" cy="205850"/>
          </a:xfrm>
          <a:custGeom>
            <a:avLst/>
            <a:gdLst/>
            <a:ahLst/>
            <a:cxnLst/>
            <a:rect l="l" t="t" r="r" b="b"/>
            <a:pathLst>
              <a:path w="4223" h="8234" extrusionOk="0">
                <a:moveTo>
                  <a:pt x="1817" y="0"/>
                </a:moveTo>
                <a:cubicBezTo>
                  <a:pt x="1817" y="2165"/>
                  <a:pt x="1665" y="8007"/>
                  <a:pt x="313" y="6317"/>
                </a:cubicBezTo>
                <a:cubicBezTo>
                  <a:pt x="-313" y="5534"/>
                  <a:pt x="1822" y="8570"/>
                  <a:pt x="2719" y="8122"/>
                </a:cubicBezTo>
                <a:cubicBezTo>
                  <a:pt x="3722" y="7621"/>
                  <a:pt x="3430" y="5907"/>
                  <a:pt x="4223" y="5114"/>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076" name="Google Shape;1076;p68"/>
          <p:cNvSpPr txBox="1"/>
          <p:nvPr/>
        </p:nvSpPr>
        <p:spPr>
          <a:xfrm>
            <a:off x="3925300" y="2187200"/>
            <a:ext cx="9024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3"/>
                </a:solidFill>
                <a:latin typeface="Covered By Your Grace"/>
                <a:ea typeface="Covered By Your Grace"/>
                <a:cs typeface="Covered By Your Grace"/>
                <a:sym typeface="Covered By Your Grace"/>
              </a:rPr>
              <a:t>Dot product</a:t>
            </a:r>
            <a:endParaRPr sz="1200" b="1">
              <a:solidFill>
                <a:schemeClr val="accent3"/>
              </a:solidFill>
              <a:latin typeface="Covered By Your Grace"/>
              <a:ea typeface="Covered By Your Grace"/>
              <a:cs typeface="Covered By Your Grace"/>
              <a:sym typeface="Covered By Your Grace"/>
            </a:endParaRPr>
          </a:p>
        </p:txBody>
      </p:sp>
      <p:sp>
        <p:nvSpPr>
          <p:cNvPr id="1077" name="Google Shape;1077;p68"/>
          <p:cNvSpPr txBox="1"/>
          <p:nvPr/>
        </p:nvSpPr>
        <p:spPr>
          <a:xfrm>
            <a:off x="6593125" y="3230525"/>
            <a:ext cx="10980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3"/>
                </a:solidFill>
                <a:latin typeface="Covered By Your Grace"/>
                <a:ea typeface="Covered By Your Grace"/>
                <a:cs typeface="Covered By Your Grace"/>
                <a:sym typeface="Covered By Your Grace"/>
              </a:rPr>
              <a:t>Weighted Sum</a:t>
            </a:r>
            <a:endParaRPr sz="1200" b="1">
              <a:solidFill>
                <a:schemeClr val="accent3"/>
              </a:solidFill>
              <a:latin typeface="Covered By Your Grace"/>
              <a:ea typeface="Covered By Your Grace"/>
              <a:cs typeface="Covered By Your Grace"/>
              <a:sym typeface="Covered By Your Grace"/>
            </a:endParaRPr>
          </a:p>
        </p:txBody>
      </p:sp>
      <p:grpSp>
        <p:nvGrpSpPr>
          <p:cNvPr id="1078" name="Google Shape;1078;p68"/>
          <p:cNvGrpSpPr/>
          <p:nvPr/>
        </p:nvGrpSpPr>
        <p:grpSpPr>
          <a:xfrm>
            <a:off x="1822300" y="2277863"/>
            <a:ext cx="1030200" cy="459863"/>
            <a:chOff x="1849850" y="1392863"/>
            <a:chExt cx="1030200" cy="459863"/>
          </a:xfrm>
        </p:grpSpPr>
        <p:sp>
          <p:nvSpPr>
            <p:cNvPr id="1079" name="Google Shape;1079;p68"/>
            <p:cNvSpPr txBox="1"/>
            <p:nvPr/>
          </p:nvSpPr>
          <p:spPr>
            <a:xfrm>
              <a:off x="1916238" y="1439450"/>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latin typeface="Lexend"/>
                <a:ea typeface="Lexend"/>
                <a:cs typeface="Lexend"/>
                <a:sym typeface="Lexend"/>
              </a:endParaRPr>
            </a:p>
          </p:txBody>
        </p:sp>
        <p:sp>
          <p:nvSpPr>
            <p:cNvPr id="1080" name="Google Shape;1080;p68"/>
            <p:cNvSpPr txBox="1"/>
            <p:nvPr/>
          </p:nvSpPr>
          <p:spPr>
            <a:xfrm>
              <a:off x="1991450" y="1392863"/>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latin typeface="Lexend"/>
                <a:ea typeface="Lexend"/>
                <a:cs typeface="Lexend"/>
                <a:sym typeface="Lexend"/>
              </a:endParaRPr>
            </a:p>
          </p:txBody>
        </p:sp>
        <p:sp>
          <p:nvSpPr>
            <p:cNvPr id="1081" name="Google Shape;1081;p68"/>
            <p:cNvSpPr txBox="1"/>
            <p:nvPr/>
          </p:nvSpPr>
          <p:spPr>
            <a:xfrm>
              <a:off x="1849850" y="1491825"/>
              <a:ext cx="888600" cy="3609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LINEAR</a:t>
              </a:r>
              <a:endParaRPr sz="1200">
                <a:solidFill>
                  <a:schemeClr val="dk1"/>
                </a:solidFill>
                <a:latin typeface="Lexend"/>
                <a:ea typeface="Lexend"/>
                <a:cs typeface="Lexend"/>
                <a:sym typeface="Lexend"/>
              </a:endParaRPr>
            </a:p>
          </p:txBody>
        </p:sp>
      </p:grpSp>
      <p:grpSp>
        <p:nvGrpSpPr>
          <p:cNvPr id="1082" name="Google Shape;1082;p68"/>
          <p:cNvGrpSpPr/>
          <p:nvPr/>
        </p:nvGrpSpPr>
        <p:grpSpPr>
          <a:xfrm>
            <a:off x="1822300" y="3113388"/>
            <a:ext cx="1030200" cy="459863"/>
            <a:chOff x="1849850" y="1392863"/>
            <a:chExt cx="1030200" cy="459863"/>
          </a:xfrm>
        </p:grpSpPr>
        <p:sp>
          <p:nvSpPr>
            <p:cNvPr id="1083" name="Google Shape;1083;p68"/>
            <p:cNvSpPr txBox="1"/>
            <p:nvPr/>
          </p:nvSpPr>
          <p:spPr>
            <a:xfrm>
              <a:off x="1916238" y="1439450"/>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latin typeface="Lexend"/>
                <a:ea typeface="Lexend"/>
                <a:cs typeface="Lexend"/>
                <a:sym typeface="Lexend"/>
              </a:endParaRPr>
            </a:p>
          </p:txBody>
        </p:sp>
        <p:sp>
          <p:nvSpPr>
            <p:cNvPr id="1084" name="Google Shape;1084;p68"/>
            <p:cNvSpPr txBox="1"/>
            <p:nvPr/>
          </p:nvSpPr>
          <p:spPr>
            <a:xfrm>
              <a:off x="1991450" y="1392863"/>
              <a:ext cx="8886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latin typeface="Lexend"/>
                <a:ea typeface="Lexend"/>
                <a:cs typeface="Lexend"/>
                <a:sym typeface="Lexend"/>
              </a:endParaRPr>
            </a:p>
          </p:txBody>
        </p:sp>
        <p:sp>
          <p:nvSpPr>
            <p:cNvPr id="1085" name="Google Shape;1085;p68"/>
            <p:cNvSpPr txBox="1"/>
            <p:nvPr/>
          </p:nvSpPr>
          <p:spPr>
            <a:xfrm>
              <a:off x="1849850" y="1491825"/>
              <a:ext cx="888600" cy="3609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LINEAR</a:t>
              </a:r>
              <a:endParaRPr sz="1200">
                <a:solidFill>
                  <a:schemeClr val="dk1"/>
                </a:solidFill>
                <a:latin typeface="Lexend"/>
                <a:ea typeface="Lexend"/>
                <a:cs typeface="Lexend"/>
                <a:sym typeface="Lexend"/>
              </a:endParaRPr>
            </a:p>
          </p:txBody>
        </p:sp>
      </p:grpSp>
      <p:sp>
        <p:nvSpPr>
          <p:cNvPr id="1086" name="Google Shape;1086;p68"/>
          <p:cNvSpPr txBox="1"/>
          <p:nvPr/>
        </p:nvSpPr>
        <p:spPr>
          <a:xfrm>
            <a:off x="2519125" y="2277875"/>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1</a:t>
            </a:r>
            <a:endParaRPr sz="1200">
              <a:solidFill>
                <a:schemeClr val="dk1"/>
              </a:solidFill>
              <a:latin typeface="Lexend"/>
              <a:ea typeface="Lexend"/>
              <a:cs typeface="Lexend"/>
              <a:sym typeface="Lexend"/>
            </a:endParaRPr>
          </a:p>
        </p:txBody>
      </p:sp>
      <p:sp>
        <p:nvSpPr>
          <p:cNvPr id="1087" name="Google Shape;1087;p68"/>
          <p:cNvSpPr txBox="1"/>
          <p:nvPr/>
        </p:nvSpPr>
        <p:spPr>
          <a:xfrm>
            <a:off x="2694625" y="2158775"/>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h</a:t>
            </a:r>
            <a:endParaRPr sz="1000">
              <a:solidFill>
                <a:schemeClr val="dk1"/>
              </a:solidFill>
              <a:latin typeface="Lexend"/>
              <a:ea typeface="Lexend"/>
              <a:cs typeface="Lexend"/>
              <a:sym typeface="Lexend"/>
            </a:endParaRPr>
          </a:p>
        </p:txBody>
      </p:sp>
      <p:sp>
        <p:nvSpPr>
          <p:cNvPr id="1088" name="Google Shape;1088;p68"/>
          <p:cNvSpPr txBox="1"/>
          <p:nvPr/>
        </p:nvSpPr>
        <p:spPr>
          <a:xfrm>
            <a:off x="2694625" y="1266100"/>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h</a:t>
            </a:r>
            <a:endParaRPr sz="1000">
              <a:solidFill>
                <a:schemeClr val="dk1"/>
              </a:solidFill>
              <a:latin typeface="Lexend"/>
              <a:ea typeface="Lexend"/>
              <a:cs typeface="Lexend"/>
              <a:sym typeface="Lexend"/>
            </a:endParaRPr>
          </a:p>
        </p:txBody>
      </p:sp>
      <p:sp>
        <p:nvSpPr>
          <p:cNvPr id="1089" name="Google Shape;1089;p68"/>
          <p:cNvSpPr txBox="1"/>
          <p:nvPr/>
        </p:nvSpPr>
        <p:spPr>
          <a:xfrm>
            <a:off x="2694625" y="2988625"/>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Lexend"/>
                <a:ea typeface="Lexend"/>
                <a:cs typeface="Lexend"/>
                <a:sym typeface="Lexend"/>
              </a:rPr>
              <a:t>h</a:t>
            </a:r>
            <a:endParaRPr sz="1000">
              <a:solidFill>
                <a:schemeClr val="dk1"/>
              </a:solidFill>
              <a:latin typeface="Lexend"/>
              <a:ea typeface="Lexend"/>
              <a:cs typeface="Lexend"/>
              <a:sym typeface="Lexend"/>
            </a:endParaRPr>
          </a:p>
        </p:txBody>
      </p:sp>
      <p:sp>
        <p:nvSpPr>
          <p:cNvPr id="1090" name="Google Shape;1090;p68"/>
          <p:cNvSpPr txBox="1"/>
          <p:nvPr/>
        </p:nvSpPr>
        <p:spPr>
          <a:xfrm>
            <a:off x="2519125" y="3117600"/>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1</a:t>
            </a:r>
            <a:endParaRPr sz="1200">
              <a:solidFill>
                <a:schemeClr val="dk1"/>
              </a:solidFill>
              <a:latin typeface="Lexend"/>
              <a:ea typeface="Lexend"/>
              <a:cs typeface="Lexend"/>
              <a:sym typeface="Lexend"/>
            </a:endParaRPr>
          </a:p>
        </p:txBody>
      </p:sp>
      <p:sp>
        <p:nvSpPr>
          <p:cNvPr id="1091" name="Google Shape;1091;p68"/>
          <p:cNvSpPr txBox="1"/>
          <p:nvPr/>
        </p:nvSpPr>
        <p:spPr>
          <a:xfrm>
            <a:off x="2562950" y="1392813"/>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1</a:t>
            </a:r>
            <a:endParaRPr sz="1200">
              <a:solidFill>
                <a:schemeClr val="dk1"/>
              </a:solidFill>
              <a:latin typeface="Lexend"/>
              <a:ea typeface="Lexend"/>
              <a:cs typeface="Lexend"/>
              <a:sym typeface="Lexend"/>
            </a:endParaRPr>
          </a:p>
        </p:txBody>
      </p:sp>
      <p:sp>
        <p:nvSpPr>
          <p:cNvPr id="1092" name="Google Shape;1092;p68"/>
          <p:cNvSpPr/>
          <p:nvPr/>
        </p:nvSpPr>
        <p:spPr>
          <a:xfrm>
            <a:off x="5065550" y="1384375"/>
            <a:ext cx="398700" cy="3309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s</a:t>
            </a:r>
            <a:r>
              <a:rPr lang="en" baseline="-25000">
                <a:latin typeface="Lexend"/>
                <a:ea typeface="Lexend"/>
                <a:cs typeface="Lexend"/>
                <a:sym typeface="Lexend"/>
              </a:rPr>
              <a:t>ij</a:t>
            </a:r>
            <a:endParaRPr baseline="-25000">
              <a:latin typeface="Lexend"/>
              <a:ea typeface="Lexend"/>
              <a:cs typeface="Lexend"/>
              <a:sym typeface="Lexend"/>
            </a:endParaRPr>
          </a:p>
        </p:txBody>
      </p:sp>
      <p:sp>
        <p:nvSpPr>
          <p:cNvPr id="1093" name="Google Shape;1093;p68"/>
          <p:cNvSpPr txBox="1"/>
          <p:nvPr/>
        </p:nvSpPr>
        <p:spPr>
          <a:xfrm>
            <a:off x="4752800" y="1208188"/>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1</a:t>
            </a:r>
            <a:endParaRPr sz="1200">
              <a:solidFill>
                <a:schemeClr val="dk1"/>
              </a:solidFill>
              <a:latin typeface="Lexend"/>
              <a:ea typeface="Lexend"/>
              <a:cs typeface="Lexend"/>
              <a:sym typeface="Lexend"/>
            </a:endParaRPr>
          </a:p>
        </p:txBody>
      </p:sp>
      <p:sp>
        <p:nvSpPr>
          <p:cNvPr id="1094" name="Google Shape;1094;p68"/>
          <p:cNvSpPr txBox="1"/>
          <p:nvPr/>
        </p:nvSpPr>
        <p:spPr>
          <a:xfrm>
            <a:off x="5392679" y="1208188"/>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h</a:t>
            </a:r>
            <a:endParaRPr sz="1200">
              <a:solidFill>
                <a:schemeClr val="dk1"/>
              </a:solidFill>
              <a:latin typeface="Lexend"/>
              <a:ea typeface="Lexend"/>
              <a:cs typeface="Lexend"/>
              <a:sym typeface="Lexend"/>
            </a:endParaRPr>
          </a:p>
        </p:txBody>
      </p:sp>
      <p:sp>
        <p:nvSpPr>
          <p:cNvPr id="1095" name="Google Shape;1095;p68"/>
          <p:cNvSpPr txBox="1"/>
          <p:nvPr/>
        </p:nvSpPr>
        <p:spPr>
          <a:xfrm>
            <a:off x="4827700" y="1392875"/>
            <a:ext cx="363600" cy="1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a:t>
            </a:r>
            <a:endParaRPr sz="1200">
              <a:solidFill>
                <a:schemeClr val="dk1"/>
              </a:solidFill>
              <a:latin typeface="Lexend"/>
              <a:ea typeface="Lexend"/>
              <a:cs typeface="Lexend"/>
              <a:sym typeface="Lexend"/>
            </a:endParaRPr>
          </a:p>
        </p:txBody>
      </p:sp>
      <p:sp>
        <p:nvSpPr>
          <p:cNvPr id="1096" name="Google Shape;1096;p68"/>
          <p:cNvSpPr/>
          <p:nvPr/>
        </p:nvSpPr>
        <p:spPr>
          <a:xfrm>
            <a:off x="5496625" y="2343325"/>
            <a:ext cx="443700" cy="3309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w</a:t>
            </a:r>
            <a:r>
              <a:rPr lang="en" baseline="-25000">
                <a:latin typeface="Lexend"/>
                <a:ea typeface="Lexend"/>
                <a:cs typeface="Lexend"/>
                <a:sym typeface="Lexend"/>
              </a:rPr>
              <a:t>ij</a:t>
            </a:r>
            <a:endParaRPr baseline="-25000">
              <a:latin typeface="Lexend"/>
              <a:ea typeface="Lexend"/>
              <a:cs typeface="Lexend"/>
              <a:sym typeface="Lexend"/>
            </a:endParaRPr>
          </a:p>
        </p:txBody>
      </p:sp>
      <p:sp>
        <p:nvSpPr>
          <p:cNvPr id="1097" name="Google Shape;1097;p68"/>
          <p:cNvSpPr/>
          <p:nvPr/>
        </p:nvSpPr>
        <p:spPr>
          <a:xfrm>
            <a:off x="6165350" y="2343325"/>
            <a:ext cx="489000" cy="3309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w</a:t>
            </a:r>
            <a:r>
              <a:rPr lang="en" baseline="-25000">
                <a:latin typeface="Lexend"/>
                <a:ea typeface="Lexend"/>
                <a:cs typeface="Lexend"/>
                <a:sym typeface="Lexend"/>
              </a:rPr>
              <a:t>ij</a:t>
            </a:r>
            <a:endParaRPr baseline="-25000">
              <a:latin typeface="Lexend"/>
              <a:ea typeface="Lexend"/>
              <a:cs typeface="Lexend"/>
              <a:sym typeface="Lexend"/>
            </a:endParaRPr>
          </a:p>
        </p:txBody>
      </p:sp>
      <p:sp>
        <p:nvSpPr>
          <p:cNvPr id="1098" name="Google Shape;1098;p68"/>
          <p:cNvSpPr txBox="1"/>
          <p:nvPr/>
        </p:nvSpPr>
        <p:spPr>
          <a:xfrm>
            <a:off x="5852600" y="2167125"/>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1</a:t>
            </a:r>
            <a:endParaRPr sz="1200">
              <a:solidFill>
                <a:schemeClr val="dk1"/>
              </a:solidFill>
              <a:latin typeface="Lexend"/>
              <a:ea typeface="Lexend"/>
              <a:cs typeface="Lexend"/>
              <a:sym typeface="Lexend"/>
            </a:endParaRPr>
          </a:p>
        </p:txBody>
      </p:sp>
      <p:sp>
        <p:nvSpPr>
          <p:cNvPr id="1099" name="Google Shape;1099;p68"/>
          <p:cNvSpPr txBox="1"/>
          <p:nvPr/>
        </p:nvSpPr>
        <p:spPr>
          <a:xfrm>
            <a:off x="6575196" y="2167125"/>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h</a:t>
            </a:r>
            <a:endParaRPr sz="1200">
              <a:solidFill>
                <a:schemeClr val="dk1"/>
              </a:solidFill>
              <a:latin typeface="Lexend"/>
              <a:ea typeface="Lexend"/>
              <a:cs typeface="Lexend"/>
              <a:sym typeface="Lexend"/>
            </a:endParaRPr>
          </a:p>
        </p:txBody>
      </p:sp>
      <p:sp>
        <p:nvSpPr>
          <p:cNvPr id="1100" name="Google Shape;1100;p68"/>
          <p:cNvSpPr txBox="1"/>
          <p:nvPr/>
        </p:nvSpPr>
        <p:spPr>
          <a:xfrm>
            <a:off x="5927500" y="2351813"/>
            <a:ext cx="363600" cy="1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a:t>
            </a:r>
            <a:endParaRPr sz="1200">
              <a:solidFill>
                <a:schemeClr val="dk1"/>
              </a:solidFill>
              <a:latin typeface="Lexend"/>
              <a:ea typeface="Lexend"/>
              <a:cs typeface="Lexend"/>
              <a:sym typeface="Lexend"/>
            </a:endParaRPr>
          </a:p>
        </p:txBody>
      </p:sp>
      <p:sp>
        <p:nvSpPr>
          <p:cNvPr id="1101" name="Google Shape;1101;p68"/>
          <p:cNvSpPr txBox="1"/>
          <p:nvPr/>
        </p:nvSpPr>
        <p:spPr>
          <a:xfrm>
            <a:off x="8722346" y="3642650"/>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Lexend"/>
                <a:ea typeface="Lexend"/>
                <a:cs typeface="Lexend"/>
                <a:sym typeface="Lexend"/>
              </a:rPr>
              <a:t>*</a:t>
            </a:r>
            <a:endParaRPr sz="2000">
              <a:solidFill>
                <a:schemeClr val="dk1"/>
              </a:solidFill>
              <a:latin typeface="Lexend"/>
              <a:ea typeface="Lexend"/>
              <a:cs typeface="Lexend"/>
              <a:sym typeface="Lexend"/>
            </a:endParaRPr>
          </a:p>
        </p:txBody>
      </p:sp>
      <p:sp>
        <p:nvSpPr>
          <p:cNvPr id="1102" name="Google Shape;1102;p68"/>
          <p:cNvSpPr/>
          <p:nvPr/>
        </p:nvSpPr>
        <p:spPr>
          <a:xfrm>
            <a:off x="6280150" y="3826125"/>
            <a:ext cx="489000" cy="5727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y</a:t>
            </a:r>
            <a:r>
              <a:rPr lang="en" baseline="-25000">
                <a:latin typeface="Lexend"/>
                <a:ea typeface="Lexend"/>
                <a:cs typeface="Lexend"/>
                <a:sym typeface="Lexend"/>
              </a:rPr>
              <a:t>i</a:t>
            </a:r>
            <a:endParaRPr baseline="-25000">
              <a:latin typeface="Lexend"/>
              <a:ea typeface="Lexend"/>
              <a:cs typeface="Lexend"/>
              <a:sym typeface="Lexend"/>
            </a:endParaRPr>
          </a:p>
          <a:p>
            <a:pPr marL="0" lvl="0" indent="0" algn="ctr" rtl="0">
              <a:spcBef>
                <a:spcPts val="0"/>
              </a:spcBef>
              <a:spcAft>
                <a:spcPts val="0"/>
              </a:spcAft>
              <a:buNone/>
            </a:pPr>
            <a:r>
              <a:rPr lang="en" baseline="-25000">
                <a:latin typeface="Lexend"/>
                <a:ea typeface="Lexend"/>
                <a:cs typeface="Lexend"/>
                <a:sym typeface="Lexend"/>
              </a:rPr>
              <a:t>…</a:t>
            </a:r>
            <a:endParaRPr baseline="-25000">
              <a:latin typeface="Lexend"/>
              <a:ea typeface="Lexend"/>
              <a:cs typeface="Lexend"/>
              <a:sym typeface="Lexend"/>
            </a:endParaRPr>
          </a:p>
          <a:p>
            <a:pPr marL="0" lvl="0" indent="0" algn="ctr" rtl="0">
              <a:spcBef>
                <a:spcPts val="0"/>
              </a:spcBef>
              <a:spcAft>
                <a:spcPts val="0"/>
              </a:spcAft>
              <a:buNone/>
            </a:pPr>
            <a:r>
              <a:rPr lang="en">
                <a:latin typeface="Lexend"/>
                <a:ea typeface="Lexend"/>
                <a:cs typeface="Lexend"/>
                <a:sym typeface="Lexend"/>
              </a:rPr>
              <a:t>y</a:t>
            </a:r>
            <a:r>
              <a:rPr lang="en" baseline="-25000">
                <a:latin typeface="Lexend"/>
                <a:ea typeface="Lexend"/>
                <a:cs typeface="Lexend"/>
                <a:sym typeface="Lexend"/>
              </a:rPr>
              <a:t>n</a:t>
            </a:r>
            <a:endParaRPr baseline="-25000">
              <a:latin typeface="Lexend"/>
              <a:ea typeface="Lexend"/>
              <a:cs typeface="Lexend"/>
              <a:sym typeface="Lexend"/>
            </a:endParaRPr>
          </a:p>
        </p:txBody>
      </p:sp>
      <p:sp>
        <p:nvSpPr>
          <p:cNvPr id="1103" name="Google Shape;1103;p68"/>
          <p:cNvSpPr txBox="1"/>
          <p:nvPr/>
        </p:nvSpPr>
        <p:spPr>
          <a:xfrm>
            <a:off x="5927500" y="3757475"/>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1</a:t>
            </a:r>
            <a:endParaRPr sz="1200">
              <a:solidFill>
                <a:schemeClr val="dk1"/>
              </a:solidFill>
              <a:latin typeface="Lexend"/>
              <a:ea typeface="Lexend"/>
              <a:cs typeface="Lexend"/>
              <a:sym typeface="Lexend"/>
            </a:endParaRPr>
          </a:p>
        </p:txBody>
      </p:sp>
      <p:sp>
        <p:nvSpPr>
          <p:cNvPr id="1104" name="Google Shape;1104;p68"/>
          <p:cNvSpPr txBox="1"/>
          <p:nvPr/>
        </p:nvSpPr>
        <p:spPr>
          <a:xfrm>
            <a:off x="6727746" y="3757475"/>
            <a:ext cx="175500" cy="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h</a:t>
            </a:r>
            <a:endParaRPr sz="1200">
              <a:solidFill>
                <a:schemeClr val="dk1"/>
              </a:solidFill>
              <a:latin typeface="Lexend"/>
              <a:ea typeface="Lexend"/>
              <a:cs typeface="Lexend"/>
              <a:sym typeface="Lexend"/>
            </a:endParaRPr>
          </a:p>
        </p:txBody>
      </p:sp>
      <p:sp>
        <p:nvSpPr>
          <p:cNvPr id="1105" name="Google Shape;1105;p68"/>
          <p:cNvSpPr txBox="1"/>
          <p:nvPr/>
        </p:nvSpPr>
        <p:spPr>
          <a:xfrm>
            <a:off x="6042300" y="3980413"/>
            <a:ext cx="363600" cy="1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a:t>
            </a:r>
            <a:endParaRPr sz="1200">
              <a:solidFill>
                <a:schemeClr val="dk1"/>
              </a:solidFill>
              <a:latin typeface="Lexend"/>
              <a:ea typeface="Lexend"/>
              <a:cs typeface="Lexend"/>
              <a:sym typeface="Lexend"/>
            </a:endParaRPr>
          </a:p>
        </p:txBody>
      </p:sp>
      <p:sp>
        <p:nvSpPr>
          <p:cNvPr id="1106" name="Google Shape;1106;p68"/>
          <p:cNvSpPr txBox="1"/>
          <p:nvPr/>
        </p:nvSpPr>
        <p:spPr>
          <a:xfrm>
            <a:off x="5153475" y="4653150"/>
            <a:ext cx="2263500" cy="36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CONCATENATE + DENSE</a:t>
            </a:r>
            <a:endParaRPr sz="1200">
              <a:solidFill>
                <a:schemeClr val="dk1"/>
              </a:solidFill>
              <a:latin typeface="Lexend"/>
              <a:ea typeface="Lexend"/>
              <a:cs typeface="Lexend"/>
              <a:sym typeface="Lexend"/>
            </a:endParaRPr>
          </a:p>
        </p:txBody>
      </p:sp>
      <p:sp>
        <p:nvSpPr>
          <p:cNvPr id="1107" name="Google Shape;1107;p68"/>
          <p:cNvSpPr/>
          <p:nvPr/>
        </p:nvSpPr>
        <p:spPr>
          <a:xfrm>
            <a:off x="5504450" y="3826125"/>
            <a:ext cx="489000" cy="572700"/>
          </a:xfrm>
          <a:prstGeom prst="bracket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y</a:t>
            </a:r>
            <a:r>
              <a:rPr lang="en" baseline="-25000">
                <a:latin typeface="Lexend"/>
                <a:ea typeface="Lexend"/>
                <a:cs typeface="Lexend"/>
                <a:sym typeface="Lexend"/>
              </a:rPr>
              <a:t>i</a:t>
            </a:r>
            <a:endParaRPr baseline="-25000">
              <a:latin typeface="Lexend"/>
              <a:ea typeface="Lexend"/>
              <a:cs typeface="Lexend"/>
              <a:sym typeface="Lexend"/>
            </a:endParaRPr>
          </a:p>
          <a:p>
            <a:pPr marL="0" lvl="0" indent="0" algn="ctr" rtl="0">
              <a:spcBef>
                <a:spcPts val="0"/>
              </a:spcBef>
              <a:spcAft>
                <a:spcPts val="0"/>
              </a:spcAft>
              <a:buNone/>
            </a:pPr>
            <a:r>
              <a:rPr lang="en" baseline="-25000">
                <a:latin typeface="Lexend"/>
                <a:ea typeface="Lexend"/>
                <a:cs typeface="Lexend"/>
                <a:sym typeface="Lexend"/>
              </a:rPr>
              <a:t>…</a:t>
            </a:r>
            <a:endParaRPr baseline="-25000">
              <a:latin typeface="Lexend"/>
              <a:ea typeface="Lexend"/>
              <a:cs typeface="Lexend"/>
              <a:sym typeface="Lexend"/>
            </a:endParaRPr>
          </a:p>
          <a:p>
            <a:pPr marL="0" lvl="0" indent="0" algn="ctr" rtl="0">
              <a:spcBef>
                <a:spcPts val="0"/>
              </a:spcBef>
              <a:spcAft>
                <a:spcPts val="0"/>
              </a:spcAft>
              <a:buNone/>
            </a:pPr>
            <a:r>
              <a:rPr lang="en">
                <a:latin typeface="Lexend"/>
                <a:ea typeface="Lexend"/>
                <a:cs typeface="Lexend"/>
                <a:sym typeface="Lexend"/>
              </a:rPr>
              <a:t>y</a:t>
            </a:r>
            <a:r>
              <a:rPr lang="en" baseline="-25000">
                <a:latin typeface="Lexend"/>
                <a:ea typeface="Lexend"/>
                <a:cs typeface="Lexend"/>
                <a:sym typeface="Lexend"/>
              </a:rPr>
              <a:t>n</a:t>
            </a:r>
            <a:endParaRPr baseline="-25000">
              <a:latin typeface="Lexend"/>
              <a:ea typeface="Lexend"/>
              <a:cs typeface="Lexend"/>
              <a:sym typeface="Lexend"/>
            </a:endParaRPr>
          </a:p>
        </p:txBody>
      </p:sp>
      <p:sp>
        <p:nvSpPr>
          <p:cNvPr id="1108" name="Google Shape;1108;p68"/>
          <p:cNvSpPr/>
          <p:nvPr/>
        </p:nvSpPr>
        <p:spPr>
          <a:xfrm>
            <a:off x="7519725" y="4399729"/>
            <a:ext cx="594600" cy="427925"/>
          </a:xfrm>
          <a:custGeom>
            <a:avLst/>
            <a:gdLst/>
            <a:ahLst/>
            <a:cxnLst/>
            <a:rect l="l" t="t" r="r" b="b"/>
            <a:pathLst>
              <a:path w="23784" h="17117" extrusionOk="0">
                <a:moveTo>
                  <a:pt x="0" y="17118"/>
                </a:moveTo>
                <a:cubicBezTo>
                  <a:pt x="6907" y="17118"/>
                  <a:pt x="14108" y="12944"/>
                  <a:pt x="18349" y="7493"/>
                </a:cubicBezTo>
                <a:cubicBezTo>
                  <a:pt x="20110" y="5230"/>
                  <a:pt x="25051" y="2961"/>
                  <a:pt x="23462" y="574"/>
                </a:cubicBezTo>
                <a:cubicBezTo>
                  <a:pt x="22338" y="-1114"/>
                  <a:pt x="15418" y="1477"/>
                  <a:pt x="17446" y="1477"/>
                </a:cubicBezTo>
                <a:cubicBezTo>
                  <a:pt x="19100" y="1477"/>
                  <a:pt x="20724" y="-341"/>
                  <a:pt x="22259" y="274"/>
                </a:cubicBezTo>
                <a:cubicBezTo>
                  <a:pt x="24686" y="1246"/>
                  <a:pt x="22860" y="5480"/>
                  <a:pt x="22860" y="8094"/>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109" name="Google Shape;1109;p68"/>
          <p:cNvSpPr/>
          <p:nvPr/>
        </p:nvSpPr>
        <p:spPr>
          <a:xfrm>
            <a:off x="6048197" y="4399725"/>
            <a:ext cx="105575" cy="205850"/>
          </a:xfrm>
          <a:custGeom>
            <a:avLst/>
            <a:gdLst/>
            <a:ahLst/>
            <a:cxnLst/>
            <a:rect l="l" t="t" r="r" b="b"/>
            <a:pathLst>
              <a:path w="4223" h="8234" extrusionOk="0">
                <a:moveTo>
                  <a:pt x="1817" y="0"/>
                </a:moveTo>
                <a:cubicBezTo>
                  <a:pt x="1817" y="2165"/>
                  <a:pt x="1665" y="8007"/>
                  <a:pt x="313" y="6317"/>
                </a:cubicBezTo>
                <a:cubicBezTo>
                  <a:pt x="-313" y="5534"/>
                  <a:pt x="1822" y="8570"/>
                  <a:pt x="2719" y="8122"/>
                </a:cubicBezTo>
                <a:cubicBezTo>
                  <a:pt x="3722" y="7621"/>
                  <a:pt x="3430" y="5907"/>
                  <a:pt x="4223" y="5114"/>
                </a:cubicBez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1110" name="Google Shape;1110;p68"/>
          <p:cNvSpPr txBox="1"/>
          <p:nvPr/>
        </p:nvSpPr>
        <p:spPr>
          <a:xfrm>
            <a:off x="1991725" y="3994175"/>
            <a:ext cx="1901700" cy="6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95959"/>
                </a:solidFill>
                <a:latin typeface="Lexend"/>
                <a:ea typeface="Lexend"/>
                <a:cs typeface="Lexend"/>
                <a:sym typeface="Lexend"/>
              </a:rPr>
              <a:t>Parallelize attention mechanisms = multiple “heads”</a:t>
            </a:r>
            <a:endParaRPr>
              <a:solidFill>
                <a:srgbClr val="595959"/>
              </a:solidFill>
              <a:latin typeface="Lexend"/>
              <a:ea typeface="Lexend"/>
              <a:cs typeface="Lexend"/>
              <a:sym typeface="Lexen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69"/>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26</a:t>
            </a:fld>
            <a:endParaRPr>
              <a:solidFill>
                <a:schemeClr val="dk1"/>
              </a:solidFill>
            </a:endParaRPr>
          </a:p>
        </p:txBody>
      </p:sp>
      <p:sp>
        <p:nvSpPr>
          <p:cNvPr id="1116" name="Google Shape;1116;p69"/>
          <p:cNvSpPr txBox="1"/>
          <p:nvPr/>
        </p:nvSpPr>
        <p:spPr>
          <a:xfrm>
            <a:off x="311700" y="339750"/>
            <a:ext cx="5012400" cy="572700"/>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 v. Cross Attention</a:t>
            </a:r>
            <a:endParaRPr sz="2800">
              <a:solidFill>
                <a:srgbClr val="000000"/>
              </a:solidFill>
              <a:latin typeface="Lexend"/>
              <a:ea typeface="Lexend"/>
              <a:cs typeface="Lexend"/>
              <a:sym typeface="Lexend"/>
            </a:endParaRPr>
          </a:p>
        </p:txBody>
      </p:sp>
      <p:sp>
        <p:nvSpPr>
          <p:cNvPr id="1117" name="Google Shape;1117;p69"/>
          <p:cNvSpPr txBox="1"/>
          <p:nvPr/>
        </p:nvSpPr>
        <p:spPr>
          <a:xfrm>
            <a:off x="594075" y="2015275"/>
            <a:ext cx="30000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lt2"/>
                </a:solidFill>
                <a:latin typeface="Lexend"/>
                <a:ea typeface="Lexend"/>
                <a:cs typeface="Lexend"/>
                <a:sym typeface="Lexend"/>
              </a:rPr>
              <a:t>Self attention</a:t>
            </a:r>
            <a:r>
              <a:rPr lang="en" sz="1800">
                <a:solidFill>
                  <a:srgbClr val="595959"/>
                </a:solidFill>
                <a:latin typeface="Lexend"/>
                <a:ea typeface="Lexend"/>
                <a:cs typeface="Lexend"/>
                <a:sym typeface="Lexend"/>
              </a:rPr>
              <a:t> operates within a single sequence. </a:t>
            </a:r>
            <a:endParaRPr>
              <a:latin typeface="Lexend"/>
              <a:ea typeface="Lexend"/>
              <a:cs typeface="Lexend"/>
              <a:sym typeface="Lexend"/>
            </a:endParaRPr>
          </a:p>
        </p:txBody>
      </p:sp>
      <p:sp>
        <p:nvSpPr>
          <p:cNvPr id="1118" name="Google Shape;1118;p69"/>
          <p:cNvSpPr txBox="1"/>
          <p:nvPr/>
        </p:nvSpPr>
        <p:spPr>
          <a:xfrm>
            <a:off x="4705225" y="2015275"/>
            <a:ext cx="3971100" cy="2249816"/>
          </a:xfrm>
          <a:prstGeom prst="rect">
            <a:avLst/>
          </a:prstGeom>
          <a:noFill/>
          <a:ln>
            <a:noFill/>
          </a:ln>
        </p:spPr>
        <p:txBody>
          <a:bodyPr spcFirstLastPara="1" wrap="square" lIns="91425" tIns="91425" rIns="91425" bIns="91425" anchor="t" anchorCtr="0">
            <a:spAutoFit/>
          </a:bodyPr>
          <a:lstStyle/>
          <a:p>
            <a:pPr lvl="0">
              <a:lnSpc>
                <a:spcPct val="115000"/>
              </a:lnSpc>
              <a:spcAft>
                <a:spcPts val="1200"/>
              </a:spcAft>
            </a:pPr>
            <a:r>
              <a:rPr lang="en" sz="1800" dirty="0">
                <a:solidFill>
                  <a:schemeClr val="accent3"/>
                </a:solidFill>
                <a:latin typeface="Lexend"/>
                <a:ea typeface="Lexend"/>
                <a:cs typeface="Lexend"/>
                <a:sym typeface="Lexend"/>
              </a:rPr>
              <a:t>Cross-attention</a:t>
            </a:r>
            <a:r>
              <a:rPr lang="en" sz="1800" dirty="0">
                <a:solidFill>
                  <a:srgbClr val="595959"/>
                </a:solidFill>
                <a:latin typeface="Lexend"/>
                <a:ea typeface="Lexend"/>
                <a:cs typeface="Lexend"/>
                <a:sym typeface="Lexend"/>
              </a:rPr>
              <a:t> is used between two different sequences/sentences. W</a:t>
            </a:r>
            <a:r>
              <a:rPr lang="en-US" sz="1800" dirty="0" err="1">
                <a:solidFill>
                  <a:srgbClr val="595959"/>
                </a:solidFill>
                <a:latin typeface="Lexend"/>
              </a:rPr>
              <a:t>hich</a:t>
            </a:r>
            <a:r>
              <a:rPr lang="en-US" sz="1800" dirty="0">
                <a:solidFill>
                  <a:srgbClr val="595959"/>
                </a:solidFill>
                <a:latin typeface="Lexend"/>
              </a:rPr>
              <a:t> words in the other sentence are relevant for generating this word?</a:t>
            </a:r>
            <a:endParaRPr sz="1800" dirty="0">
              <a:solidFill>
                <a:srgbClr val="595959"/>
              </a:solidFill>
              <a:latin typeface="Lexend"/>
              <a:sym typeface="Lexe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70"/>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27</a:t>
            </a:fld>
            <a:endParaRPr>
              <a:solidFill>
                <a:schemeClr val="dk1"/>
              </a:solidFill>
            </a:endParaRPr>
          </a:p>
        </p:txBody>
      </p:sp>
      <p:sp>
        <p:nvSpPr>
          <p:cNvPr id="1124" name="Google Shape;1124;p70"/>
          <p:cNvSpPr txBox="1"/>
          <p:nvPr/>
        </p:nvSpPr>
        <p:spPr>
          <a:xfrm>
            <a:off x="311700" y="339750"/>
            <a:ext cx="50124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Cross Attention</a:t>
            </a:r>
            <a:endParaRPr sz="2800">
              <a:solidFill>
                <a:srgbClr val="000000"/>
              </a:solidFill>
              <a:latin typeface="Lexend"/>
              <a:ea typeface="Lexend"/>
              <a:cs typeface="Lexend"/>
              <a:sym typeface="Lexend"/>
            </a:endParaRPr>
          </a:p>
        </p:txBody>
      </p:sp>
      <p:sp>
        <p:nvSpPr>
          <p:cNvPr id="1125" name="Google Shape;1125;p70"/>
          <p:cNvSpPr txBox="1"/>
          <p:nvPr/>
        </p:nvSpPr>
        <p:spPr>
          <a:xfrm>
            <a:off x="292600" y="1426425"/>
            <a:ext cx="8333700" cy="1847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For each element in one sequence (query sequence), cross-attention computes attention scores based on its relationship with every element in the other sequence (key-value sequence) </a:t>
            </a:r>
            <a:endParaRPr sz="1600">
              <a:solidFill>
                <a:srgbClr val="595959"/>
              </a:solidFill>
              <a:latin typeface="Lexend"/>
              <a:ea typeface="Lexend"/>
              <a:cs typeface="Lexend"/>
              <a:sym typeface="Lexend"/>
            </a:endParaRPr>
          </a:p>
          <a:p>
            <a:pPr marL="457200" lvl="0" indent="0" algn="l" rtl="0">
              <a:lnSpc>
                <a:spcPct val="115000"/>
              </a:lnSpc>
              <a:spcBef>
                <a:spcPts val="0"/>
              </a:spcBef>
              <a:spcAft>
                <a:spcPts val="0"/>
              </a:spcAft>
              <a:buNone/>
            </a:pP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This mechanism enables the model to selectively focus on relevant parts of the other sequence when generating an output</a:t>
            </a:r>
            <a:endParaRPr sz="1600">
              <a:solidFill>
                <a:srgbClr val="595959"/>
              </a:solidFill>
              <a:latin typeface="Lexend"/>
              <a:ea typeface="Lexend"/>
              <a:cs typeface="Lexend"/>
              <a:sym typeface="Lexen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71"/>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28</a:t>
            </a:fld>
            <a:endParaRPr>
              <a:solidFill>
                <a:schemeClr val="dk1"/>
              </a:solidFill>
            </a:endParaRPr>
          </a:p>
        </p:txBody>
      </p:sp>
      <p:sp>
        <p:nvSpPr>
          <p:cNvPr id="1131" name="Google Shape;1131;p71"/>
          <p:cNvSpPr txBox="1"/>
          <p:nvPr/>
        </p:nvSpPr>
        <p:spPr>
          <a:xfrm>
            <a:off x="311700" y="339750"/>
            <a:ext cx="50124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Cross Attention</a:t>
            </a:r>
            <a:endParaRPr sz="2800">
              <a:solidFill>
                <a:srgbClr val="000000"/>
              </a:solidFill>
              <a:latin typeface="Lexend"/>
              <a:ea typeface="Lexend"/>
              <a:cs typeface="Lexend"/>
              <a:sym typeface="Lexend"/>
            </a:endParaRPr>
          </a:p>
        </p:txBody>
      </p:sp>
      <p:sp>
        <p:nvSpPr>
          <p:cNvPr id="1132" name="Google Shape;1132;p71"/>
          <p:cNvSpPr/>
          <p:nvPr/>
        </p:nvSpPr>
        <p:spPr>
          <a:xfrm>
            <a:off x="311700" y="1988025"/>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I</a:t>
            </a:r>
            <a:endParaRPr>
              <a:solidFill>
                <a:srgbClr val="595959"/>
              </a:solidFill>
              <a:latin typeface="Lexend"/>
              <a:ea typeface="Lexend"/>
              <a:cs typeface="Lexend"/>
              <a:sym typeface="Lexend"/>
            </a:endParaRPr>
          </a:p>
        </p:txBody>
      </p:sp>
      <p:sp>
        <p:nvSpPr>
          <p:cNvPr id="1133" name="Google Shape;1133;p71"/>
          <p:cNvSpPr/>
          <p:nvPr/>
        </p:nvSpPr>
        <p:spPr>
          <a:xfrm>
            <a:off x="1410050" y="1988025"/>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like</a:t>
            </a:r>
            <a:endParaRPr>
              <a:solidFill>
                <a:srgbClr val="595959"/>
              </a:solidFill>
              <a:latin typeface="Lexend"/>
              <a:ea typeface="Lexend"/>
              <a:cs typeface="Lexend"/>
              <a:sym typeface="Lexend"/>
            </a:endParaRPr>
          </a:p>
        </p:txBody>
      </p:sp>
      <p:sp>
        <p:nvSpPr>
          <p:cNvPr id="1134" name="Google Shape;1134;p71"/>
          <p:cNvSpPr/>
          <p:nvPr/>
        </p:nvSpPr>
        <p:spPr>
          <a:xfrm>
            <a:off x="2508400" y="1988025"/>
            <a:ext cx="10170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learning </a:t>
            </a:r>
            <a:endParaRPr>
              <a:solidFill>
                <a:srgbClr val="595959"/>
              </a:solidFill>
              <a:latin typeface="Lexend"/>
              <a:ea typeface="Lexend"/>
              <a:cs typeface="Lexend"/>
              <a:sym typeface="Lexend"/>
            </a:endParaRPr>
          </a:p>
        </p:txBody>
      </p:sp>
      <p:sp>
        <p:nvSpPr>
          <p:cNvPr id="1135" name="Google Shape;1135;p71"/>
          <p:cNvSpPr/>
          <p:nvPr/>
        </p:nvSpPr>
        <p:spPr>
          <a:xfrm>
            <a:off x="311700" y="29676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me</a:t>
            </a:r>
            <a:endParaRPr>
              <a:solidFill>
                <a:srgbClr val="595959"/>
              </a:solidFill>
              <a:latin typeface="Lexend"/>
              <a:ea typeface="Lexend"/>
              <a:cs typeface="Lexend"/>
              <a:sym typeface="Lexend"/>
            </a:endParaRPr>
          </a:p>
        </p:txBody>
      </p:sp>
      <p:sp>
        <p:nvSpPr>
          <p:cNvPr id="1136" name="Google Shape;1136;p71"/>
          <p:cNvSpPr/>
          <p:nvPr/>
        </p:nvSpPr>
        <p:spPr>
          <a:xfrm>
            <a:off x="1410050" y="2967600"/>
            <a:ext cx="948900" cy="419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gusta</a:t>
            </a:r>
            <a:endParaRPr>
              <a:solidFill>
                <a:srgbClr val="595959"/>
              </a:solidFill>
              <a:latin typeface="Lexend"/>
              <a:ea typeface="Lexend"/>
              <a:cs typeface="Lexend"/>
              <a:sym typeface="Lexend"/>
            </a:endParaRPr>
          </a:p>
        </p:txBody>
      </p:sp>
      <p:sp>
        <p:nvSpPr>
          <p:cNvPr id="1137" name="Google Shape;1137;p71"/>
          <p:cNvSpPr/>
          <p:nvPr/>
        </p:nvSpPr>
        <p:spPr>
          <a:xfrm>
            <a:off x="2508400" y="2967600"/>
            <a:ext cx="10170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aprender </a:t>
            </a:r>
            <a:endParaRPr>
              <a:solidFill>
                <a:srgbClr val="595959"/>
              </a:solidFill>
              <a:latin typeface="Lexend"/>
              <a:ea typeface="Lexend"/>
              <a:cs typeface="Lexend"/>
              <a:sym typeface="Lexend"/>
            </a:endParaRPr>
          </a:p>
        </p:txBody>
      </p:sp>
      <p:sp>
        <p:nvSpPr>
          <p:cNvPr id="1138" name="Google Shape;1138;p71"/>
          <p:cNvSpPr/>
          <p:nvPr/>
        </p:nvSpPr>
        <p:spPr>
          <a:xfrm>
            <a:off x="1952177" y="2308925"/>
            <a:ext cx="18799" cy="819674"/>
          </a:xfrm>
          <a:custGeom>
            <a:avLst/>
            <a:gdLst/>
            <a:ahLst/>
            <a:cxnLst/>
            <a:rect l="l" t="t" r="r" b="b"/>
            <a:pathLst>
              <a:path w="1503" h="27673" extrusionOk="0">
                <a:moveTo>
                  <a:pt x="0" y="27673"/>
                </a:moveTo>
                <a:cubicBezTo>
                  <a:pt x="0" y="18435"/>
                  <a:pt x="1503" y="9238"/>
                  <a:pt x="1503" y="0"/>
                </a:cubicBezTo>
              </a:path>
            </a:pathLst>
          </a:custGeom>
          <a:noFill/>
          <a:ln w="28575" cap="flat" cmpd="sng">
            <a:solidFill>
              <a:srgbClr val="FCE5CD"/>
            </a:solidFill>
            <a:prstDash val="solid"/>
            <a:round/>
            <a:headEnd type="oval" w="med" len="med"/>
            <a:tailEnd type="oval" w="med" len="med"/>
          </a:ln>
        </p:spPr>
        <p:txBody>
          <a:bodyPr/>
          <a:lstStyle/>
          <a:p>
            <a:endParaRPr lang="en-US"/>
          </a:p>
        </p:txBody>
      </p:sp>
      <p:sp>
        <p:nvSpPr>
          <p:cNvPr id="1139" name="Google Shape;1139;p71"/>
          <p:cNvSpPr txBox="1"/>
          <p:nvPr/>
        </p:nvSpPr>
        <p:spPr>
          <a:xfrm>
            <a:off x="4318500" y="1539900"/>
            <a:ext cx="4351800" cy="18471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600">
              <a:solidFill>
                <a:srgbClr val="595959"/>
              </a:solidFill>
              <a:latin typeface="Lexend"/>
              <a:ea typeface="Lexend"/>
              <a:cs typeface="Lexend"/>
              <a:sym typeface="Lexend"/>
            </a:endParaRPr>
          </a:p>
          <a:p>
            <a:pPr marL="0" lvl="0" indent="0" algn="l" rtl="0">
              <a:lnSpc>
                <a:spcPct val="115000"/>
              </a:lnSpc>
              <a:spcBef>
                <a:spcPts val="0"/>
              </a:spcBef>
              <a:spcAft>
                <a:spcPts val="0"/>
              </a:spcAft>
              <a:buNone/>
            </a:pPr>
            <a:r>
              <a:rPr lang="en" sz="1600">
                <a:solidFill>
                  <a:srgbClr val="595959"/>
                </a:solidFill>
                <a:latin typeface="Lexend"/>
                <a:ea typeface="Lexend"/>
                <a:cs typeface="Lexend"/>
                <a:sym typeface="Lexend"/>
              </a:rPr>
              <a:t>Helpful for tasks that involve understanding how elements from different sources relate to one another:</a:t>
            </a:r>
            <a:endParaRPr sz="1600">
              <a:solidFill>
                <a:srgbClr val="595959"/>
              </a:solidFill>
              <a:latin typeface="Lexend"/>
              <a:ea typeface="Lexend"/>
              <a:cs typeface="Lexend"/>
              <a:sym typeface="Lexend"/>
            </a:endParaRPr>
          </a:p>
          <a:p>
            <a:pPr marL="0" lvl="0" indent="0" algn="l" rtl="0">
              <a:lnSpc>
                <a:spcPct val="115000"/>
              </a:lnSpc>
              <a:spcBef>
                <a:spcPts val="0"/>
              </a:spcBef>
              <a:spcAft>
                <a:spcPts val="0"/>
              </a:spcAft>
              <a:buNone/>
            </a:pPr>
            <a:r>
              <a:rPr lang="en" sz="1600">
                <a:solidFill>
                  <a:srgbClr val="595959"/>
                </a:solidFill>
                <a:latin typeface="Lexend"/>
                <a:ea typeface="Lexend"/>
                <a:cs typeface="Lexend"/>
                <a:sym typeface="Lexend"/>
              </a:rPr>
              <a:t>-machine translation</a:t>
            </a:r>
            <a:endParaRPr sz="1600">
              <a:solidFill>
                <a:srgbClr val="595959"/>
              </a:solidFill>
              <a:latin typeface="Lexend"/>
              <a:ea typeface="Lexend"/>
              <a:cs typeface="Lexend"/>
              <a:sym typeface="Lexend"/>
            </a:endParaRPr>
          </a:p>
          <a:p>
            <a:pPr marL="0" lvl="0" indent="0" algn="l" rtl="0">
              <a:lnSpc>
                <a:spcPct val="115000"/>
              </a:lnSpc>
              <a:spcBef>
                <a:spcPts val="0"/>
              </a:spcBef>
              <a:spcAft>
                <a:spcPts val="0"/>
              </a:spcAft>
              <a:buNone/>
            </a:pPr>
            <a:r>
              <a:rPr lang="en" sz="1600">
                <a:solidFill>
                  <a:srgbClr val="595959"/>
                </a:solidFill>
                <a:latin typeface="Lexend"/>
                <a:ea typeface="Lexend"/>
                <a:cs typeface="Lexend"/>
                <a:sym typeface="Lexend"/>
              </a:rPr>
              <a:t>- text-to-image</a:t>
            </a:r>
            <a:endParaRPr sz="1600">
              <a:solidFill>
                <a:srgbClr val="595959"/>
              </a:solidFill>
              <a:latin typeface="Lexend"/>
              <a:ea typeface="Lexend"/>
              <a:cs typeface="Lexend"/>
              <a:sym typeface="Lexen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72"/>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29</a:t>
            </a:fld>
            <a:endParaRPr>
              <a:solidFill>
                <a:schemeClr val="dk1"/>
              </a:solidFill>
            </a:endParaRPr>
          </a:p>
        </p:txBody>
      </p:sp>
      <p:sp>
        <p:nvSpPr>
          <p:cNvPr id="1145" name="Google Shape;1145;p72"/>
          <p:cNvSpPr txBox="1"/>
          <p:nvPr/>
        </p:nvSpPr>
        <p:spPr>
          <a:xfrm>
            <a:off x="311700" y="339750"/>
            <a:ext cx="50124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latin typeface="Lexend"/>
                <a:ea typeface="Lexend"/>
                <a:cs typeface="Lexend"/>
                <a:sym typeface="Lexend"/>
              </a:rPr>
              <a:t>Transformer</a:t>
            </a:r>
            <a:endParaRPr sz="2800">
              <a:solidFill>
                <a:srgbClr val="000000"/>
              </a:solidFill>
              <a:latin typeface="Lexend"/>
              <a:ea typeface="Lexend"/>
              <a:cs typeface="Lexend"/>
              <a:sym typeface="Lexend"/>
            </a:endParaRPr>
          </a:p>
        </p:txBody>
      </p:sp>
      <p:pic>
        <p:nvPicPr>
          <p:cNvPr id="1146" name="Google Shape;1146;p72"/>
          <p:cNvPicPr preferRelativeResize="0"/>
          <p:nvPr/>
        </p:nvPicPr>
        <p:blipFill rotWithShape="1">
          <a:blip r:embed="rId3">
            <a:alphaModFix/>
          </a:blip>
          <a:srcRect l="15746" t="5245" r="56848" b="30553"/>
          <a:stretch/>
        </p:blipFill>
        <p:spPr>
          <a:xfrm>
            <a:off x="4909575" y="1162950"/>
            <a:ext cx="2485650" cy="3000375"/>
          </a:xfrm>
          <a:prstGeom prst="rect">
            <a:avLst/>
          </a:prstGeom>
          <a:noFill/>
          <a:ln>
            <a:noFill/>
          </a:ln>
        </p:spPr>
      </p:pic>
      <p:sp>
        <p:nvSpPr>
          <p:cNvPr id="1147" name="Google Shape;1147;p72"/>
          <p:cNvSpPr txBox="1"/>
          <p:nvPr/>
        </p:nvSpPr>
        <p:spPr>
          <a:xfrm>
            <a:off x="6507650" y="4700600"/>
            <a:ext cx="24858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exend"/>
                <a:ea typeface="Lexend"/>
                <a:cs typeface="Lexend"/>
                <a:sym typeface="Lexend"/>
                <a:hlinkClick r:id="rId4"/>
              </a:rPr>
              <a:t>Figure 2. Attention is All You Need</a:t>
            </a:r>
            <a:endParaRPr sz="1000">
              <a:solidFill>
                <a:schemeClr val="dk1"/>
              </a:solidFill>
              <a:latin typeface="Lexend"/>
              <a:ea typeface="Lexend"/>
              <a:cs typeface="Lexend"/>
              <a:sym typeface="Lexend"/>
            </a:endParaRPr>
          </a:p>
        </p:txBody>
      </p:sp>
      <p:sp>
        <p:nvSpPr>
          <p:cNvPr id="1148" name="Google Shape;1148;p72"/>
          <p:cNvSpPr txBox="1"/>
          <p:nvPr/>
        </p:nvSpPr>
        <p:spPr>
          <a:xfrm rot="10800000">
            <a:off x="4910200" y="2981379"/>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ora"/>
                <a:ea typeface="Lora"/>
                <a:cs typeface="Lora"/>
                <a:sym typeface="Lora"/>
              </a:rPr>
              <a:t>←</a:t>
            </a:r>
            <a:endParaRPr sz="1800">
              <a:solidFill>
                <a:srgbClr val="595959"/>
              </a:solidFill>
              <a:latin typeface="Lora"/>
              <a:ea typeface="Lora"/>
              <a:cs typeface="Lora"/>
              <a:sym typeface="Lora"/>
            </a:endParaRPr>
          </a:p>
        </p:txBody>
      </p:sp>
      <p:sp>
        <p:nvSpPr>
          <p:cNvPr id="1149" name="Google Shape;1149;p72"/>
          <p:cNvSpPr txBox="1"/>
          <p:nvPr/>
        </p:nvSpPr>
        <p:spPr>
          <a:xfrm>
            <a:off x="3668100" y="2981375"/>
            <a:ext cx="1460400" cy="71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ora"/>
                <a:ea typeface="Lora"/>
                <a:cs typeface="Lora"/>
                <a:sym typeface="Lora"/>
              </a:rPr>
              <a:t>Scale</a:t>
            </a:r>
            <a:endParaRPr sz="1800">
              <a:solidFill>
                <a:srgbClr val="595959"/>
              </a:solidFill>
              <a:latin typeface="Lora"/>
              <a:ea typeface="Lora"/>
              <a:cs typeface="Lora"/>
              <a:sym typeface="Lora"/>
            </a:endParaRPr>
          </a:p>
          <a:p>
            <a:pPr marL="0" lvl="0" indent="0" algn="ctr" rtl="0">
              <a:spcBef>
                <a:spcPts val="0"/>
              </a:spcBef>
              <a:spcAft>
                <a:spcPts val="0"/>
              </a:spcAft>
              <a:buNone/>
            </a:pPr>
            <a:r>
              <a:rPr lang="en" sz="1800">
                <a:solidFill>
                  <a:srgbClr val="595959"/>
                </a:solidFill>
                <a:latin typeface="Lora"/>
                <a:ea typeface="Lora"/>
                <a:cs typeface="Lora"/>
                <a:sym typeface="Lora"/>
              </a:rPr>
              <a:t>1/sqrt(d</a:t>
            </a:r>
            <a:r>
              <a:rPr lang="en" sz="1800" baseline="-25000">
                <a:solidFill>
                  <a:srgbClr val="595959"/>
                </a:solidFill>
                <a:latin typeface="Lora"/>
                <a:ea typeface="Lora"/>
                <a:cs typeface="Lora"/>
                <a:sym typeface="Lora"/>
              </a:rPr>
              <a:t>k</a:t>
            </a:r>
            <a:r>
              <a:rPr lang="en" sz="1800">
                <a:solidFill>
                  <a:srgbClr val="595959"/>
                </a:solidFill>
                <a:latin typeface="Lora"/>
                <a:ea typeface="Lora"/>
                <a:cs typeface="Lora"/>
                <a:sym typeface="Lora"/>
              </a:rPr>
              <a:t>)</a:t>
            </a:r>
            <a:endParaRPr sz="1800">
              <a:solidFill>
                <a:srgbClr val="595959"/>
              </a:solidFill>
              <a:latin typeface="Lora"/>
              <a:ea typeface="Lora"/>
              <a:cs typeface="Lora"/>
              <a:sym typeface="Lora"/>
            </a:endParaRPr>
          </a:p>
          <a:p>
            <a:pPr marL="0" lvl="0" indent="0" algn="ctr" rtl="0">
              <a:spcBef>
                <a:spcPts val="0"/>
              </a:spcBef>
              <a:spcAft>
                <a:spcPts val="0"/>
              </a:spcAft>
              <a:buNone/>
            </a:pPr>
            <a:r>
              <a:rPr lang="en" sz="1000">
                <a:solidFill>
                  <a:srgbClr val="595959"/>
                </a:solidFill>
                <a:latin typeface="Lora"/>
                <a:ea typeface="Lora"/>
                <a:cs typeface="Lora"/>
                <a:sym typeface="Lora"/>
              </a:rPr>
              <a:t>d</a:t>
            </a:r>
            <a:r>
              <a:rPr lang="en" sz="1000" baseline="-25000">
                <a:solidFill>
                  <a:srgbClr val="595959"/>
                </a:solidFill>
                <a:latin typeface="Lora"/>
                <a:ea typeface="Lora"/>
                <a:cs typeface="Lora"/>
                <a:sym typeface="Lora"/>
              </a:rPr>
              <a:t>k</a:t>
            </a:r>
            <a:r>
              <a:rPr lang="en" sz="1000">
                <a:solidFill>
                  <a:srgbClr val="595959"/>
                </a:solidFill>
                <a:latin typeface="Lora"/>
                <a:ea typeface="Lora"/>
                <a:cs typeface="Lora"/>
                <a:sym typeface="Lora"/>
              </a:rPr>
              <a:t> = dimensionality, or size of word embedding </a:t>
            </a:r>
            <a:endParaRPr sz="1000" baseline="-25000">
              <a:solidFill>
                <a:srgbClr val="595959"/>
              </a:solidFill>
              <a:latin typeface="Lora"/>
              <a:ea typeface="Lora"/>
              <a:cs typeface="Lora"/>
              <a:sym typeface="Lora"/>
            </a:endParaRPr>
          </a:p>
        </p:txBody>
      </p:sp>
      <p:sp>
        <p:nvSpPr>
          <p:cNvPr id="1150" name="Google Shape;1150;p72"/>
          <p:cNvSpPr txBox="1"/>
          <p:nvPr/>
        </p:nvSpPr>
        <p:spPr>
          <a:xfrm>
            <a:off x="5454850" y="4453988"/>
            <a:ext cx="1289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[v</a:t>
            </a:r>
            <a:r>
              <a:rPr lang="en" sz="1800" baseline="-25000">
                <a:solidFill>
                  <a:srgbClr val="0097A7"/>
                </a:solidFill>
                <a:latin typeface="Lora"/>
                <a:ea typeface="Lora"/>
                <a:cs typeface="Lora"/>
                <a:sym typeface="Lora"/>
              </a:rPr>
              <a:t>1</a:t>
            </a:r>
            <a:r>
              <a:rPr lang="en" sz="1800">
                <a:solidFill>
                  <a:srgbClr val="0097A7"/>
                </a:solidFill>
                <a:latin typeface="Lora"/>
                <a:ea typeface="Lora"/>
                <a:cs typeface="Lora"/>
                <a:sym typeface="Lora"/>
              </a:rPr>
              <a:t>…v</a:t>
            </a:r>
            <a:r>
              <a:rPr lang="en" sz="1800" baseline="-25000">
                <a:solidFill>
                  <a:srgbClr val="0097A7"/>
                </a:solidFill>
                <a:latin typeface="Lora"/>
                <a:ea typeface="Lora"/>
                <a:cs typeface="Lora"/>
                <a:sym typeface="Lora"/>
              </a:rPr>
              <a:t>n</a:t>
            </a: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151" name="Google Shape;1151;p72"/>
          <p:cNvSpPr txBox="1"/>
          <p:nvPr/>
        </p:nvSpPr>
        <p:spPr>
          <a:xfrm rot="5400000">
            <a:off x="5765425" y="4171804"/>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152" name="Google Shape;1152;p72"/>
          <p:cNvSpPr txBox="1"/>
          <p:nvPr/>
        </p:nvSpPr>
        <p:spPr>
          <a:xfrm>
            <a:off x="4840900" y="1962325"/>
            <a:ext cx="7338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[w</a:t>
            </a:r>
            <a:r>
              <a:rPr lang="en" sz="1800" baseline="-25000">
                <a:solidFill>
                  <a:srgbClr val="0097A7"/>
                </a:solidFill>
                <a:latin typeface="Lora"/>
                <a:ea typeface="Lora"/>
                <a:cs typeface="Lora"/>
                <a:sym typeface="Lora"/>
              </a:rPr>
              <a:t>ij</a:t>
            </a: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153" name="Google Shape;1153;p72"/>
          <p:cNvSpPr txBox="1"/>
          <p:nvPr/>
        </p:nvSpPr>
        <p:spPr>
          <a:xfrm>
            <a:off x="4602475" y="2383988"/>
            <a:ext cx="642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[s</a:t>
            </a:r>
            <a:r>
              <a:rPr lang="en" sz="1800" baseline="-25000">
                <a:solidFill>
                  <a:srgbClr val="0097A7"/>
                </a:solidFill>
                <a:latin typeface="Lora"/>
                <a:ea typeface="Lora"/>
                <a:cs typeface="Lora"/>
                <a:sym typeface="Lora"/>
              </a:rPr>
              <a:t>ij</a:t>
            </a: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154" name="Google Shape;1154;p72"/>
          <p:cNvSpPr txBox="1"/>
          <p:nvPr/>
        </p:nvSpPr>
        <p:spPr>
          <a:xfrm rot="216742">
            <a:off x="4973129" y="2426481"/>
            <a:ext cx="595183" cy="2464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155" name="Google Shape;1155;p72"/>
          <p:cNvSpPr txBox="1"/>
          <p:nvPr/>
        </p:nvSpPr>
        <p:spPr>
          <a:xfrm rot="216742">
            <a:off x="5296504" y="1980831"/>
            <a:ext cx="595183" cy="2464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156" name="Google Shape;1156;p72"/>
          <p:cNvSpPr txBox="1"/>
          <p:nvPr/>
        </p:nvSpPr>
        <p:spPr>
          <a:xfrm>
            <a:off x="6666800" y="2575325"/>
            <a:ext cx="15942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595959"/>
                </a:solidFill>
                <a:latin typeface="Lexend"/>
                <a:ea typeface="Lexend"/>
                <a:cs typeface="Lexend"/>
                <a:sym typeface="Lexend"/>
              </a:rPr>
              <a:t>Masking = optional</a:t>
            </a:r>
            <a:endParaRPr sz="1100" i="1">
              <a:solidFill>
                <a:srgbClr val="595959"/>
              </a:solidFill>
              <a:latin typeface="Lexend"/>
              <a:ea typeface="Lexend"/>
              <a:cs typeface="Lexend"/>
              <a:sym typeface="Lexend"/>
            </a:endParaRPr>
          </a:p>
        </p:txBody>
      </p:sp>
      <p:sp>
        <p:nvSpPr>
          <p:cNvPr id="1157" name="Google Shape;1157;p72"/>
          <p:cNvSpPr txBox="1"/>
          <p:nvPr/>
        </p:nvSpPr>
        <p:spPr>
          <a:xfrm>
            <a:off x="6701350" y="2208925"/>
            <a:ext cx="26997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595959"/>
                </a:solidFill>
                <a:latin typeface="Lexend"/>
                <a:ea typeface="Lexend"/>
                <a:cs typeface="Lexend"/>
                <a:sym typeface="Lexend"/>
              </a:rPr>
              <a:t>Normalization via softmax</a:t>
            </a:r>
            <a:endParaRPr sz="1100" i="1">
              <a:solidFill>
                <a:srgbClr val="595959"/>
              </a:solidFill>
              <a:latin typeface="Lexend"/>
              <a:ea typeface="Lexend"/>
              <a:cs typeface="Lexend"/>
              <a:sym typeface="Lexend"/>
            </a:endParaRPr>
          </a:p>
        </p:txBody>
      </p:sp>
      <p:pic>
        <p:nvPicPr>
          <p:cNvPr id="1158" name="Google Shape;1158;p72"/>
          <p:cNvPicPr preferRelativeResize="0"/>
          <p:nvPr/>
        </p:nvPicPr>
        <p:blipFill>
          <a:blip r:embed="rId5">
            <a:alphaModFix/>
          </a:blip>
          <a:stretch>
            <a:fillRect/>
          </a:stretch>
        </p:blipFill>
        <p:spPr>
          <a:xfrm>
            <a:off x="311700" y="1162950"/>
            <a:ext cx="3548850" cy="804600"/>
          </a:xfrm>
          <a:prstGeom prst="rect">
            <a:avLst/>
          </a:prstGeom>
          <a:noFill/>
          <a:ln>
            <a:noFill/>
          </a:ln>
        </p:spPr>
      </p:pic>
      <p:sp>
        <p:nvSpPr>
          <p:cNvPr id="1159" name="Google Shape;1159;p72"/>
          <p:cNvSpPr txBox="1"/>
          <p:nvPr/>
        </p:nvSpPr>
        <p:spPr>
          <a:xfrm>
            <a:off x="311700" y="2218050"/>
            <a:ext cx="2832300" cy="26397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595959"/>
                </a:solidFill>
                <a:latin typeface="Lexend"/>
                <a:ea typeface="Lexend"/>
                <a:cs typeface="Lexend"/>
                <a:sym typeface="Lexend"/>
              </a:rPr>
              <a:t>Why the </a:t>
            </a:r>
            <a:r>
              <a:rPr lang="en" sz="1300" b="1">
                <a:solidFill>
                  <a:srgbClr val="595959"/>
                </a:solidFill>
                <a:latin typeface="Lexend"/>
                <a:ea typeface="Lexend"/>
                <a:cs typeface="Lexend"/>
                <a:sym typeface="Lexend"/>
              </a:rPr>
              <a:t>scaled</a:t>
            </a:r>
            <a:r>
              <a:rPr lang="en" sz="1300">
                <a:solidFill>
                  <a:srgbClr val="595959"/>
                </a:solidFill>
                <a:latin typeface="Lexend"/>
                <a:ea typeface="Lexend"/>
                <a:cs typeface="Lexend"/>
                <a:sym typeface="Lexend"/>
              </a:rPr>
              <a:t> dot product attention?</a:t>
            </a:r>
            <a:endParaRPr sz="1300">
              <a:solidFill>
                <a:srgbClr val="595959"/>
              </a:solidFill>
              <a:latin typeface="Lexend"/>
              <a:ea typeface="Lexend"/>
              <a:cs typeface="Lexend"/>
              <a:sym typeface="Lexend"/>
            </a:endParaRPr>
          </a:p>
          <a:p>
            <a:pPr marL="0" lvl="0" indent="0" algn="l" rtl="0">
              <a:spcBef>
                <a:spcPts val="0"/>
              </a:spcBef>
              <a:spcAft>
                <a:spcPts val="0"/>
              </a:spcAft>
              <a:buNone/>
            </a:pPr>
            <a:endParaRPr sz="1300">
              <a:solidFill>
                <a:srgbClr val="595959"/>
              </a:solidFill>
              <a:latin typeface="Lexend"/>
              <a:ea typeface="Lexend"/>
              <a:cs typeface="Lexend"/>
              <a:sym typeface="Lexend"/>
            </a:endParaRPr>
          </a:p>
          <a:p>
            <a:pPr marL="457200" lvl="0" indent="-311150" algn="l" rtl="0">
              <a:spcBef>
                <a:spcPts val="0"/>
              </a:spcBef>
              <a:spcAft>
                <a:spcPts val="0"/>
              </a:spcAft>
              <a:buClr>
                <a:srgbClr val="595959"/>
              </a:buClr>
              <a:buSzPts val="1300"/>
              <a:buFont typeface="Lexend"/>
              <a:buChar char="-"/>
            </a:pPr>
            <a:r>
              <a:rPr lang="en" sz="1300">
                <a:solidFill>
                  <a:srgbClr val="595959"/>
                </a:solidFill>
                <a:latin typeface="Lexend"/>
                <a:ea typeface="Lexend"/>
                <a:cs typeface="Lexend"/>
                <a:sym typeface="Lexend"/>
              </a:rPr>
              <a:t>Variance increases in high dimensions (summing more terms)</a:t>
            </a:r>
            <a:endParaRPr sz="1300">
              <a:solidFill>
                <a:srgbClr val="595959"/>
              </a:solidFill>
              <a:latin typeface="Lexend"/>
              <a:ea typeface="Lexend"/>
              <a:cs typeface="Lexend"/>
              <a:sym typeface="Lexend"/>
            </a:endParaRPr>
          </a:p>
          <a:p>
            <a:pPr marL="457200" lvl="0" indent="-311150" algn="l" rtl="0">
              <a:spcBef>
                <a:spcPts val="0"/>
              </a:spcBef>
              <a:spcAft>
                <a:spcPts val="0"/>
              </a:spcAft>
              <a:buClr>
                <a:srgbClr val="595959"/>
              </a:buClr>
              <a:buSzPts val="1300"/>
              <a:buFont typeface="Lexend"/>
              <a:buChar char="-"/>
            </a:pPr>
            <a:r>
              <a:rPr lang="en" sz="1300">
                <a:solidFill>
                  <a:srgbClr val="595959"/>
                </a:solidFill>
                <a:latin typeface="Lexend"/>
                <a:ea typeface="Lexend"/>
                <a:cs typeface="Lexend"/>
                <a:sym typeface="Lexend"/>
              </a:rPr>
              <a:t>Very large magnitude dot products can cause issues for the softmax</a:t>
            </a:r>
            <a:endParaRPr sz="1300">
              <a:solidFill>
                <a:srgbClr val="595959"/>
              </a:solidFill>
              <a:latin typeface="Lexend"/>
              <a:ea typeface="Lexend"/>
              <a:cs typeface="Lexend"/>
              <a:sym typeface="Lexend"/>
            </a:endParaRPr>
          </a:p>
          <a:p>
            <a:pPr marL="457200" lvl="0" indent="-311150" algn="l" rtl="0">
              <a:spcBef>
                <a:spcPts val="0"/>
              </a:spcBef>
              <a:spcAft>
                <a:spcPts val="0"/>
              </a:spcAft>
              <a:buClr>
                <a:srgbClr val="595959"/>
              </a:buClr>
              <a:buSzPts val="1300"/>
              <a:buFont typeface="Lexend"/>
              <a:buChar char="-"/>
            </a:pPr>
            <a:r>
              <a:rPr lang="en" sz="1300">
                <a:solidFill>
                  <a:srgbClr val="595959"/>
                </a:solidFill>
                <a:latin typeface="Lexend"/>
                <a:ea typeface="Lexend"/>
                <a:cs typeface="Lexend"/>
                <a:sym typeface="Lexend"/>
              </a:rPr>
              <a:t>This can lead to small gradients (vanishing gradient)</a:t>
            </a:r>
            <a:endParaRPr sz="1300">
              <a:solidFill>
                <a:srgbClr val="595959"/>
              </a:solidFill>
              <a:latin typeface="Lexend"/>
              <a:ea typeface="Lexend"/>
              <a:cs typeface="Lexend"/>
              <a:sym typeface="Lexend"/>
            </a:endParaRPr>
          </a:p>
          <a:p>
            <a:pPr marL="0" lvl="0" indent="0" algn="l" rtl="0">
              <a:spcBef>
                <a:spcPts val="0"/>
              </a:spcBef>
              <a:spcAft>
                <a:spcPts val="0"/>
              </a:spcAft>
              <a:buNone/>
            </a:pPr>
            <a:endParaRPr sz="1300">
              <a:solidFill>
                <a:srgbClr val="595959"/>
              </a:solidFill>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6"/>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Agenda</a:t>
            </a:r>
            <a:endParaRPr/>
          </a:p>
        </p:txBody>
      </p:sp>
      <p:sp>
        <p:nvSpPr>
          <p:cNvPr id="489" name="Google Shape;489;p46"/>
          <p:cNvSpPr txBox="1">
            <a:spLocks noGrp="1"/>
          </p:cNvSpPr>
          <p:nvPr>
            <p:ph type="subTitle" idx="1"/>
          </p:nvPr>
        </p:nvSpPr>
        <p:spPr>
          <a:xfrm>
            <a:off x="292600" y="1153175"/>
            <a:ext cx="6551700" cy="38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rPr>
              <a:t>Attention &amp; Transformers</a:t>
            </a:r>
            <a:endParaRPr sz="1800">
              <a:solidFill>
                <a:srgbClr val="595959"/>
              </a:solidFill>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Attention Fundamentals</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Transformer Architecture</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Popular Implementations (BERT, GPT)</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rPr>
              <a:t>Applied NLP</a:t>
            </a:r>
            <a:endParaRPr sz="1800">
              <a:solidFill>
                <a:srgbClr val="595959"/>
              </a:solidFill>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Text Similarity</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Text Summarization</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Topic Modeling</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rPr>
              <a:t>Advanced Topics</a:t>
            </a:r>
            <a:endParaRPr sz="1800">
              <a:solidFill>
                <a:srgbClr val="595959"/>
              </a:solidFill>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LLMs</a:t>
            </a:r>
            <a:endParaRPr sz="1800">
              <a:solidFill>
                <a:srgbClr val="595959"/>
              </a:solidFill>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Multimodal models (CLIP)</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endParaRPr sz="1800">
              <a:solidFill>
                <a:srgbClr val="595959"/>
              </a:solidFill>
            </a:endParaRPr>
          </a:p>
        </p:txBody>
      </p:sp>
      <p:sp>
        <p:nvSpPr>
          <p:cNvPr id="490" name="Google Shape;490;p46"/>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a:t>
            </a:fld>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73"/>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30</a:t>
            </a:fld>
            <a:endParaRPr>
              <a:solidFill>
                <a:schemeClr val="dk1"/>
              </a:solidFill>
            </a:endParaRPr>
          </a:p>
        </p:txBody>
      </p:sp>
      <p:sp>
        <p:nvSpPr>
          <p:cNvPr id="1165" name="Google Shape;1165;p73"/>
          <p:cNvSpPr txBox="1"/>
          <p:nvPr/>
        </p:nvSpPr>
        <p:spPr>
          <a:xfrm>
            <a:off x="311700" y="339750"/>
            <a:ext cx="50124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latin typeface="Lexend"/>
                <a:ea typeface="Lexend"/>
                <a:cs typeface="Lexend"/>
                <a:sym typeface="Lexend"/>
              </a:rPr>
              <a:t>Transformer</a:t>
            </a:r>
            <a:endParaRPr sz="2800">
              <a:solidFill>
                <a:srgbClr val="000000"/>
              </a:solidFill>
              <a:latin typeface="Lexend"/>
              <a:ea typeface="Lexend"/>
              <a:cs typeface="Lexend"/>
              <a:sym typeface="Lexend"/>
            </a:endParaRPr>
          </a:p>
        </p:txBody>
      </p:sp>
      <p:sp>
        <p:nvSpPr>
          <p:cNvPr id="1166" name="Google Shape;1166;p73"/>
          <p:cNvSpPr txBox="1"/>
          <p:nvPr/>
        </p:nvSpPr>
        <p:spPr>
          <a:xfrm>
            <a:off x="358725" y="4193725"/>
            <a:ext cx="24858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exend"/>
                <a:ea typeface="Lexend"/>
                <a:cs typeface="Lexend"/>
                <a:sym typeface="Lexend"/>
                <a:hlinkClick r:id="rId3"/>
              </a:rPr>
              <a:t>Figure 2. Attention is All You Need</a:t>
            </a:r>
            <a:endParaRPr sz="1000">
              <a:solidFill>
                <a:schemeClr val="dk1"/>
              </a:solidFill>
              <a:latin typeface="Lexend"/>
              <a:ea typeface="Lexend"/>
              <a:cs typeface="Lexend"/>
              <a:sym typeface="Lexend"/>
            </a:endParaRPr>
          </a:p>
        </p:txBody>
      </p:sp>
      <p:pic>
        <p:nvPicPr>
          <p:cNvPr id="1167" name="Google Shape;1167;p73"/>
          <p:cNvPicPr preferRelativeResize="0"/>
          <p:nvPr/>
        </p:nvPicPr>
        <p:blipFill rotWithShape="1">
          <a:blip r:embed="rId4">
            <a:alphaModFix/>
          </a:blip>
          <a:srcRect l="51968" r="14757" b="19903"/>
          <a:stretch/>
        </p:blipFill>
        <p:spPr>
          <a:xfrm>
            <a:off x="292600" y="1155137"/>
            <a:ext cx="2355601" cy="2921599"/>
          </a:xfrm>
          <a:prstGeom prst="rect">
            <a:avLst/>
          </a:prstGeom>
          <a:noFill/>
          <a:ln>
            <a:noFill/>
          </a:ln>
        </p:spPr>
      </p:pic>
      <p:pic>
        <p:nvPicPr>
          <p:cNvPr id="1168" name="Google Shape;1168;p73"/>
          <p:cNvPicPr preferRelativeResize="0"/>
          <p:nvPr/>
        </p:nvPicPr>
        <p:blipFill>
          <a:blip r:embed="rId5">
            <a:alphaModFix/>
          </a:blip>
          <a:stretch>
            <a:fillRect/>
          </a:stretch>
        </p:blipFill>
        <p:spPr>
          <a:xfrm>
            <a:off x="3784113" y="1486399"/>
            <a:ext cx="5242875" cy="2475525"/>
          </a:xfrm>
          <a:prstGeom prst="rect">
            <a:avLst/>
          </a:prstGeom>
          <a:noFill/>
          <a:ln>
            <a:noFill/>
          </a:ln>
        </p:spPr>
      </p:pic>
      <p:sp>
        <p:nvSpPr>
          <p:cNvPr id="1169" name="Google Shape;1169;p73"/>
          <p:cNvSpPr txBox="1"/>
          <p:nvPr/>
        </p:nvSpPr>
        <p:spPr>
          <a:xfrm>
            <a:off x="2857450" y="1747475"/>
            <a:ext cx="806100" cy="9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0">
                <a:solidFill>
                  <a:srgbClr val="999999"/>
                </a:solidFill>
                <a:latin typeface="Lexend"/>
                <a:ea typeface="Lexend"/>
                <a:cs typeface="Lexend"/>
                <a:sym typeface="Lexend"/>
              </a:rPr>
              <a:t>=</a:t>
            </a:r>
            <a:endParaRPr sz="10000">
              <a:solidFill>
                <a:srgbClr val="999999"/>
              </a:solidFill>
              <a:latin typeface="Lexend"/>
              <a:ea typeface="Lexend"/>
              <a:cs typeface="Lexend"/>
              <a:sym typeface="Lexen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74"/>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31</a:t>
            </a:fld>
            <a:endParaRPr>
              <a:solidFill>
                <a:schemeClr val="dk1"/>
              </a:solidFill>
            </a:endParaRPr>
          </a:p>
        </p:txBody>
      </p:sp>
      <p:sp>
        <p:nvSpPr>
          <p:cNvPr id="1175" name="Google Shape;1175;p74"/>
          <p:cNvSpPr txBox="1"/>
          <p:nvPr/>
        </p:nvSpPr>
        <p:spPr>
          <a:xfrm>
            <a:off x="311700" y="339750"/>
            <a:ext cx="50124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latin typeface="Lexend"/>
                <a:ea typeface="Lexend"/>
                <a:cs typeface="Lexend"/>
                <a:sym typeface="Lexend"/>
              </a:rPr>
              <a:t>Transformer</a:t>
            </a:r>
            <a:endParaRPr sz="2800">
              <a:solidFill>
                <a:srgbClr val="000000"/>
              </a:solidFill>
              <a:latin typeface="Lexend"/>
              <a:ea typeface="Lexend"/>
              <a:cs typeface="Lexend"/>
              <a:sym typeface="Lexend"/>
            </a:endParaRPr>
          </a:p>
        </p:txBody>
      </p:sp>
      <p:pic>
        <p:nvPicPr>
          <p:cNvPr id="1176" name="Google Shape;1176;p74"/>
          <p:cNvPicPr preferRelativeResize="0"/>
          <p:nvPr/>
        </p:nvPicPr>
        <p:blipFill>
          <a:blip r:embed="rId3">
            <a:alphaModFix/>
          </a:blip>
          <a:stretch>
            <a:fillRect/>
          </a:stretch>
        </p:blipFill>
        <p:spPr>
          <a:xfrm>
            <a:off x="3006025" y="1047000"/>
            <a:ext cx="2877475" cy="3903975"/>
          </a:xfrm>
          <a:prstGeom prst="rect">
            <a:avLst/>
          </a:prstGeom>
          <a:noFill/>
          <a:ln>
            <a:noFill/>
          </a:ln>
        </p:spPr>
      </p:pic>
      <p:sp>
        <p:nvSpPr>
          <p:cNvPr id="1177" name="Google Shape;1177;p74"/>
          <p:cNvSpPr txBox="1"/>
          <p:nvPr/>
        </p:nvSpPr>
        <p:spPr>
          <a:xfrm>
            <a:off x="6658200" y="4764900"/>
            <a:ext cx="24858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exend"/>
                <a:ea typeface="Lexend"/>
                <a:cs typeface="Lexend"/>
                <a:sym typeface="Lexend"/>
                <a:hlinkClick r:id="rId4"/>
              </a:rPr>
              <a:t>Figure 1. Attention is All You Need</a:t>
            </a:r>
            <a:endParaRPr sz="1000">
              <a:solidFill>
                <a:schemeClr val="dk1"/>
              </a:solidFill>
              <a:latin typeface="Lexend"/>
              <a:ea typeface="Lexend"/>
              <a:cs typeface="Lexend"/>
              <a:sym typeface="Lexend"/>
            </a:endParaRPr>
          </a:p>
        </p:txBody>
      </p:sp>
      <p:pic>
        <p:nvPicPr>
          <p:cNvPr id="1178" name="Google Shape;1178;p74"/>
          <p:cNvPicPr preferRelativeResize="0"/>
          <p:nvPr/>
        </p:nvPicPr>
        <p:blipFill rotWithShape="1">
          <a:blip r:embed="rId5">
            <a:alphaModFix/>
          </a:blip>
          <a:srcRect l="54444" r="15075" b="21734"/>
          <a:stretch/>
        </p:blipFill>
        <p:spPr>
          <a:xfrm>
            <a:off x="918100" y="2300000"/>
            <a:ext cx="1431251" cy="1893599"/>
          </a:xfrm>
          <a:prstGeom prst="rect">
            <a:avLst/>
          </a:prstGeom>
          <a:noFill/>
          <a:ln w="28575" cap="flat" cmpd="sng">
            <a:solidFill>
              <a:srgbClr val="0097A7"/>
            </a:solidFill>
            <a:prstDash val="solid"/>
            <a:round/>
            <a:headEnd type="none" w="sm" len="sm"/>
            <a:tailEnd type="none" w="sm" len="sm"/>
          </a:ln>
        </p:spPr>
      </p:pic>
      <p:cxnSp>
        <p:nvCxnSpPr>
          <p:cNvPr id="1179" name="Google Shape;1179;p74"/>
          <p:cNvCxnSpPr/>
          <p:nvPr/>
        </p:nvCxnSpPr>
        <p:spPr>
          <a:xfrm flipH="1">
            <a:off x="2423150" y="3310725"/>
            <a:ext cx="1197900" cy="8700"/>
          </a:xfrm>
          <a:prstGeom prst="straightConnector1">
            <a:avLst/>
          </a:prstGeom>
          <a:noFill/>
          <a:ln w="28575" cap="flat" cmpd="sng">
            <a:solidFill>
              <a:srgbClr val="0097A7"/>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75"/>
          <p:cNvSpPr txBox="1"/>
          <p:nvPr/>
        </p:nvSpPr>
        <p:spPr>
          <a:xfrm>
            <a:off x="6658200" y="4764900"/>
            <a:ext cx="24858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exend"/>
                <a:ea typeface="Lexend"/>
                <a:cs typeface="Lexend"/>
                <a:sym typeface="Lexend"/>
                <a:hlinkClick r:id="rId3"/>
              </a:rPr>
              <a:t>Figure 1. Attention is All You Need</a:t>
            </a:r>
            <a:endParaRPr sz="1000">
              <a:solidFill>
                <a:schemeClr val="dk1"/>
              </a:solidFill>
              <a:latin typeface="Lexend"/>
              <a:ea typeface="Lexend"/>
              <a:cs typeface="Lexend"/>
              <a:sym typeface="Lexend"/>
            </a:endParaRPr>
          </a:p>
        </p:txBody>
      </p:sp>
      <p:sp>
        <p:nvSpPr>
          <p:cNvPr id="1185" name="Google Shape;1185;p75"/>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32</a:t>
            </a:fld>
            <a:endParaRPr>
              <a:solidFill>
                <a:srgbClr val="1D1D1D"/>
              </a:solidFill>
              <a:latin typeface="Lexend SemiBold"/>
              <a:ea typeface="Lexend SemiBold"/>
              <a:cs typeface="Lexend SemiBold"/>
              <a:sym typeface="Lexend SemiBold"/>
            </a:endParaRPr>
          </a:p>
        </p:txBody>
      </p:sp>
      <p:pic>
        <p:nvPicPr>
          <p:cNvPr id="1186" name="Google Shape;1186;p75"/>
          <p:cNvPicPr preferRelativeResize="0"/>
          <p:nvPr/>
        </p:nvPicPr>
        <p:blipFill>
          <a:blip r:embed="rId4">
            <a:alphaModFix/>
          </a:blip>
          <a:stretch>
            <a:fillRect/>
          </a:stretch>
        </p:blipFill>
        <p:spPr>
          <a:xfrm>
            <a:off x="2865850" y="104425"/>
            <a:ext cx="3573126" cy="4847801"/>
          </a:xfrm>
          <a:prstGeom prst="rect">
            <a:avLst/>
          </a:prstGeom>
          <a:noFill/>
          <a:ln>
            <a:noFill/>
          </a:ln>
        </p:spPr>
      </p:pic>
      <p:sp>
        <p:nvSpPr>
          <p:cNvPr id="1187" name="Google Shape;1187;p75"/>
          <p:cNvSpPr/>
          <p:nvPr/>
        </p:nvSpPr>
        <p:spPr>
          <a:xfrm>
            <a:off x="3109800" y="211350"/>
            <a:ext cx="1462200" cy="4456500"/>
          </a:xfrm>
          <a:prstGeom prst="roundRect">
            <a:avLst>
              <a:gd name="adj" fmla="val 16667"/>
            </a:avLst>
          </a:prstGeom>
          <a:noFill/>
          <a:ln w="3810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 name="Google Shape;1188;p75"/>
          <p:cNvSpPr/>
          <p:nvPr/>
        </p:nvSpPr>
        <p:spPr>
          <a:xfrm>
            <a:off x="4627325" y="211350"/>
            <a:ext cx="1462200" cy="4456500"/>
          </a:xfrm>
          <a:prstGeom prst="roundRect">
            <a:avLst>
              <a:gd name="adj" fmla="val 16667"/>
            </a:avLst>
          </a:prstGeom>
          <a:noFill/>
          <a:ln w="3810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 name="Google Shape;1189;p75"/>
          <p:cNvSpPr txBox="1"/>
          <p:nvPr/>
        </p:nvSpPr>
        <p:spPr>
          <a:xfrm>
            <a:off x="1820100" y="1204075"/>
            <a:ext cx="1289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97A7"/>
                </a:solidFill>
                <a:latin typeface="Lexend"/>
                <a:ea typeface="Lexend"/>
                <a:cs typeface="Lexend"/>
                <a:sym typeface="Lexend"/>
              </a:rPr>
              <a:t>encoder</a:t>
            </a:r>
            <a:endParaRPr sz="1800" b="1">
              <a:solidFill>
                <a:srgbClr val="0097A7"/>
              </a:solidFill>
              <a:latin typeface="Lexend"/>
              <a:ea typeface="Lexend"/>
              <a:cs typeface="Lexend"/>
              <a:sym typeface="Lexend"/>
            </a:endParaRPr>
          </a:p>
        </p:txBody>
      </p:sp>
      <p:sp>
        <p:nvSpPr>
          <p:cNvPr id="1190" name="Google Shape;1190;p75"/>
          <p:cNvSpPr txBox="1"/>
          <p:nvPr/>
        </p:nvSpPr>
        <p:spPr>
          <a:xfrm>
            <a:off x="6089525" y="1204075"/>
            <a:ext cx="1289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97A7"/>
                </a:solidFill>
                <a:latin typeface="Lexend"/>
                <a:ea typeface="Lexend"/>
                <a:cs typeface="Lexend"/>
                <a:sym typeface="Lexend"/>
              </a:rPr>
              <a:t>decoder</a:t>
            </a:r>
            <a:endParaRPr sz="1800" b="1">
              <a:solidFill>
                <a:srgbClr val="0097A7"/>
              </a:solidFill>
              <a:latin typeface="Lexend"/>
              <a:ea typeface="Lexend"/>
              <a:cs typeface="Lexend"/>
              <a:sym typeface="Lexen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76"/>
          <p:cNvSpPr txBox="1"/>
          <p:nvPr/>
        </p:nvSpPr>
        <p:spPr>
          <a:xfrm>
            <a:off x="6658200" y="4764900"/>
            <a:ext cx="24858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exend"/>
                <a:ea typeface="Lexend"/>
                <a:cs typeface="Lexend"/>
                <a:sym typeface="Lexend"/>
                <a:hlinkClick r:id="rId3"/>
              </a:rPr>
              <a:t>Figure 1. Attention is All You Need</a:t>
            </a:r>
            <a:endParaRPr sz="1000">
              <a:solidFill>
                <a:schemeClr val="dk1"/>
              </a:solidFill>
              <a:latin typeface="Lexend"/>
              <a:ea typeface="Lexend"/>
              <a:cs typeface="Lexend"/>
              <a:sym typeface="Lexend"/>
            </a:endParaRPr>
          </a:p>
        </p:txBody>
      </p:sp>
      <p:sp>
        <p:nvSpPr>
          <p:cNvPr id="1196" name="Google Shape;1196;p76"/>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33</a:t>
            </a:fld>
            <a:endParaRPr>
              <a:solidFill>
                <a:srgbClr val="1D1D1D"/>
              </a:solidFill>
              <a:latin typeface="Lexend SemiBold"/>
              <a:ea typeface="Lexend SemiBold"/>
              <a:cs typeface="Lexend SemiBold"/>
              <a:sym typeface="Lexend SemiBold"/>
            </a:endParaRPr>
          </a:p>
        </p:txBody>
      </p:sp>
      <p:pic>
        <p:nvPicPr>
          <p:cNvPr id="1197" name="Google Shape;1197;p76"/>
          <p:cNvPicPr preferRelativeResize="0"/>
          <p:nvPr/>
        </p:nvPicPr>
        <p:blipFill>
          <a:blip r:embed="rId4">
            <a:alphaModFix/>
          </a:blip>
          <a:stretch>
            <a:fillRect/>
          </a:stretch>
        </p:blipFill>
        <p:spPr>
          <a:xfrm>
            <a:off x="2865850" y="104425"/>
            <a:ext cx="3573126" cy="4847801"/>
          </a:xfrm>
          <a:prstGeom prst="rect">
            <a:avLst/>
          </a:prstGeom>
          <a:noFill/>
          <a:ln>
            <a:noFill/>
          </a:ln>
        </p:spPr>
      </p:pic>
      <p:sp>
        <p:nvSpPr>
          <p:cNvPr id="1198" name="Google Shape;1198;p76"/>
          <p:cNvSpPr txBox="1"/>
          <p:nvPr/>
        </p:nvSpPr>
        <p:spPr>
          <a:xfrm>
            <a:off x="1820100" y="1204075"/>
            <a:ext cx="1289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97A7"/>
                </a:solidFill>
                <a:latin typeface="Lexend"/>
                <a:ea typeface="Lexend"/>
                <a:cs typeface="Lexend"/>
                <a:sym typeface="Lexend"/>
              </a:rPr>
              <a:t>encoder</a:t>
            </a:r>
            <a:endParaRPr sz="1800" b="1">
              <a:solidFill>
                <a:srgbClr val="0097A7"/>
              </a:solidFill>
              <a:latin typeface="Lexend"/>
              <a:ea typeface="Lexend"/>
              <a:cs typeface="Lexend"/>
              <a:sym typeface="Lexend"/>
            </a:endParaRPr>
          </a:p>
        </p:txBody>
      </p:sp>
      <p:sp>
        <p:nvSpPr>
          <p:cNvPr id="1199" name="Google Shape;1199;p76"/>
          <p:cNvSpPr txBox="1"/>
          <p:nvPr/>
        </p:nvSpPr>
        <p:spPr>
          <a:xfrm>
            <a:off x="6089525" y="1204075"/>
            <a:ext cx="1289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97A7"/>
                </a:solidFill>
                <a:latin typeface="Lexend"/>
                <a:ea typeface="Lexend"/>
                <a:cs typeface="Lexend"/>
                <a:sym typeface="Lexend"/>
              </a:rPr>
              <a:t>decoder</a:t>
            </a:r>
            <a:endParaRPr sz="1800" b="1">
              <a:solidFill>
                <a:srgbClr val="0097A7"/>
              </a:solidFill>
              <a:latin typeface="Lexend"/>
              <a:ea typeface="Lexend"/>
              <a:cs typeface="Lexend"/>
              <a:sym typeface="Lexen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77"/>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34</a:t>
            </a:fld>
            <a:endParaRPr>
              <a:solidFill>
                <a:schemeClr val="dk1"/>
              </a:solidFill>
            </a:endParaRPr>
          </a:p>
        </p:txBody>
      </p:sp>
      <p:sp>
        <p:nvSpPr>
          <p:cNvPr id="1205" name="Google Shape;1205;p77"/>
          <p:cNvSpPr txBox="1"/>
          <p:nvPr/>
        </p:nvSpPr>
        <p:spPr>
          <a:xfrm>
            <a:off x="311700" y="339750"/>
            <a:ext cx="50124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latin typeface="Lexend"/>
                <a:ea typeface="Lexend"/>
                <a:cs typeface="Lexend"/>
                <a:sym typeface="Lexend"/>
              </a:rPr>
              <a:t>Transformer Types</a:t>
            </a:r>
            <a:endParaRPr sz="2800">
              <a:solidFill>
                <a:srgbClr val="000000"/>
              </a:solidFill>
              <a:latin typeface="Lexend"/>
              <a:ea typeface="Lexend"/>
              <a:cs typeface="Lexend"/>
              <a:sym typeface="Lexend"/>
            </a:endParaRPr>
          </a:p>
        </p:txBody>
      </p:sp>
      <p:graphicFrame>
        <p:nvGraphicFramePr>
          <p:cNvPr id="1206" name="Google Shape;1206;p77"/>
          <p:cNvGraphicFramePr/>
          <p:nvPr/>
        </p:nvGraphicFramePr>
        <p:xfrm>
          <a:off x="292600" y="1095125"/>
          <a:ext cx="8558800" cy="3869918"/>
        </p:xfrm>
        <a:graphic>
          <a:graphicData uri="http://schemas.openxmlformats.org/drawingml/2006/table">
            <a:tbl>
              <a:tblPr>
                <a:noFill/>
                <a:tableStyleId>{AEEBCFD2-8E94-4B88-B312-9D8B6B730B9F}</a:tableStyleId>
              </a:tblPr>
              <a:tblGrid>
                <a:gridCol w="1451625">
                  <a:extLst>
                    <a:ext uri="{9D8B030D-6E8A-4147-A177-3AD203B41FA5}">
                      <a16:colId xmlns:a16="http://schemas.microsoft.com/office/drawing/2014/main" val="20000"/>
                    </a:ext>
                  </a:extLst>
                </a:gridCol>
                <a:gridCol w="3096325">
                  <a:extLst>
                    <a:ext uri="{9D8B030D-6E8A-4147-A177-3AD203B41FA5}">
                      <a16:colId xmlns:a16="http://schemas.microsoft.com/office/drawing/2014/main" val="20001"/>
                    </a:ext>
                  </a:extLst>
                </a:gridCol>
                <a:gridCol w="2286650">
                  <a:extLst>
                    <a:ext uri="{9D8B030D-6E8A-4147-A177-3AD203B41FA5}">
                      <a16:colId xmlns:a16="http://schemas.microsoft.com/office/drawing/2014/main" val="20002"/>
                    </a:ext>
                  </a:extLst>
                </a:gridCol>
                <a:gridCol w="1724200">
                  <a:extLst>
                    <a:ext uri="{9D8B030D-6E8A-4147-A177-3AD203B41FA5}">
                      <a16:colId xmlns:a16="http://schemas.microsoft.com/office/drawing/2014/main" val="20003"/>
                    </a:ext>
                  </a:extLst>
                </a:gridCol>
              </a:tblGrid>
              <a:tr h="908650">
                <a:tc>
                  <a:txBody>
                    <a:bodyPr/>
                    <a:lstStyle/>
                    <a:p>
                      <a:pPr marL="0" lvl="0" indent="0" algn="l" rtl="0">
                        <a:spcBef>
                          <a:spcPts val="0"/>
                        </a:spcBef>
                        <a:spcAft>
                          <a:spcPts val="0"/>
                        </a:spcAft>
                        <a:buNone/>
                      </a:pPr>
                      <a:r>
                        <a:rPr lang="en" sz="1100" b="1">
                          <a:solidFill>
                            <a:srgbClr val="595959"/>
                          </a:solidFill>
                          <a:latin typeface="Lexend"/>
                          <a:ea typeface="Lexend"/>
                          <a:cs typeface="Lexend"/>
                          <a:sym typeface="Lexend"/>
                        </a:rPr>
                        <a:t>Encoder-only</a:t>
                      </a:r>
                      <a:endParaRPr sz="1100" b="1">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sz="1100">
                          <a:solidFill>
                            <a:srgbClr val="595959"/>
                          </a:solidFill>
                          <a:latin typeface="Lexend"/>
                          <a:ea typeface="Lexend"/>
                          <a:cs typeface="Lexend"/>
                          <a:sym typeface="Lexend"/>
                        </a:rPr>
                        <a:t>Processes input text through a series of self-attention and feed-forward layers to produce a representation of the input. Do not generate new text from scratch but rather modify or interpret the input text.</a:t>
                      </a:r>
                      <a:endParaRPr sz="1100">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sz="1100">
                          <a:solidFill>
                            <a:srgbClr val="595959"/>
                          </a:solidFill>
                          <a:latin typeface="Lexend"/>
                          <a:ea typeface="Lexend"/>
                          <a:cs typeface="Lexend"/>
                          <a:sym typeface="Lexend"/>
                        </a:rPr>
                        <a:t>- Sentence classification</a:t>
                      </a:r>
                      <a:endParaRPr sz="1100">
                        <a:solidFill>
                          <a:srgbClr val="595959"/>
                        </a:solidFill>
                        <a:latin typeface="Lexend"/>
                        <a:ea typeface="Lexend"/>
                        <a:cs typeface="Lexend"/>
                        <a:sym typeface="Lexend"/>
                      </a:endParaRPr>
                    </a:p>
                    <a:p>
                      <a:pPr marL="0" lvl="0" indent="0" algn="l" rtl="0">
                        <a:spcBef>
                          <a:spcPts val="0"/>
                        </a:spcBef>
                        <a:spcAft>
                          <a:spcPts val="0"/>
                        </a:spcAft>
                        <a:buNone/>
                      </a:pPr>
                      <a:r>
                        <a:rPr lang="en" sz="1100">
                          <a:solidFill>
                            <a:srgbClr val="595959"/>
                          </a:solidFill>
                          <a:latin typeface="Lexend"/>
                          <a:ea typeface="Lexend"/>
                          <a:cs typeface="Lexend"/>
                          <a:sym typeface="Lexend"/>
                        </a:rPr>
                        <a:t>- Named Entity Recognition: identify and classify key info (i.e. names, places) </a:t>
                      </a:r>
                      <a:endParaRPr sz="1100">
                        <a:solidFill>
                          <a:srgbClr val="595959"/>
                        </a:solidFill>
                        <a:latin typeface="Lexend"/>
                        <a:ea typeface="Lexend"/>
                        <a:cs typeface="Lexend"/>
                        <a:sym typeface="Lexend"/>
                      </a:endParaRPr>
                    </a:p>
                    <a:p>
                      <a:pPr marL="0" lvl="0" indent="0" algn="l" rtl="0">
                        <a:spcBef>
                          <a:spcPts val="0"/>
                        </a:spcBef>
                        <a:spcAft>
                          <a:spcPts val="0"/>
                        </a:spcAft>
                        <a:buNone/>
                      </a:pPr>
                      <a:r>
                        <a:rPr lang="en" sz="1100">
                          <a:solidFill>
                            <a:srgbClr val="595959"/>
                          </a:solidFill>
                          <a:latin typeface="Lexend"/>
                          <a:ea typeface="Lexend"/>
                          <a:cs typeface="Lexend"/>
                          <a:sym typeface="Lexend"/>
                        </a:rPr>
                        <a:t>- Text similarity / clustering</a:t>
                      </a:r>
                      <a:endParaRPr sz="1100">
                        <a:solidFill>
                          <a:srgbClr val="595959"/>
                        </a:solidFill>
                        <a:latin typeface="Lexend"/>
                        <a:ea typeface="Lexend"/>
                        <a:cs typeface="Lexend"/>
                        <a:sym typeface="Lexend"/>
                      </a:endParaRPr>
                    </a:p>
                    <a:p>
                      <a:pPr marL="0" lvl="0" indent="0" algn="l" rtl="0">
                        <a:spcBef>
                          <a:spcPts val="0"/>
                        </a:spcBef>
                        <a:spcAft>
                          <a:spcPts val="0"/>
                        </a:spcAft>
                        <a:buNone/>
                      </a:pPr>
                      <a:r>
                        <a:rPr lang="en" sz="1100">
                          <a:solidFill>
                            <a:srgbClr val="595959"/>
                          </a:solidFill>
                          <a:latin typeface="Lexend"/>
                          <a:ea typeface="Lexend"/>
                          <a:cs typeface="Lexend"/>
                          <a:sym typeface="Lexend"/>
                        </a:rPr>
                        <a:t>- Information extraction</a:t>
                      </a:r>
                      <a:endParaRPr sz="1100">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sz="1100">
                          <a:solidFill>
                            <a:srgbClr val="595959"/>
                          </a:solidFill>
                          <a:latin typeface="Lexend"/>
                          <a:ea typeface="Lexend"/>
                          <a:cs typeface="Lexend"/>
                          <a:sym typeface="Lexend"/>
                        </a:rPr>
                        <a:t>BERT (Bidirectional Encoder Representations from Transformers)</a:t>
                      </a:r>
                      <a:endParaRPr sz="1100">
                        <a:solidFill>
                          <a:srgbClr val="595959"/>
                        </a:solidFill>
                        <a:latin typeface="Lexend"/>
                        <a:ea typeface="Lexend"/>
                        <a:cs typeface="Lexend"/>
                        <a:sym typeface="Lexend"/>
                      </a:endParaRPr>
                    </a:p>
                  </a:txBody>
                  <a:tcPr marL="91425" marR="91425" marT="91425" marB="91425"/>
                </a:tc>
                <a:extLst>
                  <a:ext uri="{0D108BD9-81ED-4DB2-BD59-A6C34878D82A}">
                    <a16:rowId xmlns:a16="http://schemas.microsoft.com/office/drawing/2014/main" val="10000"/>
                  </a:ext>
                </a:extLst>
              </a:tr>
              <a:tr h="908650">
                <a:tc>
                  <a:txBody>
                    <a:bodyPr/>
                    <a:lstStyle/>
                    <a:p>
                      <a:pPr marL="0" lvl="0" indent="0" algn="l" rtl="0">
                        <a:spcBef>
                          <a:spcPts val="0"/>
                        </a:spcBef>
                        <a:spcAft>
                          <a:spcPts val="0"/>
                        </a:spcAft>
                        <a:buNone/>
                      </a:pPr>
                      <a:r>
                        <a:rPr lang="en" sz="1100" b="1">
                          <a:solidFill>
                            <a:srgbClr val="595959"/>
                          </a:solidFill>
                          <a:latin typeface="Lexend"/>
                          <a:ea typeface="Lexend"/>
                          <a:cs typeface="Lexend"/>
                          <a:sym typeface="Lexend"/>
                        </a:rPr>
                        <a:t>Decoder-only</a:t>
                      </a:r>
                      <a:endParaRPr sz="1100" b="1">
                        <a:solidFill>
                          <a:srgbClr val="595959"/>
                        </a:solidFill>
                        <a:latin typeface="Lexend"/>
                        <a:ea typeface="Lexend"/>
                        <a:cs typeface="Lexend"/>
                        <a:sym typeface="Lexend"/>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rgbClr val="595959"/>
                          </a:solidFill>
                          <a:latin typeface="Lexend"/>
                          <a:ea typeface="Lexend"/>
                          <a:cs typeface="Lexend"/>
                          <a:sym typeface="Lexend"/>
                        </a:rPr>
                        <a:t>Designed to generate text. Processes input sequence and then generates an output sequence one token at a time, using self-attention mechanisms that allow each output token to depend on previously generated tokens.</a:t>
                      </a:r>
                      <a:endParaRPr sz="1100">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sz="1100">
                          <a:solidFill>
                            <a:srgbClr val="595959"/>
                          </a:solidFill>
                          <a:latin typeface="Lexend"/>
                          <a:ea typeface="Lexend"/>
                          <a:cs typeface="Lexend"/>
                          <a:sym typeface="Lexend"/>
                        </a:rPr>
                        <a:t>-Text generation</a:t>
                      </a:r>
                      <a:endParaRPr sz="1100">
                        <a:solidFill>
                          <a:srgbClr val="595959"/>
                        </a:solidFill>
                        <a:latin typeface="Lexend"/>
                        <a:ea typeface="Lexend"/>
                        <a:cs typeface="Lexend"/>
                        <a:sym typeface="Lexend"/>
                      </a:endParaRPr>
                    </a:p>
                    <a:p>
                      <a:pPr marL="0" lvl="0" indent="0" algn="l" rtl="0">
                        <a:spcBef>
                          <a:spcPts val="0"/>
                        </a:spcBef>
                        <a:spcAft>
                          <a:spcPts val="0"/>
                        </a:spcAft>
                        <a:buNone/>
                      </a:pPr>
                      <a:r>
                        <a:rPr lang="en" sz="1100">
                          <a:solidFill>
                            <a:srgbClr val="595959"/>
                          </a:solidFill>
                          <a:latin typeface="Lexend"/>
                          <a:ea typeface="Lexend"/>
                          <a:cs typeface="Lexend"/>
                          <a:sym typeface="Lexend"/>
                        </a:rPr>
                        <a:t>-Text completion</a:t>
                      </a:r>
                      <a:endParaRPr sz="1100">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sz="1100">
                          <a:solidFill>
                            <a:srgbClr val="595959"/>
                          </a:solidFill>
                          <a:latin typeface="Lexend"/>
                          <a:ea typeface="Lexend"/>
                          <a:cs typeface="Lexend"/>
                          <a:sym typeface="Lexend"/>
                        </a:rPr>
                        <a:t>GPT</a:t>
                      </a:r>
                      <a:endParaRPr sz="1100">
                        <a:solidFill>
                          <a:srgbClr val="595959"/>
                        </a:solidFill>
                        <a:latin typeface="Lexend"/>
                        <a:ea typeface="Lexend"/>
                        <a:cs typeface="Lexend"/>
                        <a:sym typeface="Lexend"/>
                      </a:endParaRPr>
                    </a:p>
                  </a:txBody>
                  <a:tcPr marL="91425" marR="91425" marT="91425" marB="91425"/>
                </a:tc>
                <a:extLst>
                  <a:ext uri="{0D108BD9-81ED-4DB2-BD59-A6C34878D82A}">
                    <a16:rowId xmlns:a16="http://schemas.microsoft.com/office/drawing/2014/main" val="10001"/>
                  </a:ext>
                </a:extLst>
              </a:tr>
              <a:tr h="908650">
                <a:tc>
                  <a:txBody>
                    <a:bodyPr/>
                    <a:lstStyle/>
                    <a:p>
                      <a:pPr marL="0" lvl="0" indent="0" algn="l" rtl="0">
                        <a:spcBef>
                          <a:spcPts val="0"/>
                        </a:spcBef>
                        <a:spcAft>
                          <a:spcPts val="0"/>
                        </a:spcAft>
                        <a:buNone/>
                      </a:pPr>
                      <a:r>
                        <a:rPr lang="en" sz="1100" b="1">
                          <a:solidFill>
                            <a:srgbClr val="595959"/>
                          </a:solidFill>
                          <a:latin typeface="Lexend"/>
                          <a:ea typeface="Lexend"/>
                          <a:cs typeface="Lexend"/>
                          <a:sym typeface="Lexend"/>
                        </a:rPr>
                        <a:t>Encoder-decoder</a:t>
                      </a:r>
                      <a:endParaRPr sz="1100" b="1">
                        <a:solidFill>
                          <a:srgbClr val="595959"/>
                        </a:solidFill>
                        <a:latin typeface="Lexend"/>
                        <a:ea typeface="Lexend"/>
                        <a:cs typeface="Lexend"/>
                        <a:sym typeface="Lexend"/>
                      </a:endParaRPr>
                    </a:p>
                  </a:txBody>
                  <a:tcPr marL="91425" marR="91425" marT="91425" marB="91425"/>
                </a:tc>
                <a:tc>
                  <a:txBody>
                    <a:bodyPr/>
                    <a:lstStyle/>
                    <a:p>
                      <a:pPr marL="0" lvl="0" indent="0" algn="l" rtl="0">
                        <a:lnSpc>
                          <a:spcPct val="115000"/>
                        </a:lnSpc>
                        <a:spcBef>
                          <a:spcPts val="0"/>
                        </a:spcBef>
                        <a:spcAft>
                          <a:spcPts val="1200"/>
                        </a:spcAft>
                        <a:buNone/>
                      </a:pPr>
                      <a:r>
                        <a:rPr lang="en" sz="1100">
                          <a:solidFill>
                            <a:srgbClr val="595959"/>
                          </a:solidFill>
                          <a:latin typeface="Lexend"/>
                          <a:ea typeface="Lexend"/>
                          <a:cs typeface="Lexend"/>
                          <a:sym typeface="Lexend"/>
                        </a:rPr>
                        <a:t>Encoder maps an input sequence to an abstract continuous representation that holds all the information of the input. The decoder then takes this representation and generates an output sequence from it.</a:t>
                      </a:r>
                      <a:endParaRPr sz="1100">
                        <a:solidFill>
                          <a:srgbClr val="595959"/>
                        </a:solidFill>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sz="1100">
                          <a:solidFill>
                            <a:srgbClr val="595959"/>
                          </a:solidFill>
                          <a:latin typeface="Lexend"/>
                          <a:ea typeface="Lexend"/>
                          <a:cs typeface="Lexend"/>
                          <a:sym typeface="Lexend"/>
                        </a:rPr>
                        <a:t>-Machine translation</a:t>
                      </a:r>
                      <a:endParaRPr sz="1100">
                        <a:solidFill>
                          <a:srgbClr val="595959"/>
                        </a:solidFill>
                        <a:latin typeface="Lexend"/>
                        <a:ea typeface="Lexend"/>
                        <a:cs typeface="Lexend"/>
                        <a:sym typeface="Lexend"/>
                      </a:endParaRPr>
                    </a:p>
                    <a:p>
                      <a:pPr marL="0" lvl="0" indent="0" algn="l" rtl="0">
                        <a:spcBef>
                          <a:spcPts val="0"/>
                        </a:spcBef>
                        <a:spcAft>
                          <a:spcPts val="0"/>
                        </a:spcAft>
                        <a:buNone/>
                      </a:pPr>
                      <a:r>
                        <a:rPr lang="en" sz="1100">
                          <a:solidFill>
                            <a:srgbClr val="595959"/>
                          </a:solidFill>
                          <a:latin typeface="Lexend"/>
                          <a:ea typeface="Lexend"/>
                          <a:cs typeface="Lexend"/>
                          <a:sym typeface="Lexend"/>
                        </a:rPr>
                        <a:t>-Summarization</a:t>
                      </a:r>
                      <a:endParaRPr sz="1100">
                        <a:solidFill>
                          <a:srgbClr val="595959"/>
                        </a:solidFill>
                        <a:latin typeface="Lexend"/>
                        <a:ea typeface="Lexend"/>
                        <a:cs typeface="Lexend"/>
                        <a:sym typeface="Lexend"/>
                      </a:endParaRPr>
                    </a:p>
                    <a:p>
                      <a:pPr marL="0" lvl="0" indent="0" algn="l" rtl="0">
                        <a:spcBef>
                          <a:spcPts val="0"/>
                        </a:spcBef>
                        <a:spcAft>
                          <a:spcPts val="0"/>
                        </a:spcAft>
                        <a:buNone/>
                      </a:pPr>
                      <a:r>
                        <a:rPr lang="en" sz="1100">
                          <a:solidFill>
                            <a:srgbClr val="595959"/>
                          </a:solidFill>
                          <a:latin typeface="Lexend"/>
                          <a:ea typeface="Lexend"/>
                          <a:cs typeface="Lexend"/>
                          <a:sym typeface="Lexend"/>
                        </a:rPr>
                        <a:t>-Q&amp;A</a:t>
                      </a:r>
                      <a:endParaRPr sz="1100">
                        <a:solidFill>
                          <a:srgbClr val="595959"/>
                        </a:solidFill>
                        <a:latin typeface="Lexend"/>
                        <a:ea typeface="Lexend"/>
                        <a:cs typeface="Lexend"/>
                        <a:sym typeface="Lexend"/>
                      </a:endParaRPr>
                    </a:p>
                    <a:p>
                      <a:pPr marL="0" lvl="0" indent="0" algn="l" rtl="0">
                        <a:spcBef>
                          <a:spcPts val="0"/>
                        </a:spcBef>
                        <a:spcAft>
                          <a:spcPts val="0"/>
                        </a:spcAft>
                        <a:buNone/>
                      </a:pPr>
                      <a:r>
                        <a:rPr lang="en" sz="1100">
                          <a:solidFill>
                            <a:srgbClr val="595959"/>
                          </a:solidFill>
                          <a:latin typeface="Lexend"/>
                          <a:ea typeface="Lexend"/>
                          <a:cs typeface="Lexend"/>
                          <a:sym typeface="Lexend"/>
                        </a:rPr>
                        <a:t>-Text-to-Text Tasks (convert one form of text to another, i.e. rewriting sentences in a different style)</a:t>
                      </a:r>
                      <a:endParaRPr sz="1100">
                        <a:solidFill>
                          <a:srgbClr val="595959"/>
                        </a:solidFill>
                        <a:latin typeface="Lexend"/>
                        <a:ea typeface="Lexend"/>
                        <a:cs typeface="Lexend"/>
                        <a:sym typeface="Lexend"/>
                      </a:endParaRPr>
                    </a:p>
                  </a:txBody>
                  <a:tcPr marL="91425" marR="91425" marT="91425" marB="91425"/>
                </a:tc>
                <a:tc>
                  <a:txBody>
                    <a:bodyPr/>
                    <a:lstStyle/>
                    <a:p>
                      <a:pPr marL="0" lvl="0" indent="0" algn="l" rtl="0">
                        <a:lnSpc>
                          <a:spcPct val="115000"/>
                        </a:lnSpc>
                        <a:spcBef>
                          <a:spcPts val="0"/>
                        </a:spcBef>
                        <a:spcAft>
                          <a:spcPts val="0"/>
                        </a:spcAft>
                        <a:buNone/>
                      </a:pPr>
                      <a:r>
                        <a:rPr lang="en" sz="1100">
                          <a:solidFill>
                            <a:srgbClr val="595959"/>
                          </a:solidFill>
                          <a:latin typeface="Lexend"/>
                          <a:ea typeface="Lexend"/>
                          <a:cs typeface="Lexend"/>
                          <a:sym typeface="Lexend"/>
                        </a:rPr>
                        <a:t>-T5 (Text-to-Text Transfer Transformer)</a:t>
                      </a:r>
                      <a:endParaRPr sz="1100">
                        <a:solidFill>
                          <a:srgbClr val="595959"/>
                        </a:solidFill>
                        <a:latin typeface="Lexend"/>
                        <a:ea typeface="Lexend"/>
                        <a:cs typeface="Lexend"/>
                        <a:sym typeface="Lexend"/>
                      </a:endParaRPr>
                    </a:p>
                    <a:p>
                      <a:pPr marL="0" lvl="0" indent="0" algn="l" rtl="0">
                        <a:lnSpc>
                          <a:spcPct val="115000"/>
                        </a:lnSpc>
                        <a:spcBef>
                          <a:spcPts val="1200"/>
                        </a:spcBef>
                        <a:spcAft>
                          <a:spcPts val="1200"/>
                        </a:spcAft>
                        <a:buNone/>
                      </a:pPr>
                      <a:r>
                        <a:rPr lang="en" sz="1100">
                          <a:solidFill>
                            <a:srgbClr val="595959"/>
                          </a:solidFill>
                          <a:latin typeface="Lexend"/>
                          <a:ea typeface="Lexend"/>
                          <a:cs typeface="Lexend"/>
                          <a:sym typeface="Lexend"/>
                        </a:rPr>
                        <a:t>-BART (Bidirectional and Auto-Regressive Transformers)</a:t>
                      </a:r>
                      <a:endParaRPr sz="1100">
                        <a:solidFill>
                          <a:srgbClr val="595959"/>
                        </a:solidFill>
                        <a:latin typeface="Lexend"/>
                        <a:ea typeface="Lexend"/>
                        <a:cs typeface="Lexend"/>
                        <a:sym typeface="Lexend"/>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78"/>
          <p:cNvSpPr txBox="1"/>
          <p:nvPr/>
        </p:nvSpPr>
        <p:spPr>
          <a:xfrm>
            <a:off x="6658200" y="4764900"/>
            <a:ext cx="24858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exend"/>
                <a:ea typeface="Lexend"/>
                <a:cs typeface="Lexend"/>
                <a:sym typeface="Lexend"/>
                <a:hlinkClick r:id="rId3"/>
              </a:rPr>
              <a:t>Figure 1. Attention is All You Need</a:t>
            </a:r>
            <a:endParaRPr sz="1000">
              <a:solidFill>
                <a:schemeClr val="dk1"/>
              </a:solidFill>
              <a:latin typeface="Lexend"/>
              <a:ea typeface="Lexend"/>
              <a:cs typeface="Lexend"/>
              <a:sym typeface="Lexend"/>
            </a:endParaRPr>
          </a:p>
        </p:txBody>
      </p:sp>
      <p:sp>
        <p:nvSpPr>
          <p:cNvPr id="1212" name="Google Shape;1212;p78"/>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35</a:t>
            </a:fld>
            <a:endParaRPr>
              <a:solidFill>
                <a:srgbClr val="1D1D1D"/>
              </a:solidFill>
              <a:latin typeface="Lexend SemiBold"/>
              <a:ea typeface="Lexend SemiBold"/>
              <a:cs typeface="Lexend SemiBold"/>
              <a:sym typeface="Lexend SemiBold"/>
            </a:endParaRPr>
          </a:p>
        </p:txBody>
      </p:sp>
      <p:pic>
        <p:nvPicPr>
          <p:cNvPr id="1213" name="Google Shape;1213;p78"/>
          <p:cNvPicPr preferRelativeResize="0"/>
          <p:nvPr/>
        </p:nvPicPr>
        <p:blipFill rotWithShape="1">
          <a:blip r:embed="rId4">
            <a:alphaModFix/>
          </a:blip>
          <a:srcRect t="28008" r="53793" b="8220"/>
          <a:stretch/>
        </p:blipFill>
        <p:spPr>
          <a:xfrm>
            <a:off x="2901100" y="347875"/>
            <a:ext cx="2375476" cy="4447725"/>
          </a:xfrm>
          <a:prstGeom prst="rect">
            <a:avLst/>
          </a:prstGeom>
          <a:noFill/>
          <a:ln>
            <a:noFill/>
          </a:ln>
        </p:spPr>
      </p:pic>
      <p:cxnSp>
        <p:nvCxnSpPr>
          <p:cNvPr id="1214" name="Google Shape;1214;p78"/>
          <p:cNvCxnSpPr/>
          <p:nvPr/>
        </p:nvCxnSpPr>
        <p:spPr>
          <a:xfrm rot="10800000">
            <a:off x="4589615" y="421150"/>
            <a:ext cx="0" cy="475500"/>
          </a:xfrm>
          <a:prstGeom prst="straightConnector1">
            <a:avLst/>
          </a:prstGeom>
          <a:noFill/>
          <a:ln w="28575" cap="flat" cmpd="sng">
            <a:solidFill>
              <a:srgbClr val="000000"/>
            </a:solidFill>
            <a:prstDash val="solid"/>
            <a:round/>
            <a:headEnd type="none" w="med" len="med"/>
            <a:tailEnd type="triangle" w="med" len="med"/>
          </a:ln>
        </p:spPr>
      </p:cxnSp>
      <p:sp>
        <p:nvSpPr>
          <p:cNvPr id="1215" name="Google Shape;1215;p78"/>
          <p:cNvSpPr txBox="1"/>
          <p:nvPr/>
        </p:nvSpPr>
        <p:spPr>
          <a:xfrm>
            <a:off x="2763225" y="1925804"/>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216" name="Google Shape;1216;p78"/>
          <p:cNvSpPr txBox="1"/>
          <p:nvPr/>
        </p:nvSpPr>
        <p:spPr>
          <a:xfrm>
            <a:off x="968800" y="1811350"/>
            <a:ext cx="20058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97A7"/>
                </a:solidFill>
                <a:latin typeface="Lexend"/>
                <a:ea typeface="Lexend"/>
                <a:cs typeface="Lexend"/>
                <a:sym typeface="Lexend"/>
              </a:rPr>
              <a:t>N</a:t>
            </a:r>
            <a:r>
              <a:rPr lang="en" baseline="-25000">
                <a:solidFill>
                  <a:srgbClr val="0097A7"/>
                </a:solidFill>
                <a:latin typeface="Lexend"/>
                <a:ea typeface="Lexend"/>
                <a:cs typeface="Lexend"/>
                <a:sym typeface="Lexend"/>
              </a:rPr>
              <a:t>x</a:t>
            </a:r>
            <a:r>
              <a:rPr lang="en">
                <a:solidFill>
                  <a:srgbClr val="0097A7"/>
                </a:solidFill>
                <a:latin typeface="Lexend"/>
                <a:ea typeface="Lexend"/>
                <a:cs typeface="Lexend"/>
                <a:sym typeface="Lexend"/>
              </a:rPr>
              <a:t> indicates we can stack encoder blocks (hyperparameter)</a:t>
            </a:r>
            <a:endParaRPr>
              <a:solidFill>
                <a:srgbClr val="0097A7"/>
              </a:solidFill>
              <a:latin typeface="Lexend"/>
              <a:ea typeface="Lexend"/>
              <a:cs typeface="Lexend"/>
              <a:sym typeface="Lexend"/>
            </a:endParaRPr>
          </a:p>
        </p:txBody>
      </p:sp>
      <p:sp>
        <p:nvSpPr>
          <p:cNvPr id="1217" name="Google Shape;1217;p78"/>
          <p:cNvSpPr txBox="1"/>
          <p:nvPr/>
        </p:nvSpPr>
        <p:spPr>
          <a:xfrm rot="10800000">
            <a:off x="5276575" y="2325154"/>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218" name="Google Shape;1218;p78"/>
          <p:cNvSpPr txBox="1"/>
          <p:nvPr/>
        </p:nvSpPr>
        <p:spPr>
          <a:xfrm>
            <a:off x="5546900" y="2210700"/>
            <a:ext cx="20058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97A7"/>
                </a:solidFill>
                <a:latin typeface="Lexend"/>
                <a:ea typeface="Lexend"/>
                <a:cs typeface="Lexend"/>
                <a:sym typeface="Lexend"/>
              </a:rPr>
              <a:t>Number of heads (hyperparameter)</a:t>
            </a:r>
            <a:endParaRPr>
              <a:solidFill>
                <a:srgbClr val="0097A7"/>
              </a:solidFill>
              <a:latin typeface="Lexend"/>
              <a:ea typeface="Lexend"/>
              <a:cs typeface="Lexend"/>
              <a:sym typeface="Lexend"/>
            </a:endParaRPr>
          </a:p>
        </p:txBody>
      </p:sp>
      <p:sp>
        <p:nvSpPr>
          <p:cNvPr id="1219" name="Google Shape;1219;p78"/>
          <p:cNvSpPr/>
          <p:nvPr/>
        </p:nvSpPr>
        <p:spPr>
          <a:xfrm>
            <a:off x="431575" y="435200"/>
            <a:ext cx="21858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Encoder</a:t>
            </a:r>
            <a:endParaRPr sz="3400">
              <a:latin typeface="Lexend"/>
              <a:ea typeface="Lexend"/>
              <a:cs typeface="Lexend"/>
              <a:sym typeface="Lexen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79"/>
          <p:cNvSpPr txBox="1"/>
          <p:nvPr/>
        </p:nvSpPr>
        <p:spPr>
          <a:xfrm>
            <a:off x="6658200" y="4764900"/>
            <a:ext cx="24858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exend"/>
                <a:ea typeface="Lexend"/>
                <a:cs typeface="Lexend"/>
                <a:sym typeface="Lexend"/>
                <a:hlinkClick r:id="rId3"/>
              </a:rPr>
              <a:t>Figure 1. Attention is All You Need</a:t>
            </a:r>
            <a:endParaRPr sz="1000">
              <a:solidFill>
                <a:schemeClr val="dk1"/>
              </a:solidFill>
              <a:latin typeface="Lexend"/>
              <a:ea typeface="Lexend"/>
              <a:cs typeface="Lexend"/>
              <a:sym typeface="Lexend"/>
            </a:endParaRPr>
          </a:p>
        </p:txBody>
      </p:sp>
      <p:sp>
        <p:nvSpPr>
          <p:cNvPr id="1225" name="Google Shape;1225;p79"/>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36</a:t>
            </a:fld>
            <a:endParaRPr>
              <a:solidFill>
                <a:srgbClr val="1D1D1D"/>
              </a:solidFill>
              <a:latin typeface="Lexend SemiBold"/>
              <a:ea typeface="Lexend SemiBold"/>
              <a:cs typeface="Lexend SemiBold"/>
              <a:sym typeface="Lexend SemiBold"/>
            </a:endParaRPr>
          </a:p>
        </p:txBody>
      </p:sp>
      <p:cxnSp>
        <p:nvCxnSpPr>
          <p:cNvPr id="1226" name="Google Shape;1226;p79"/>
          <p:cNvCxnSpPr/>
          <p:nvPr/>
        </p:nvCxnSpPr>
        <p:spPr>
          <a:xfrm rot="10800000">
            <a:off x="4589615" y="421150"/>
            <a:ext cx="0" cy="475500"/>
          </a:xfrm>
          <a:prstGeom prst="straightConnector1">
            <a:avLst/>
          </a:prstGeom>
          <a:noFill/>
          <a:ln w="28575" cap="flat" cmpd="sng">
            <a:solidFill>
              <a:srgbClr val="000000"/>
            </a:solidFill>
            <a:prstDash val="solid"/>
            <a:round/>
            <a:headEnd type="none" w="med" len="med"/>
            <a:tailEnd type="triangle" w="med" len="med"/>
          </a:ln>
        </p:spPr>
      </p:cxnSp>
      <p:pic>
        <p:nvPicPr>
          <p:cNvPr id="1227" name="Google Shape;1227;p79"/>
          <p:cNvPicPr preferRelativeResize="0"/>
          <p:nvPr/>
        </p:nvPicPr>
        <p:blipFill rotWithShape="1">
          <a:blip r:embed="rId4">
            <a:alphaModFix/>
          </a:blip>
          <a:srcRect t="28008" r="53793" b="8220"/>
          <a:stretch/>
        </p:blipFill>
        <p:spPr>
          <a:xfrm>
            <a:off x="2901100" y="347875"/>
            <a:ext cx="2375476" cy="4447725"/>
          </a:xfrm>
          <a:prstGeom prst="rect">
            <a:avLst/>
          </a:prstGeom>
          <a:noFill/>
          <a:ln>
            <a:noFill/>
          </a:ln>
        </p:spPr>
      </p:pic>
      <p:sp>
        <p:nvSpPr>
          <p:cNvPr id="1228" name="Google Shape;1228;p79"/>
          <p:cNvSpPr/>
          <p:nvPr/>
        </p:nvSpPr>
        <p:spPr>
          <a:xfrm>
            <a:off x="431575" y="435200"/>
            <a:ext cx="21858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Encoder</a:t>
            </a:r>
            <a:endParaRPr sz="3400">
              <a:latin typeface="Lexend"/>
              <a:ea typeface="Lexend"/>
              <a:cs typeface="Lexend"/>
              <a:sym typeface="Lexend"/>
            </a:endParaRPr>
          </a:p>
        </p:txBody>
      </p:sp>
      <p:sp>
        <p:nvSpPr>
          <p:cNvPr id="1229" name="Google Shape;1229;p79"/>
          <p:cNvSpPr txBox="1"/>
          <p:nvPr/>
        </p:nvSpPr>
        <p:spPr>
          <a:xfrm>
            <a:off x="3235125" y="2527404"/>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230" name="Google Shape;1230;p79"/>
          <p:cNvSpPr txBox="1"/>
          <p:nvPr/>
        </p:nvSpPr>
        <p:spPr>
          <a:xfrm>
            <a:off x="1429450" y="2527400"/>
            <a:ext cx="20058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97A7"/>
                </a:solidFill>
                <a:latin typeface="Lexend"/>
                <a:ea typeface="Lexend"/>
                <a:cs typeface="Lexend"/>
                <a:sym typeface="Lexend"/>
              </a:rPr>
              <a:t>Output of multi-head attention combined with original input</a:t>
            </a:r>
            <a:endParaRPr>
              <a:solidFill>
                <a:srgbClr val="0097A7"/>
              </a:solidFill>
              <a:latin typeface="Lexend"/>
              <a:ea typeface="Lexend"/>
              <a:cs typeface="Lexend"/>
              <a:sym typeface="Lexend"/>
            </a:endParaRPr>
          </a:p>
        </p:txBody>
      </p:sp>
      <p:sp>
        <p:nvSpPr>
          <p:cNvPr id="1231" name="Google Shape;1231;p79"/>
          <p:cNvSpPr/>
          <p:nvPr/>
        </p:nvSpPr>
        <p:spPr>
          <a:xfrm>
            <a:off x="3797438" y="2127196"/>
            <a:ext cx="849050" cy="1096300"/>
          </a:xfrm>
          <a:custGeom>
            <a:avLst/>
            <a:gdLst/>
            <a:ahLst/>
            <a:cxnLst/>
            <a:rect l="l" t="t" r="r" b="b"/>
            <a:pathLst>
              <a:path w="33962" h="43852" extrusionOk="0">
                <a:moveTo>
                  <a:pt x="33057" y="43852"/>
                </a:moveTo>
                <a:cubicBezTo>
                  <a:pt x="33057" y="40796"/>
                  <a:pt x="34776" y="37425"/>
                  <a:pt x="33409" y="34692"/>
                </a:cubicBezTo>
                <a:cubicBezTo>
                  <a:pt x="32593" y="33062"/>
                  <a:pt x="29930" y="33541"/>
                  <a:pt x="28125" y="33283"/>
                </a:cubicBezTo>
                <a:cubicBezTo>
                  <a:pt x="19472" y="32048"/>
                  <a:pt x="8236" y="36646"/>
                  <a:pt x="2055" y="30465"/>
                </a:cubicBezTo>
                <a:cubicBezTo>
                  <a:pt x="-881" y="27529"/>
                  <a:pt x="293" y="22286"/>
                  <a:pt x="293" y="18134"/>
                </a:cubicBezTo>
                <a:cubicBezTo>
                  <a:pt x="293" y="12803"/>
                  <a:pt x="-791" y="6547"/>
                  <a:pt x="2407" y="2281"/>
                </a:cubicBezTo>
                <a:cubicBezTo>
                  <a:pt x="4493" y="-502"/>
                  <a:pt x="9146" y="167"/>
                  <a:pt x="12624" y="167"/>
                </a:cubicBezTo>
              </a:path>
            </a:pathLst>
          </a:custGeom>
          <a:noFill/>
          <a:ln w="28575" cap="flat" cmpd="sng">
            <a:solidFill>
              <a:srgbClr val="0097A7"/>
            </a:solidFill>
            <a:prstDash val="solid"/>
            <a:round/>
            <a:headEnd type="none" w="med" len="med"/>
            <a:tailEnd type="none" w="med" len="med"/>
          </a:ln>
        </p:spPr>
        <p:txBody>
          <a:bodyPr/>
          <a:lstStyle/>
          <a:p>
            <a:endParaRPr lang="en-US"/>
          </a:p>
        </p:txBody>
      </p:sp>
      <p:sp>
        <p:nvSpPr>
          <p:cNvPr id="1232" name="Google Shape;1232;p79"/>
          <p:cNvSpPr/>
          <p:nvPr/>
        </p:nvSpPr>
        <p:spPr>
          <a:xfrm>
            <a:off x="4611342" y="2695050"/>
            <a:ext cx="27025" cy="387525"/>
          </a:xfrm>
          <a:custGeom>
            <a:avLst/>
            <a:gdLst/>
            <a:ahLst/>
            <a:cxnLst/>
            <a:rect l="l" t="t" r="r" b="b"/>
            <a:pathLst>
              <a:path w="1081" h="15501" extrusionOk="0">
                <a:moveTo>
                  <a:pt x="0" y="15501"/>
                </a:moveTo>
                <a:cubicBezTo>
                  <a:pt x="0" y="10334"/>
                  <a:pt x="2308" y="4623"/>
                  <a:pt x="0" y="0"/>
                </a:cubicBezTo>
              </a:path>
            </a:pathLst>
          </a:custGeom>
          <a:noFill/>
          <a:ln w="28575" cap="flat" cmpd="sng">
            <a:solidFill>
              <a:srgbClr val="0097A7"/>
            </a:solidFill>
            <a:prstDash val="solid"/>
            <a:round/>
            <a:headEnd type="none" w="med" len="med"/>
            <a:tailEnd type="none" w="med" len="med"/>
          </a:ln>
        </p:spPr>
        <p:txBody>
          <a:bodyPr/>
          <a:lstStyle/>
          <a:p>
            <a:endParaRPr lang="en-US"/>
          </a:p>
        </p:txBody>
      </p:sp>
      <p:cxnSp>
        <p:nvCxnSpPr>
          <p:cNvPr id="1233" name="Google Shape;1233;p79"/>
          <p:cNvCxnSpPr/>
          <p:nvPr/>
        </p:nvCxnSpPr>
        <p:spPr>
          <a:xfrm rot="10800000">
            <a:off x="4589615" y="421150"/>
            <a:ext cx="0" cy="475500"/>
          </a:xfrm>
          <a:prstGeom prst="straightConnector1">
            <a:avLst/>
          </a:prstGeom>
          <a:noFill/>
          <a:ln w="28575" cap="flat" cmpd="sng">
            <a:solidFill>
              <a:srgbClr val="000000"/>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80"/>
          <p:cNvSpPr txBox="1"/>
          <p:nvPr/>
        </p:nvSpPr>
        <p:spPr>
          <a:xfrm>
            <a:off x="6658200" y="4764900"/>
            <a:ext cx="24858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exend"/>
                <a:ea typeface="Lexend"/>
                <a:cs typeface="Lexend"/>
                <a:sym typeface="Lexend"/>
                <a:hlinkClick r:id="rId3"/>
              </a:rPr>
              <a:t>Figure 1. Attention is All You Need</a:t>
            </a:r>
            <a:endParaRPr sz="1000">
              <a:solidFill>
                <a:schemeClr val="dk1"/>
              </a:solidFill>
              <a:latin typeface="Lexend"/>
              <a:ea typeface="Lexend"/>
              <a:cs typeface="Lexend"/>
              <a:sym typeface="Lexend"/>
            </a:endParaRPr>
          </a:p>
        </p:txBody>
      </p:sp>
      <p:sp>
        <p:nvSpPr>
          <p:cNvPr id="1239" name="Google Shape;1239;p80"/>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37</a:t>
            </a:fld>
            <a:endParaRPr>
              <a:solidFill>
                <a:srgbClr val="1D1D1D"/>
              </a:solidFill>
              <a:latin typeface="Lexend SemiBold"/>
              <a:ea typeface="Lexend SemiBold"/>
              <a:cs typeface="Lexend SemiBold"/>
              <a:sym typeface="Lexend SemiBold"/>
            </a:endParaRPr>
          </a:p>
        </p:txBody>
      </p:sp>
      <p:cxnSp>
        <p:nvCxnSpPr>
          <p:cNvPr id="1240" name="Google Shape;1240;p80"/>
          <p:cNvCxnSpPr/>
          <p:nvPr/>
        </p:nvCxnSpPr>
        <p:spPr>
          <a:xfrm rot="10800000">
            <a:off x="4589615" y="421150"/>
            <a:ext cx="0" cy="475500"/>
          </a:xfrm>
          <a:prstGeom prst="straightConnector1">
            <a:avLst/>
          </a:prstGeom>
          <a:noFill/>
          <a:ln w="28575" cap="flat" cmpd="sng">
            <a:solidFill>
              <a:srgbClr val="000000"/>
            </a:solidFill>
            <a:prstDash val="solid"/>
            <a:round/>
            <a:headEnd type="none" w="med" len="med"/>
            <a:tailEnd type="triangle" w="med" len="med"/>
          </a:ln>
        </p:spPr>
      </p:cxnSp>
      <p:sp>
        <p:nvSpPr>
          <p:cNvPr id="1241" name="Google Shape;1241;p80"/>
          <p:cNvSpPr/>
          <p:nvPr/>
        </p:nvSpPr>
        <p:spPr>
          <a:xfrm>
            <a:off x="431575" y="435200"/>
            <a:ext cx="21858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Encoder</a:t>
            </a:r>
            <a:endParaRPr sz="3400">
              <a:latin typeface="Lexend"/>
              <a:ea typeface="Lexend"/>
              <a:cs typeface="Lexend"/>
              <a:sym typeface="Lexend"/>
            </a:endParaRPr>
          </a:p>
        </p:txBody>
      </p:sp>
      <p:pic>
        <p:nvPicPr>
          <p:cNvPr id="1242" name="Google Shape;1242;p80"/>
          <p:cNvPicPr preferRelativeResize="0"/>
          <p:nvPr/>
        </p:nvPicPr>
        <p:blipFill rotWithShape="1">
          <a:blip r:embed="rId4">
            <a:alphaModFix/>
          </a:blip>
          <a:srcRect t="28008" r="53761" b="8220"/>
          <a:stretch/>
        </p:blipFill>
        <p:spPr>
          <a:xfrm>
            <a:off x="2901100" y="347875"/>
            <a:ext cx="2377176" cy="4447725"/>
          </a:xfrm>
          <a:prstGeom prst="rect">
            <a:avLst/>
          </a:prstGeom>
          <a:noFill/>
          <a:ln>
            <a:noFill/>
          </a:ln>
        </p:spPr>
      </p:pic>
      <p:cxnSp>
        <p:nvCxnSpPr>
          <p:cNvPr id="1243" name="Google Shape;1243;p80"/>
          <p:cNvCxnSpPr/>
          <p:nvPr/>
        </p:nvCxnSpPr>
        <p:spPr>
          <a:xfrm rot="10800000">
            <a:off x="4589615" y="421150"/>
            <a:ext cx="0" cy="475500"/>
          </a:xfrm>
          <a:prstGeom prst="straightConnector1">
            <a:avLst/>
          </a:prstGeom>
          <a:noFill/>
          <a:ln w="28575" cap="flat" cmpd="sng">
            <a:solidFill>
              <a:srgbClr val="000000"/>
            </a:solidFill>
            <a:prstDash val="solid"/>
            <a:round/>
            <a:headEnd type="none" w="med" len="med"/>
            <a:tailEnd type="triangle" w="med" len="med"/>
          </a:ln>
        </p:spPr>
      </p:cxnSp>
      <p:sp>
        <p:nvSpPr>
          <p:cNvPr id="1244" name="Google Shape;1244;p80"/>
          <p:cNvSpPr txBox="1"/>
          <p:nvPr/>
        </p:nvSpPr>
        <p:spPr>
          <a:xfrm>
            <a:off x="3235125" y="2527404"/>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245" name="Google Shape;1245;p80"/>
          <p:cNvSpPr txBox="1"/>
          <p:nvPr/>
        </p:nvSpPr>
        <p:spPr>
          <a:xfrm>
            <a:off x="1429450" y="2527400"/>
            <a:ext cx="20058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97A7"/>
                </a:solidFill>
                <a:latin typeface="Lexend"/>
                <a:ea typeface="Lexend"/>
                <a:cs typeface="Lexend"/>
                <a:sym typeface="Lexend"/>
              </a:rPr>
              <a:t>Output of multi-head attention combined with original input</a:t>
            </a:r>
            <a:endParaRPr>
              <a:solidFill>
                <a:srgbClr val="0097A7"/>
              </a:solidFill>
              <a:latin typeface="Lexend"/>
              <a:ea typeface="Lexend"/>
              <a:cs typeface="Lexend"/>
              <a:sym typeface="Lexend"/>
            </a:endParaRPr>
          </a:p>
        </p:txBody>
      </p:sp>
      <p:sp>
        <p:nvSpPr>
          <p:cNvPr id="1246" name="Google Shape;1246;p80"/>
          <p:cNvSpPr/>
          <p:nvPr/>
        </p:nvSpPr>
        <p:spPr>
          <a:xfrm>
            <a:off x="3797438" y="2127196"/>
            <a:ext cx="849050" cy="1096300"/>
          </a:xfrm>
          <a:custGeom>
            <a:avLst/>
            <a:gdLst/>
            <a:ahLst/>
            <a:cxnLst/>
            <a:rect l="l" t="t" r="r" b="b"/>
            <a:pathLst>
              <a:path w="33962" h="43852" extrusionOk="0">
                <a:moveTo>
                  <a:pt x="33057" y="43852"/>
                </a:moveTo>
                <a:cubicBezTo>
                  <a:pt x="33057" y="40796"/>
                  <a:pt x="34776" y="37425"/>
                  <a:pt x="33409" y="34692"/>
                </a:cubicBezTo>
                <a:cubicBezTo>
                  <a:pt x="32593" y="33062"/>
                  <a:pt x="29930" y="33541"/>
                  <a:pt x="28125" y="33283"/>
                </a:cubicBezTo>
                <a:cubicBezTo>
                  <a:pt x="19472" y="32048"/>
                  <a:pt x="8236" y="36646"/>
                  <a:pt x="2055" y="30465"/>
                </a:cubicBezTo>
                <a:cubicBezTo>
                  <a:pt x="-881" y="27529"/>
                  <a:pt x="293" y="22286"/>
                  <a:pt x="293" y="18134"/>
                </a:cubicBezTo>
                <a:cubicBezTo>
                  <a:pt x="293" y="12803"/>
                  <a:pt x="-791" y="6547"/>
                  <a:pt x="2407" y="2281"/>
                </a:cubicBezTo>
                <a:cubicBezTo>
                  <a:pt x="4493" y="-502"/>
                  <a:pt x="9146" y="167"/>
                  <a:pt x="12624" y="167"/>
                </a:cubicBezTo>
              </a:path>
            </a:pathLst>
          </a:custGeom>
          <a:noFill/>
          <a:ln w="28575" cap="flat" cmpd="sng">
            <a:solidFill>
              <a:srgbClr val="0097A7"/>
            </a:solidFill>
            <a:prstDash val="solid"/>
            <a:round/>
            <a:headEnd type="none" w="med" len="med"/>
            <a:tailEnd type="none" w="med" len="med"/>
          </a:ln>
        </p:spPr>
        <p:txBody>
          <a:bodyPr/>
          <a:lstStyle/>
          <a:p>
            <a:endParaRPr lang="en-US"/>
          </a:p>
        </p:txBody>
      </p:sp>
      <p:sp>
        <p:nvSpPr>
          <p:cNvPr id="1247" name="Google Shape;1247;p80"/>
          <p:cNvSpPr/>
          <p:nvPr/>
        </p:nvSpPr>
        <p:spPr>
          <a:xfrm>
            <a:off x="4611342" y="2695050"/>
            <a:ext cx="27025" cy="387525"/>
          </a:xfrm>
          <a:custGeom>
            <a:avLst/>
            <a:gdLst/>
            <a:ahLst/>
            <a:cxnLst/>
            <a:rect l="l" t="t" r="r" b="b"/>
            <a:pathLst>
              <a:path w="1081" h="15501" extrusionOk="0">
                <a:moveTo>
                  <a:pt x="0" y="15501"/>
                </a:moveTo>
                <a:cubicBezTo>
                  <a:pt x="0" y="10334"/>
                  <a:pt x="2308" y="4623"/>
                  <a:pt x="0" y="0"/>
                </a:cubicBezTo>
              </a:path>
            </a:pathLst>
          </a:custGeom>
          <a:noFill/>
          <a:ln w="28575" cap="flat" cmpd="sng">
            <a:solidFill>
              <a:srgbClr val="0097A7"/>
            </a:solidFill>
            <a:prstDash val="solid"/>
            <a:round/>
            <a:headEnd type="none" w="med" len="med"/>
            <a:tailEnd type="none" w="med" len="med"/>
          </a:ln>
        </p:spPr>
        <p:txBody>
          <a:bodyPr/>
          <a:lstStyle/>
          <a:p>
            <a:endParaRPr lang="en-US"/>
          </a:p>
        </p:txBody>
      </p:sp>
      <p:sp>
        <p:nvSpPr>
          <p:cNvPr id="1248" name="Google Shape;1248;p80"/>
          <p:cNvSpPr/>
          <p:nvPr/>
        </p:nvSpPr>
        <p:spPr>
          <a:xfrm>
            <a:off x="3797438" y="1030896"/>
            <a:ext cx="849050" cy="1096300"/>
          </a:xfrm>
          <a:custGeom>
            <a:avLst/>
            <a:gdLst/>
            <a:ahLst/>
            <a:cxnLst/>
            <a:rect l="l" t="t" r="r" b="b"/>
            <a:pathLst>
              <a:path w="33962" h="43852" extrusionOk="0">
                <a:moveTo>
                  <a:pt x="33057" y="43852"/>
                </a:moveTo>
                <a:cubicBezTo>
                  <a:pt x="33057" y="40796"/>
                  <a:pt x="34776" y="37425"/>
                  <a:pt x="33409" y="34692"/>
                </a:cubicBezTo>
                <a:cubicBezTo>
                  <a:pt x="32593" y="33062"/>
                  <a:pt x="29930" y="33541"/>
                  <a:pt x="28125" y="33283"/>
                </a:cubicBezTo>
                <a:cubicBezTo>
                  <a:pt x="19472" y="32048"/>
                  <a:pt x="8236" y="36646"/>
                  <a:pt x="2055" y="30465"/>
                </a:cubicBezTo>
                <a:cubicBezTo>
                  <a:pt x="-881" y="27529"/>
                  <a:pt x="293" y="22286"/>
                  <a:pt x="293" y="18134"/>
                </a:cubicBezTo>
                <a:cubicBezTo>
                  <a:pt x="293" y="12803"/>
                  <a:pt x="-791" y="6547"/>
                  <a:pt x="2407" y="2281"/>
                </a:cubicBezTo>
                <a:cubicBezTo>
                  <a:pt x="4493" y="-502"/>
                  <a:pt x="9146" y="167"/>
                  <a:pt x="12624" y="167"/>
                </a:cubicBezTo>
              </a:path>
            </a:pathLst>
          </a:custGeom>
          <a:noFill/>
          <a:ln w="28575" cap="flat" cmpd="sng">
            <a:solidFill>
              <a:srgbClr val="0097A7"/>
            </a:solidFill>
            <a:prstDash val="solid"/>
            <a:round/>
            <a:headEnd type="none" w="med" len="med"/>
            <a:tailEnd type="none" w="med" len="med"/>
          </a:ln>
        </p:spPr>
        <p:txBody>
          <a:bodyPr/>
          <a:lstStyle/>
          <a:p>
            <a:endParaRPr lang="en-US"/>
          </a:p>
        </p:txBody>
      </p:sp>
      <p:sp>
        <p:nvSpPr>
          <p:cNvPr id="1249" name="Google Shape;1249;p80"/>
          <p:cNvSpPr/>
          <p:nvPr/>
        </p:nvSpPr>
        <p:spPr>
          <a:xfrm>
            <a:off x="4611342" y="1673525"/>
            <a:ext cx="27025" cy="387525"/>
          </a:xfrm>
          <a:custGeom>
            <a:avLst/>
            <a:gdLst/>
            <a:ahLst/>
            <a:cxnLst/>
            <a:rect l="l" t="t" r="r" b="b"/>
            <a:pathLst>
              <a:path w="1081" h="15501" extrusionOk="0">
                <a:moveTo>
                  <a:pt x="0" y="15501"/>
                </a:moveTo>
                <a:cubicBezTo>
                  <a:pt x="0" y="10334"/>
                  <a:pt x="2308" y="4623"/>
                  <a:pt x="0" y="0"/>
                </a:cubicBezTo>
              </a:path>
            </a:pathLst>
          </a:custGeom>
          <a:noFill/>
          <a:ln w="28575" cap="flat" cmpd="sng">
            <a:solidFill>
              <a:srgbClr val="0097A7"/>
            </a:solidFill>
            <a:prstDash val="solid"/>
            <a:round/>
            <a:headEnd type="none" w="med" len="med"/>
            <a:tailEnd type="none" w="med" len="med"/>
          </a:ln>
        </p:spPr>
        <p:txBody>
          <a:bodyPr/>
          <a:lstStyle/>
          <a:p>
            <a:endParaRPr lang="en-US"/>
          </a:p>
        </p:txBody>
      </p:sp>
      <p:sp>
        <p:nvSpPr>
          <p:cNvPr id="1250" name="Google Shape;1250;p80"/>
          <p:cNvSpPr txBox="1"/>
          <p:nvPr/>
        </p:nvSpPr>
        <p:spPr>
          <a:xfrm>
            <a:off x="3235125" y="1297054"/>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251" name="Google Shape;1251;p80"/>
          <p:cNvSpPr txBox="1"/>
          <p:nvPr/>
        </p:nvSpPr>
        <p:spPr>
          <a:xfrm>
            <a:off x="1608275" y="1253100"/>
            <a:ext cx="2005800" cy="40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97A7"/>
                </a:solidFill>
                <a:latin typeface="Lexend"/>
                <a:ea typeface="Lexend"/>
                <a:cs typeface="Lexend"/>
                <a:sym typeface="Lexend"/>
              </a:rPr>
              <a:t>Output of feed forward block combined with input</a:t>
            </a:r>
            <a:endParaRPr>
              <a:solidFill>
                <a:srgbClr val="0097A7"/>
              </a:solidFill>
              <a:latin typeface="Lexend"/>
              <a:ea typeface="Lexend"/>
              <a:cs typeface="Lexend"/>
              <a:sym typeface="Lexend"/>
            </a:endParaRPr>
          </a:p>
        </p:txBody>
      </p:sp>
      <p:sp>
        <p:nvSpPr>
          <p:cNvPr id="1252" name="Google Shape;1252;p80"/>
          <p:cNvSpPr txBox="1"/>
          <p:nvPr/>
        </p:nvSpPr>
        <p:spPr>
          <a:xfrm>
            <a:off x="5231575" y="1770488"/>
            <a:ext cx="2005800" cy="40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97A7"/>
                </a:solidFill>
                <a:latin typeface="Lexend"/>
                <a:ea typeface="Lexend"/>
                <a:cs typeface="Lexend"/>
                <a:sym typeface="Lexend"/>
              </a:rPr>
              <a:t>Normalized</a:t>
            </a:r>
            <a:endParaRPr>
              <a:solidFill>
                <a:srgbClr val="0097A7"/>
              </a:solidFill>
              <a:latin typeface="Lexend"/>
              <a:ea typeface="Lexend"/>
              <a:cs typeface="Lexend"/>
              <a:sym typeface="Lexend"/>
            </a:endParaRPr>
          </a:p>
        </p:txBody>
      </p:sp>
      <p:sp>
        <p:nvSpPr>
          <p:cNvPr id="1253" name="Google Shape;1253;p80"/>
          <p:cNvSpPr txBox="1"/>
          <p:nvPr/>
        </p:nvSpPr>
        <p:spPr>
          <a:xfrm>
            <a:off x="5278275" y="861388"/>
            <a:ext cx="2005800" cy="40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97A7"/>
                </a:solidFill>
                <a:latin typeface="Lexend"/>
                <a:ea typeface="Lexend"/>
                <a:cs typeface="Lexend"/>
                <a:sym typeface="Lexend"/>
              </a:rPr>
              <a:t>Normalized</a:t>
            </a:r>
            <a:endParaRPr>
              <a:solidFill>
                <a:srgbClr val="0097A7"/>
              </a:solidFill>
              <a:latin typeface="Lexend"/>
              <a:ea typeface="Lexend"/>
              <a:cs typeface="Lexend"/>
              <a:sym typeface="Lexend"/>
            </a:endParaRPr>
          </a:p>
        </p:txBody>
      </p:sp>
      <p:sp>
        <p:nvSpPr>
          <p:cNvPr id="1254" name="Google Shape;1254;p80"/>
          <p:cNvSpPr txBox="1"/>
          <p:nvPr/>
        </p:nvSpPr>
        <p:spPr>
          <a:xfrm>
            <a:off x="114300" y="3872200"/>
            <a:ext cx="3361800" cy="9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595959"/>
                </a:solidFill>
                <a:latin typeface="Lexend"/>
                <a:ea typeface="Lexend"/>
                <a:cs typeface="Lexend"/>
                <a:sym typeface="Lexend"/>
              </a:rPr>
              <a:t>Why is this useful?</a:t>
            </a:r>
            <a:r>
              <a:rPr lang="en" sz="1600">
                <a:solidFill>
                  <a:srgbClr val="595959"/>
                </a:solidFill>
                <a:latin typeface="Lexend"/>
                <a:ea typeface="Lexend"/>
                <a:cs typeface="Lexend"/>
                <a:sym typeface="Lexend"/>
              </a:rPr>
              <a:t> </a:t>
            </a: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To minimize vanishing gradients (these are the same skip connections as in Resnet!)</a:t>
            </a:r>
            <a:endParaRPr sz="1600">
              <a:solidFill>
                <a:srgbClr val="595959"/>
              </a:solidFill>
              <a:latin typeface="Lexend"/>
              <a:ea typeface="Lexend"/>
              <a:cs typeface="Lexend"/>
              <a:sym typeface="Lexen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42F523-F431-6F19-C4B9-9705C306152E}"/>
              </a:ext>
            </a:extLst>
          </p:cNvPr>
          <p:cNvSpPr txBox="1"/>
          <p:nvPr/>
        </p:nvSpPr>
        <p:spPr>
          <a:xfrm>
            <a:off x="1240971" y="999811"/>
            <a:ext cx="6626888" cy="1169551"/>
          </a:xfrm>
          <a:prstGeom prst="rect">
            <a:avLst/>
          </a:prstGeom>
          <a:noFill/>
        </p:spPr>
        <p:txBody>
          <a:bodyPr wrap="square" rtlCol="0">
            <a:spAutoFit/>
          </a:bodyPr>
          <a:lstStyle/>
          <a:p>
            <a:r>
              <a:rPr lang="en-US" dirty="0" err="1"/>
              <a:t>Webcrawl</a:t>
            </a:r>
            <a:r>
              <a:rPr lang="en-US" dirty="0"/>
              <a:t> – latest news , maybe use topic modelling to tag documents?</a:t>
            </a:r>
          </a:p>
          <a:p>
            <a:r>
              <a:rPr lang="en-US" dirty="0"/>
              <a:t>Progress graph</a:t>
            </a:r>
          </a:p>
          <a:p>
            <a:r>
              <a:rPr lang="en-US" dirty="0"/>
              <a:t>Measure token usage can control </a:t>
            </a:r>
            <a:r>
              <a:rPr lang="en-US" dirty="0" err="1"/>
              <a:t>i</a:t>
            </a:r>
            <a:r>
              <a:rPr lang="en-US" dirty="0"/>
              <a:t>/p o/p</a:t>
            </a:r>
          </a:p>
          <a:p>
            <a:r>
              <a:rPr lang="en-US" dirty="0"/>
              <a:t>Prompt evaluation</a:t>
            </a:r>
          </a:p>
          <a:p>
            <a:r>
              <a:rPr lang="en-US" dirty="0"/>
              <a:t>Trick the model, </a:t>
            </a:r>
            <a:r>
              <a:rPr lang="en-US" dirty="0" err="1"/>
              <a:t>hw</a:t>
            </a:r>
            <a:r>
              <a:rPr lang="en-US" dirty="0"/>
              <a:t> does it react?</a:t>
            </a:r>
          </a:p>
        </p:txBody>
      </p:sp>
    </p:spTree>
    <p:extLst>
      <p:ext uri="{BB962C8B-B14F-4D97-AF65-F5344CB8AC3E}">
        <p14:creationId xmlns:p14="http://schemas.microsoft.com/office/powerpoint/2010/main" val="3545070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81"/>
          <p:cNvSpPr txBox="1"/>
          <p:nvPr/>
        </p:nvSpPr>
        <p:spPr>
          <a:xfrm>
            <a:off x="6658200" y="4764900"/>
            <a:ext cx="24858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exend"/>
                <a:ea typeface="Lexend"/>
                <a:cs typeface="Lexend"/>
                <a:sym typeface="Lexend"/>
                <a:hlinkClick r:id="rId3"/>
              </a:rPr>
              <a:t>Figure 1. Attention is All You Need</a:t>
            </a:r>
            <a:endParaRPr sz="1000">
              <a:solidFill>
                <a:schemeClr val="dk1"/>
              </a:solidFill>
              <a:latin typeface="Lexend"/>
              <a:ea typeface="Lexend"/>
              <a:cs typeface="Lexend"/>
              <a:sym typeface="Lexend"/>
            </a:endParaRPr>
          </a:p>
        </p:txBody>
      </p:sp>
      <p:sp>
        <p:nvSpPr>
          <p:cNvPr id="1260" name="Google Shape;1260;p81"/>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39</a:t>
            </a:fld>
            <a:endParaRPr>
              <a:solidFill>
                <a:srgbClr val="1D1D1D"/>
              </a:solidFill>
              <a:latin typeface="Lexend SemiBold"/>
              <a:ea typeface="Lexend SemiBold"/>
              <a:cs typeface="Lexend SemiBold"/>
              <a:sym typeface="Lexend SemiBold"/>
            </a:endParaRPr>
          </a:p>
        </p:txBody>
      </p:sp>
      <p:sp>
        <p:nvSpPr>
          <p:cNvPr id="1261" name="Google Shape;1261;p81"/>
          <p:cNvSpPr/>
          <p:nvPr/>
        </p:nvSpPr>
        <p:spPr>
          <a:xfrm>
            <a:off x="431575" y="435200"/>
            <a:ext cx="21858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Encoder</a:t>
            </a:r>
            <a:endParaRPr sz="3400">
              <a:latin typeface="Lexend"/>
              <a:ea typeface="Lexend"/>
              <a:cs typeface="Lexend"/>
              <a:sym typeface="Lexend"/>
            </a:endParaRPr>
          </a:p>
        </p:txBody>
      </p:sp>
      <p:pic>
        <p:nvPicPr>
          <p:cNvPr id="1262" name="Google Shape;1262;p81"/>
          <p:cNvPicPr preferRelativeResize="0"/>
          <p:nvPr/>
        </p:nvPicPr>
        <p:blipFill rotWithShape="1">
          <a:blip r:embed="rId4">
            <a:alphaModFix/>
          </a:blip>
          <a:srcRect t="28008" r="53957" b="8220"/>
          <a:stretch/>
        </p:blipFill>
        <p:spPr>
          <a:xfrm>
            <a:off x="2901100" y="347875"/>
            <a:ext cx="2367049" cy="4447725"/>
          </a:xfrm>
          <a:prstGeom prst="rect">
            <a:avLst/>
          </a:prstGeom>
          <a:noFill/>
          <a:ln>
            <a:noFill/>
          </a:ln>
        </p:spPr>
      </p:pic>
      <p:sp>
        <p:nvSpPr>
          <p:cNvPr id="1263" name="Google Shape;1263;p81"/>
          <p:cNvSpPr txBox="1"/>
          <p:nvPr/>
        </p:nvSpPr>
        <p:spPr>
          <a:xfrm>
            <a:off x="85975" y="1413350"/>
            <a:ext cx="2877000" cy="9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0097A7"/>
                </a:solidFill>
                <a:latin typeface="Lexend"/>
                <a:ea typeface="Lexend"/>
                <a:cs typeface="Lexend"/>
                <a:sym typeface="Lexend"/>
              </a:rPr>
              <a:t>Positional Encoding</a:t>
            </a:r>
            <a:endParaRPr sz="1500" b="1">
              <a:solidFill>
                <a:srgbClr val="0097A7"/>
              </a:solidFill>
              <a:latin typeface="Lexend"/>
              <a:ea typeface="Lexend"/>
              <a:cs typeface="Lexend"/>
              <a:sym typeface="Lexend"/>
            </a:endParaRPr>
          </a:p>
          <a:p>
            <a:pPr marL="0" lvl="0" indent="0" algn="l" rtl="0">
              <a:spcBef>
                <a:spcPts val="0"/>
              </a:spcBef>
              <a:spcAft>
                <a:spcPts val="0"/>
              </a:spcAft>
              <a:buNone/>
            </a:pPr>
            <a:r>
              <a:rPr lang="en" sz="1500">
                <a:solidFill>
                  <a:srgbClr val="0097A7"/>
                </a:solidFill>
                <a:latin typeface="Lexend"/>
                <a:ea typeface="Lexend"/>
                <a:cs typeface="Lexend"/>
                <a:sym typeface="Lexend"/>
              </a:rPr>
              <a:t>Remember that attention doesn’t care about position.</a:t>
            </a:r>
            <a:endParaRPr sz="1500">
              <a:solidFill>
                <a:srgbClr val="0097A7"/>
              </a:solidFill>
              <a:latin typeface="Lexend"/>
              <a:ea typeface="Lexend"/>
              <a:cs typeface="Lexend"/>
              <a:sym typeface="Lexend"/>
            </a:endParaRPr>
          </a:p>
          <a:p>
            <a:pPr marL="0" lvl="0" indent="0" algn="l" rtl="0">
              <a:spcBef>
                <a:spcPts val="0"/>
              </a:spcBef>
              <a:spcAft>
                <a:spcPts val="0"/>
              </a:spcAft>
              <a:buNone/>
            </a:pPr>
            <a:endParaRPr sz="1500">
              <a:solidFill>
                <a:srgbClr val="0097A7"/>
              </a:solidFill>
              <a:latin typeface="Lexend"/>
              <a:ea typeface="Lexend"/>
              <a:cs typeface="Lexend"/>
              <a:sym typeface="Lexend"/>
            </a:endParaRPr>
          </a:p>
          <a:p>
            <a:pPr marL="0" lvl="0" indent="0" algn="l" rtl="0">
              <a:spcBef>
                <a:spcPts val="0"/>
              </a:spcBef>
              <a:spcAft>
                <a:spcPts val="0"/>
              </a:spcAft>
              <a:buNone/>
            </a:pPr>
            <a:r>
              <a:rPr lang="en" sz="1500">
                <a:solidFill>
                  <a:srgbClr val="0097A7"/>
                </a:solidFill>
                <a:latin typeface="Lexend"/>
                <a:ea typeface="Lexend"/>
                <a:cs typeface="Lexend"/>
                <a:sym typeface="Lexend"/>
              </a:rPr>
              <a:t>But position may be important, so we add it in with this positional encoding</a:t>
            </a:r>
            <a:endParaRPr sz="1500">
              <a:solidFill>
                <a:srgbClr val="0097A7"/>
              </a:solidFill>
              <a:latin typeface="Lexend"/>
              <a:ea typeface="Lexend"/>
              <a:cs typeface="Lexend"/>
              <a:sym typeface="Lexend"/>
            </a:endParaRPr>
          </a:p>
        </p:txBody>
      </p:sp>
      <p:cxnSp>
        <p:nvCxnSpPr>
          <p:cNvPr id="1264" name="Google Shape;1264;p81"/>
          <p:cNvCxnSpPr/>
          <p:nvPr/>
        </p:nvCxnSpPr>
        <p:spPr>
          <a:xfrm>
            <a:off x="2545325" y="3311575"/>
            <a:ext cx="598800" cy="0"/>
          </a:xfrm>
          <a:prstGeom prst="straightConnector1">
            <a:avLst/>
          </a:prstGeom>
          <a:noFill/>
          <a:ln w="19050" cap="flat" cmpd="sng">
            <a:solidFill>
              <a:srgbClr val="0097A7"/>
            </a:solidFill>
            <a:prstDash val="solid"/>
            <a:round/>
            <a:headEnd type="none" w="med" len="med"/>
            <a:tailEnd type="triangle" w="med" len="med"/>
          </a:ln>
        </p:spPr>
      </p:cxnSp>
      <p:sp>
        <p:nvSpPr>
          <p:cNvPr id="1265" name="Google Shape;1265;p81"/>
          <p:cNvSpPr txBox="1"/>
          <p:nvPr/>
        </p:nvSpPr>
        <p:spPr>
          <a:xfrm>
            <a:off x="5362600" y="3010400"/>
            <a:ext cx="3545100" cy="9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097A7"/>
                </a:solidFill>
                <a:latin typeface="Lexend"/>
                <a:ea typeface="Lexend"/>
                <a:cs typeface="Lexend"/>
                <a:sym typeface="Lexend"/>
              </a:rPr>
              <a:t>Adds values element-wise to your word embedding that represent the position.</a:t>
            </a:r>
            <a:endParaRPr sz="1500">
              <a:solidFill>
                <a:srgbClr val="0097A7"/>
              </a:solidFill>
              <a:latin typeface="Lexend"/>
              <a:ea typeface="Lexend"/>
              <a:cs typeface="Lexend"/>
              <a:sym typeface="Lexend"/>
            </a:endParaRPr>
          </a:p>
          <a:p>
            <a:pPr marL="0" lvl="0" indent="0" algn="l" rtl="0">
              <a:spcBef>
                <a:spcPts val="0"/>
              </a:spcBef>
              <a:spcAft>
                <a:spcPts val="0"/>
              </a:spcAft>
              <a:buNone/>
            </a:pPr>
            <a:endParaRPr sz="1500">
              <a:solidFill>
                <a:srgbClr val="0097A7"/>
              </a:solidFill>
              <a:latin typeface="Lexend"/>
              <a:ea typeface="Lexend"/>
              <a:cs typeface="Lexend"/>
              <a:sym typeface="Lexend"/>
            </a:endParaRPr>
          </a:p>
          <a:p>
            <a:pPr marL="0" lvl="0" indent="0" algn="l" rtl="0">
              <a:spcBef>
                <a:spcPts val="0"/>
              </a:spcBef>
              <a:spcAft>
                <a:spcPts val="0"/>
              </a:spcAft>
              <a:buNone/>
            </a:pPr>
            <a:endParaRPr sz="1500">
              <a:solidFill>
                <a:srgbClr val="0097A7"/>
              </a:solidFill>
              <a:latin typeface="Lexend"/>
              <a:ea typeface="Lexend"/>
              <a:cs typeface="Lexend"/>
              <a:sym typeface="Lexend"/>
            </a:endParaRPr>
          </a:p>
        </p:txBody>
      </p:sp>
      <p:sp>
        <p:nvSpPr>
          <p:cNvPr id="1266" name="Google Shape;1266;p81"/>
          <p:cNvSpPr txBox="1"/>
          <p:nvPr/>
        </p:nvSpPr>
        <p:spPr>
          <a:xfrm>
            <a:off x="6341075" y="1208200"/>
            <a:ext cx="4437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rgbClr val="595959"/>
                </a:solidFill>
                <a:latin typeface="Lexend"/>
                <a:ea typeface="Lexend"/>
                <a:cs typeface="Lexend"/>
                <a:sym typeface="Lexend"/>
              </a:rPr>
              <a:t>v</a:t>
            </a:r>
            <a:r>
              <a:rPr lang="en" sz="1500" baseline="-25000">
                <a:solidFill>
                  <a:srgbClr val="595959"/>
                </a:solidFill>
                <a:latin typeface="Lexend"/>
                <a:ea typeface="Lexend"/>
                <a:cs typeface="Lexend"/>
                <a:sym typeface="Lexend"/>
              </a:rPr>
              <a:t>i</a:t>
            </a:r>
            <a:endParaRPr/>
          </a:p>
        </p:txBody>
      </p:sp>
      <p:sp>
        <p:nvSpPr>
          <p:cNvPr id="1267" name="Google Shape;1267;p81"/>
          <p:cNvSpPr/>
          <p:nvPr/>
        </p:nvSpPr>
        <p:spPr>
          <a:xfrm>
            <a:off x="6924800" y="131815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68" name="Google Shape;1268;p81"/>
          <p:cNvSpPr/>
          <p:nvPr/>
        </p:nvSpPr>
        <p:spPr>
          <a:xfrm>
            <a:off x="7100675" y="131815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69" name="Google Shape;1269;p81"/>
          <p:cNvSpPr/>
          <p:nvPr/>
        </p:nvSpPr>
        <p:spPr>
          <a:xfrm>
            <a:off x="7276550" y="131815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70" name="Google Shape;1270;p81"/>
          <p:cNvSpPr/>
          <p:nvPr/>
        </p:nvSpPr>
        <p:spPr>
          <a:xfrm>
            <a:off x="6748925" y="131815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71" name="Google Shape;1271;p81"/>
          <p:cNvSpPr txBox="1"/>
          <p:nvPr/>
        </p:nvSpPr>
        <p:spPr>
          <a:xfrm>
            <a:off x="6341063" y="1668050"/>
            <a:ext cx="4437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rgbClr val="595959"/>
                </a:solidFill>
                <a:latin typeface="Lexend"/>
                <a:ea typeface="Lexend"/>
                <a:cs typeface="Lexend"/>
                <a:sym typeface="Lexend"/>
              </a:rPr>
              <a:t>p</a:t>
            </a:r>
            <a:r>
              <a:rPr lang="en" sz="1500" baseline="-25000">
                <a:solidFill>
                  <a:srgbClr val="595959"/>
                </a:solidFill>
                <a:latin typeface="Lexend"/>
                <a:ea typeface="Lexend"/>
                <a:cs typeface="Lexend"/>
                <a:sym typeface="Lexend"/>
              </a:rPr>
              <a:t>i</a:t>
            </a:r>
            <a:endParaRPr/>
          </a:p>
        </p:txBody>
      </p:sp>
      <p:sp>
        <p:nvSpPr>
          <p:cNvPr id="1272" name="Google Shape;1272;p81"/>
          <p:cNvSpPr/>
          <p:nvPr/>
        </p:nvSpPr>
        <p:spPr>
          <a:xfrm>
            <a:off x="6924788" y="17780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73" name="Google Shape;1273;p81"/>
          <p:cNvSpPr/>
          <p:nvPr/>
        </p:nvSpPr>
        <p:spPr>
          <a:xfrm>
            <a:off x="7100663" y="17780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74" name="Google Shape;1274;p81"/>
          <p:cNvSpPr/>
          <p:nvPr/>
        </p:nvSpPr>
        <p:spPr>
          <a:xfrm>
            <a:off x="7276538" y="17780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75" name="Google Shape;1275;p81"/>
          <p:cNvSpPr/>
          <p:nvPr/>
        </p:nvSpPr>
        <p:spPr>
          <a:xfrm>
            <a:off x="6748913" y="17780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76" name="Google Shape;1276;p81"/>
          <p:cNvSpPr txBox="1"/>
          <p:nvPr/>
        </p:nvSpPr>
        <p:spPr>
          <a:xfrm>
            <a:off x="6341075" y="2156250"/>
            <a:ext cx="4437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rgbClr val="595959"/>
                </a:solidFill>
                <a:latin typeface="Lexend"/>
                <a:ea typeface="Lexend"/>
                <a:cs typeface="Lexend"/>
                <a:sym typeface="Lexend"/>
              </a:rPr>
              <a:t>v*</a:t>
            </a:r>
            <a:r>
              <a:rPr lang="en" sz="1500" baseline="-25000">
                <a:solidFill>
                  <a:srgbClr val="595959"/>
                </a:solidFill>
                <a:latin typeface="Lexend"/>
                <a:ea typeface="Lexend"/>
                <a:cs typeface="Lexend"/>
                <a:sym typeface="Lexend"/>
              </a:rPr>
              <a:t>i</a:t>
            </a:r>
            <a:endParaRPr/>
          </a:p>
        </p:txBody>
      </p:sp>
      <p:sp>
        <p:nvSpPr>
          <p:cNvPr id="1277" name="Google Shape;1277;p81"/>
          <p:cNvSpPr/>
          <p:nvPr/>
        </p:nvSpPr>
        <p:spPr>
          <a:xfrm>
            <a:off x="6924800" y="22662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78" name="Google Shape;1278;p81"/>
          <p:cNvSpPr/>
          <p:nvPr/>
        </p:nvSpPr>
        <p:spPr>
          <a:xfrm>
            <a:off x="7100675" y="22662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79" name="Google Shape;1279;p81"/>
          <p:cNvSpPr/>
          <p:nvPr/>
        </p:nvSpPr>
        <p:spPr>
          <a:xfrm>
            <a:off x="7276550" y="22662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80" name="Google Shape;1280;p81"/>
          <p:cNvSpPr/>
          <p:nvPr/>
        </p:nvSpPr>
        <p:spPr>
          <a:xfrm>
            <a:off x="6748925" y="2266200"/>
            <a:ext cx="173100" cy="1956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81" name="Google Shape;1281;p81"/>
          <p:cNvSpPr txBox="1"/>
          <p:nvPr/>
        </p:nvSpPr>
        <p:spPr>
          <a:xfrm>
            <a:off x="6941447" y="1411481"/>
            <a:ext cx="251700" cy="1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595959"/>
                </a:solidFill>
                <a:latin typeface="Lexend"/>
                <a:ea typeface="Lexend"/>
                <a:cs typeface="Lexend"/>
                <a:sym typeface="Lexend"/>
              </a:rPr>
              <a:t>+</a:t>
            </a:r>
            <a:endParaRPr sz="1700">
              <a:solidFill>
                <a:srgbClr val="595959"/>
              </a:solidFill>
              <a:latin typeface="Lexend"/>
              <a:ea typeface="Lexend"/>
              <a:cs typeface="Lexend"/>
              <a:sym typeface="Lexend"/>
            </a:endParaRPr>
          </a:p>
        </p:txBody>
      </p:sp>
      <p:cxnSp>
        <p:nvCxnSpPr>
          <p:cNvPr id="1282" name="Google Shape;1282;p81"/>
          <p:cNvCxnSpPr/>
          <p:nvPr/>
        </p:nvCxnSpPr>
        <p:spPr>
          <a:xfrm>
            <a:off x="7100675" y="2003500"/>
            <a:ext cx="0" cy="232800"/>
          </a:xfrm>
          <a:prstGeom prst="straightConnector1">
            <a:avLst/>
          </a:prstGeom>
          <a:noFill/>
          <a:ln w="19050" cap="flat" cmpd="sng">
            <a:solidFill>
              <a:srgbClr val="595959"/>
            </a:solidFill>
            <a:prstDash val="solid"/>
            <a:round/>
            <a:headEnd type="none" w="med" len="med"/>
            <a:tailEnd type="stealth"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7"/>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Representing Text</a:t>
            </a:r>
            <a:endParaRPr/>
          </a:p>
        </p:txBody>
      </p:sp>
      <p:sp>
        <p:nvSpPr>
          <p:cNvPr id="496" name="Google Shape;496;p47"/>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4</a:t>
            </a:fld>
            <a:endParaRPr>
              <a:solidFill>
                <a:schemeClr val="dk1"/>
              </a:solidFill>
            </a:endParaRPr>
          </a:p>
        </p:txBody>
      </p:sp>
      <p:sp>
        <p:nvSpPr>
          <p:cNvPr id="497" name="Google Shape;497;p47"/>
          <p:cNvSpPr txBox="1"/>
          <p:nvPr/>
        </p:nvSpPr>
        <p:spPr>
          <a:xfrm>
            <a:off x="369575" y="1904425"/>
            <a:ext cx="24864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595959"/>
                </a:solidFill>
                <a:highlight>
                  <a:srgbClr val="C9DAF8"/>
                </a:highlight>
                <a:latin typeface="Golos Text"/>
                <a:ea typeface="Golos Text"/>
                <a:cs typeface="Golos Text"/>
                <a:sym typeface="Golos Text"/>
              </a:rPr>
              <a:t>bank</a:t>
            </a:r>
            <a:r>
              <a:rPr lang="en" sz="2100">
                <a:solidFill>
                  <a:srgbClr val="595959"/>
                </a:solidFill>
                <a:latin typeface="Golos Text"/>
                <a:ea typeface="Golos Text"/>
                <a:cs typeface="Golos Text"/>
                <a:sym typeface="Golos Text"/>
              </a:rPr>
              <a:t> of the river</a:t>
            </a:r>
            <a:endParaRPr sz="2100">
              <a:solidFill>
                <a:srgbClr val="595959"/>
              </a:solidFill>
              <a:latin typeface="Golos Text"/>
              <a:ea typeface="Golos Text"/>
              <a:cs typeface="Golos Text"/>
              <a:sym typeface="Golos Text"/>
            </a:endParaRPr>
          </a:p>
        </p:txBody>
      </p:sp>
      <p:cxnSp>
        <p:nvCxnSpPr>
          <p:cNvPr id="498" name="Google Shape;498;p47"/>
          <p:cNvCxnSpPr>
            <a:stCxn id="497" idx="3"/>
          </p:cNvCxnSpPr>
          <p:nvPr/>
        </p:nvCxnSpPr>
        <p:spPr>
          <a:xfrm>
            <a:off x="2855975" y="2153875"/>
            <a:ext cx="788400" cy="0"/>
          </a:xfrm>
          <a:prstGeom prst="straightConnector1">
            <a:avLst/>
          </a:prstGeom>
          <a:noFill/>
          <a:ln w="19050" cap="flat" cmpd="sng">
            <a:solidFill>
              <a:srgbClr val="001A57"/>
            </a:solidFill>
            <a:prstDash val="solid"/>
            <a:round/>
            <a:headEnd type="none" w="med" len="med"/>
            <a:tailEnd type="triangle" w="med" len="med"/>
          </a:ln>
        </p:spPr>
      </p:cxnSp>
      <p:sp>
        <p:nvSpPr>
          <p:cNvPr id="499" name="Google Shape;499;p47"/>
          <p:cNvSpPr txBox="1"/>
          <p:nvPr/>
        </p:nvSpPr>
        <p:spPr>
          <a:xfrm>
            <a:off x="3858500" y="1899925"/>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[34, 56, 24, ….. 23, 56]</a:t>
            </a:r>
            <a:endParaRPr sz="1900">
              <a:latin typeface="Courier New"/>
              <a:ea typeface="Courier New"/>
              <a:cs typeface="Courier New"/>
              <a:sym typeface="Courier New"/>
            </a:endParaRPr>
          </a:p>
        </p:txBody>
      </p:sp>
      <p:sp>
        <p:nvSpPr>
          <p:cNvPr id="500" name="Google Shape;500;p47"/>
          <p:cNvSpPr/>
          <p:nvPr/>
        </p:nvSpPr>
        <p:spPr>
          <a:xfrm>
            <a:off x="781891" y="2366948"/>
            <a:ext cx="3764300" cy="845975"/>
          </a:xfrm>
          <a:custGeom>
            <a:avLst/>
            <a:gdLst/>
            <a:ahLst/>
            <a:cxnLst/>
            <a:rect l="l" t="t" r="r" b="b"/>
            <a:pathLst>
              <a:path w="150572" h="33839" extrusionOk="0">
                <a:moveTo>
                  <a:pt x="1244" y="5869"/>
                </a:moveTo>
                <a:cubicBezTo>
                  <a:pt x="1244" y="8524"/>
                  <a:pt x="-1411" y="13833"/>
                  <a:pt x="1244" y="13833"/>
                </a:cubicBezTo>
                <a:cubicBezTo>
                  <a:pt x="5108" y="13833"/>
                  <a:pt x="4162" y="6669"/>
                  <a:pt x="5890" y="3214"/>
                </a:cubicBezTo>
                <a:cubicBezTo>
                  <a:pt x="6346" y="2302"/>
                  <a:pt x="6099" y="-684"/>
                  <a:pt x="6554" y="228"/>
                </a:cubicBezTo>
                <a:cubicBezTo>
                  <a:pt x="7921" y="2965"/>
                  <a:pt x="7804" y="6220"/>
                  <a:pt x="8545" y="9188"/>
                </a:cubicBezTo>
                <a:cubicBezTo>
                  <a:pt x="9028" y="11122"/>
                  <a:pt x="11863" y="16159"/>
                  <a:pt x="11863" y="14165"/>
                </a:cubicBezTo>
                <a:cubicBezTo>
                  <a:pt x="11863" y="11618"/>
                  <a:pt x="8443" y="10244"/>
                  <a:pt x="7549" y="7860"/>
                </a:cubicBezTo>
                <a:cubicBezTo>
                  <a:pt x="7115" y="6702"/>
                  <a:pt x="7275" y="3036"/>
                  <a:pt x="6885" y="4210"/>
                </a:cubicBezTo>
                <a:cubicBezTo>
                  <a:pt x="4570" y="11177"/>
                  <a:pt x="864" y="19770"/>
                  <a:pt x="4563" y="26111"/>
                </a:cubicBezTo>
                <a:cubicBezTo>
                  <a:pt x="10860" y="36904"/>
                  <a:pt x="28901" y="33080"/>
                  <a:pt x="41397" y="33080"/>
                </a:cubicBezTo>
                <a:cubicBezTo>
                  <a:pt x="64426" y="33080"/>
                  <a:pt x="87735" y="34063"/>
                  <a:pt x="110419" y="30093"/>
                </a:cubicBezTo>
                <a:cubicBezTo>
                  <a:pt x="120800" y="28276"/>
                  <a:pt x="132831" y="25063"/>
                  <a:pt x="138957" y="16488"/>
                </a:cubicBezTo>
                <a:cubicBezTo>
                  <a:pt x="140848" y="13841"/>
                  <a:pt x="146901" y="10823"/>
                  <a:pt x="144599" y="8524"/>
                </a:cubicBezTo>
                <a:cubicBezTo>
                  <a:pt x="141877" y="5805"/>
                  <a:pt x="135369" y="8732"/>
                  <a:pt x="133648" y="12174"/>
                </a:cubicBezTo>
                <a:cubicBezTo>
                  <a:pt x="133192" y="13086"/>
                  <a:pt x="135667" y="11832"/>
                  <a:pt x="136634" y="11510"/>
                </a:cubicBezTo>
                <a:cubicBezTo>
                  <a:pt x="141019" y="10049"/>
                  <a:pt x="145563" y="8826"/>
                  <a:pt x="149576" y="6533"/>
                </a:cubicBezTo>
                <a:cubicBezTo>
                  <a:pt x="150096" y="6236"/>
                  <a:pt x="150572" y="5270"/>
                  <a:pt x="150572" y="5869"/>
                </a:cubicBezTo>
                <a:cubicBezTo>
                  <a:pt x="150572" y="10619"/>
                  <a:pt x="143935" y="13729"/>
                  <a:pt x="143935" y="18479"/>
                </a:cubicBezTo>
              </a:path>
            </a:pathLst>
          </a:custGeom>
          <a:noFill/>
          <a:ln w="38100" cap="flat" cmpd="sng">
            <a:solidFill>
              <a:schemeClr val="dk2"/>
            </a:solidFill>
            <a:prstDash val="solid"/>
            <a:round/>
            <a:headEnd type="none" w="med" len="med"/>
            <a:tailEnd type="none" w="med" len="med"/>
          </a:ln>
        </p:spPr>
        <p:txBody>
          <a:bodyPr/>
          <a:lstStyle/>
          <a:p>
            <a:endParaRPr lang="en-US"/>
          </a:p>
        </p:txBody>
      </p:sp>
      <p:sp>
        <p:nvSpPr>
          <p:cNvPr id="501" name="Google Shape;501;p47"/>
          <p:cNvSpPr txBox="1"/>
          <p:nvPr/>
        </p:nvSpPr>
        <p:spPr>
          <a:xfrm>
            <a:off x="2181850" y="3212925"/>
            <a:ext cx="746700" cy="10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2"/>
                </a:solidFill>
                <a:latin typeface="Lexend"/>
                <a:ea typeface="Lexend"/>
                <a:cs typeface="Lexend"/>
                <a:sym typeface="Lexend"/>
              </a:rPr>
              <a:t>?</a:t>
            </a:r>
            <a:endParaRPr sz="6000">
              <a:solidFill>
                <a:schemeClr val="dk2"/>
              </a:solidFill>
              <a:latin typeface="Lexend"/>
              <a:ea typeface="Lexend"/>
              <a:cs typeface="Lexend"/>
              <a:sym typeface="Lexen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82"/>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40</a:t>
            </a:fld>
            <a:endParaRPr>
              <a:solidFill>
                <a:srgbClr val="1D1D1D"/>
              </a:solidFill>
              <a:latin typeface="Lexend SemiBold"/>
              <a:ea typeface="Lexend SemiBold"/>
              <a:cs typeface="Lexend SemiBold"/>
              <a:sym typeface="Lexend SemiBold"/>
            </a:endParaRPr>
          </a:p>
        </p:txBody>
      </p:sp>
      <p:sp>
        <p:nvSpPr>
          <p:cNvPr id="1288" name="Google Shape;1288;p82"/>
          <p:cNvSpPr/>
          <p:nvPr/>
        </p:nvSpPr>
        <p:spPr>
          <a:xfrm>
            <a:off x="431575" y="435200"/>
            <a:ext cx="21858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Encoder</a:t>
            </a:r>
            <a:endParaRPr sz="3400">
              <a:latin typeface="Lexend"/>
              <a:ea typeface="Lexend"/>
              <a:cs typeface="Lexend"/>
              <a:sym typeface="Lexend"/>
            </a:endParaRPr>
          </a:p>
        </p:txBody>
      </p:sp>
      <p:sp>
        <p:nvSpPr>
          <p:cNvPr id="1289" name="Google Shape;1289;p82"/>
          <p:cNvSpPr txBox="1"/>
          <p:nvPr/>
        </p:nvSpPr>
        <p:spPr>
          <a:xfrm>
            <a:off x="431575" y="1208200"/>
            <a:ext cx="7808100" cy="9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595959"/>
                </a:solidFill>
                <a:latin typeface="Lexend"/>
                <a:ea typeface="Lexend"/>
                <a:cs typeface="Lexend"/>
                <a:sym typeface="Lexend"/>
              </a:rPr>
              <a:t>What is the positional encoding?</a:t>
            </a:r>
            <a:endParaRPr sz="1800">
              <a:solidFill>
                <a:srgbClr val="595959"/>
              </a:solidFill>
              <a:latin typeface="Lexend"/>
              <a:ea typeface="Lexend"/>
              <a:cs typeface="Lexend"/>
              <a:sym typeface="Lexend"/>
            </a:endParaRPr>
          </a:p>
          <a:p>
            <a:pPr marL="0" lvl="0" indent="0" algn="l" rtl="0">
              <a:spcBef>
                <a:spcPts val="0"/>
              </a:spcBef>
              <a:spcAft>
                <a:spcPts val="0"/>
              </a:spcAft>
              <a:buNone/>
            </a:pPr>
            <a:endParaRPr sz="1500">
              <a:solidFill>
                <a:srgbClr val="595959"/>
              </a:solidFill>
              <a:latin typeface="Lexend"/>
              <a:ea typeface="Lexend"/>
              <a:cs typeface="Lexend"/>
              <a:sym typeface="Lexend"/>
            </a:endParaRPr>
          </a:p>
          <a:p>
            <a:pPr marL="0" lvl="0" indent="0" algn="l" rtl="0">
              <a:spcBef>
                <a:spcPts val="0"/>
              </a:spcBef>
              <a:spcAft>
                <a:spcPts val="0"/>
              </a:spcAft>
              <a:buNone/>
            </a:pPr>
            <a:r>
              <a:rPr lang="en" sz="1500">
                <a:solidFill>
                  <a:srgbClr val="595959"/>
                </a:solidFill>
                <a:latin typeface="Lexend"/>
                <a:ea typeface="Lexend"/>
                <a:cs typeface="Lexend"/>
                <a:sym typeface="Lexend"/>
              </a:rPr>
              <a:t>This can be defined however you want. </a:t>
            </a:r>
            <a:endParaRPr sz="1500">
              <a:solidFill>
                <a:srgbClr val="595959"/>
              </a:solidFill>
              <a:latin typeface="Lexend"/>
              <a:ea typeface="Lexend"/>
              <a:cs typeface="Lexend"/>
              <a:sym typeface="Lexend"/>
            </a:endParaRPr>
          </a:p>
          <a:p>
            <a:pPr marL="0" lvl="0" indent="0" algn="l" rtl="0">
              <a:spcBef>
                <a:spcPts val="0"/>
              </a:spcBef>
              <a:spcAft>
                <a:spcPts val="0"/>
              </a:spcAft>
              <a:buNone/>
            </a:pPr>
            <a:endParaRPr sz="1500">
              <a:solidFill>
                <a:srgbClr val="595959"/>
              </a:solidFill>
              <a:latin typeface="Lexend"/>
              <a:ea typeface="Lexend"/>
              <a:cs typeface="Lexend"/>
              <a:sym typeface="Lexend"/>
            </a:endParaRPr>
          </a:p>
          <a:p>
            <a:pPr marL="0" lvl="0" indent="0" algn="l" rtl="0">
              <a:spcBef>
                <a:spcPts val="0"/>
              </a:spcBef>
              <a:spcAft>
                <a:spcPts val="0"/>
              </a:spcAft>
              <a:buNone/>
            </a:pPr>
            <a:r>
              <a:rPr lang="en" sz="1500">
                <a:solidFill>
                  <a:srgbClr val="595959"/>
                </a:solidFill>
                <a:latin typeface="Lexend"/>
                <a:ea typeface="Lexend"/>
                <a:cs typeface="Lexend"/>
                <a:sym typeface="Lexend"/>
              </a:rPr>
              <a:t>In Attention is All You Need, they tried both </a:t>
            </a:r>
            <a:endParaRPr sz="1500">
              <a:solidFill>
                <a:srgbClr val="595959"/>
              </a:solidFill>
              <a:latin typeface="Lexend"/>
              <a:ea typeface="Lexend"/>
              <a:cs typeface="Lexend"/>
              <a:sym typeface="Lexend"/>
            </a:endParaRPr>
          </a:p>
          <a:p>
            <a:pPr marL="0" lvl="0" indent="0" algn="l" rtl="0">
              <a:spcBef>
                <a:spcPts val="0"/>
              </a:spcBef>
              <a:spcAft>
                <a:spcPts val="0"/>
              </a:spcAft>
              <a:buNone/>
            </a:pPr>
            <a:r>
              <a:rPr lang="en" sz="1500">
                <a:solidFill>
                  <a:schemeClr val="lt2"/>
                </a:solidFill>
                <a:latin typeface="Lexend"/>
                <a:ea typeface="Lexend"/>
                <a:cs typeface="Lexend"/>
                <a:sym typeface="Lexend"/>
              </a:rPr>
              <a:t>learned positional embeddings</a:t>
            </a:r>
            <a:r>
              <a:rPr lang="en" sz="1500">
                <a:solidFill>
                  <a:srgbClr val="0097A7"/>
                </a:solidFill>
                <a:latin typeface="Lexend"/>
                <a:ea typeface="Lexend"/>
                <a:cs typeface="Lexend"/>
                <a:sym typeface="Lexend"/>
              </a:rPr>
              <a:t> </a:t>
            </a:r>
            <a:r>
              <a:rPr lang="en" sz="1500">
                <a:solidFill>
                  <a:srgbClr val="595959"/>
                </a:solidFill>
                <a:latin typeface="Lexend"/>
                <a:ea typeface="Lexend"/>
                <a:cs typeface="Lexend"/>
                <a:sym typeface="Lexend"/>
              </a:rPr>
              <a:t>and a</a:t>
            </a:r>
            <a:r>
              <a:rPr lang="en" sz="1500">
                <a:solidFill>
                  <a:srgbClr val="0097A7"/>
                </a:solidFill>
                <a:latin typeface="Lexend"/>
                <a:ea typeface="Lexend"/>
                <a:cs typeface="Lexend"/>
                <a:sym typeface="Lexend"/>
              </a:rPr>
              <a:t> </a:t>
            </a:r>
            <a:r>
              <a:rPr lang="en" sz="1500">
                <a:solidFill>
                  <a:schemeClr val="lt2"/>
                </a:solidFill>
                <a:latin typeface="Lexend"/>
                <a:ea typeface="Lexend"/>
                <a:cs typeface="Lexend"/>
                <a:sym typeface="Lexend"/>
              </a:rPr>
              <a:t>sinusoidal positional encoding</a:t>
            </a:r>
            <a:endParaRPr sz="1500">
              <a:solidFill>
                <a:schemeClr val="lt2"/>
              </a:solidFill>
              <a:latin typeface="Lexend"/>
              <a:ea typeface="Lexend"/>
              <a:cs typeface="Lexend"/>
              <a:sym typeface="Lexend"/>
            </a:endParaRPr>
          </a:p>
          <a:p>
            <a:pPr marL="0" lvl="0" indent="0" algn="l" rtl="0">
              <a:spcBef>
                <a:spcPts val="0"/>
              </a:spcBef>
              <a:spcAft>
                <a:spcPts val="0"/>
              </a:spcAft>
              <a:buNone/>
            </a:pPr>
            <a:endParaRPr sz="1500">
              <a:solidFill>
                <a:srgbClr val="0097A7"/>
              </a:solidFill>
              <a:latin typeface="Lexend"/>
              <a:ea typeface="Lexend"/>
              <a:cs typeface="Lexend"/>
              <a:sym typeface="Lexend"/>
            </a:endParaRPr>
          </a:p>
          <a:p>
            <a:pPr marL="0" lvl="0" indent="0" algn="l" rtl="0">
              <a:spcBef>
                <a:spcPts val="0"/>
              </a:spcBef>
              <a:spcAft>
                <a:spcPts val="0"/>
              </a:spcAft>
              <a:buNone/>
            </a:pPr>
            <a:endParaRPr sz="1500">
              <a:solidFill>
                <a:srgbClr val="0097A7"/>
              </a:solidFill>
              <a:latin typeface="Lexend"/>
              <a:ea typeface="Lexend"/>
              <a:cs typeface="Lexend"/>
              <a:sym typeface="Lexend"/>
            </a:endParaRPr>
          </a:p>
        </p:txBody>
      </p:sp>
      <p:pic>
        <p:nvPicPr>
          <p:cNvPr id="1290" name="Google Shape;1290;p82"/>
          <p:cNvPicPr preferRelativeResize="0"/>
          <p:nvPr/>
        </p:nvPicPr>
        <p:blipFill>
          <a:blip r:embed="rId3">
            <a:alphaModFix/>
          </a:blip>
          <a:stretch>
            <a:fillRect/>
          </a:stretch>
        </p:blipFill>
        <p:spPr>
          <a:xfrm>
            <a:off x="341225" y="3070603"/>
            <a:ext cx="4910425" cy="1258600"/>
          </a:xfrm>
          <a:prstGeom prst="rect">
            <a:avLst/>
          </a:prstGeom>
          <a:noFill/>
          <a:ln>
            <a:noFill/>
          </a:ln>
        </p:spPr>
      </p:pic>
      <p:sp>
        <p:nvSpPr>
          <p:cNvPr id="1291" name="Google Shape;1291;p82"/>
          <p:cNvSpPr txBox="1"/>
          <p:nvPr/>
        </p:nvSpPr>
        <p:spPr>
          <a:xfrm>
            <a:off x="5362600" y="3257550"/>
            <a:ext cx="3687900" cy="10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Lexend"/>
                <a:ea typeface="Lexend"/>
                <a:cs typeface="Lexend"/>
                <a:sym typeface="Lexend"/>
              </a:rPr>
              <a:t>pos</a:t>
            </a:r>
            <a:r>
              <a:rPr lang="en">
                <a:solidFill>
                  <a:schemeClr val="dk1"/>
                </a:solidFill>
                <a:latin typeface="Lexend"/>
                <a:ea typeface="Lexend"/>
                <a:cs typeface="Lexend"/>
                <a:sym typeface="Lexend"/>
              </a:rPr>
              <a:t> = position in sequence</a:t>
            </a:r>
            <a:endParaRPr>
              <a:solidFill>
                <a:schemeClr val="dk1"/>
              </a:solidFill>
              <a:latin typeface="Lexend"/>
              <a:ea typeface="Lexend"/>
              <a:cs typeface="Lexend"/>
              <a:sym typeface="Lexend"/>
            </a:endParaRPr>
          </a:p>
          <a:p>
            <a:pPr marL="0" lvl="0" indent="0" algn="l" rtl="0">
              <a:spcBef>
                <a:spcPts val="0"/>
              </a:spcBef>
              <a:spcAft>
                <a:spcPts val="0"/>
              </a:spcAft>
              <a:buNone/>
            </a:pPr>
            <a:r>
              <a:rPr lang="en" i="1">
                <a:solidFill>
                  <a:schemeClr val="dk1"/>
                </a:solidFill>
                <a:latin typeface="Lexend"/>
                <a:ea typeface="Lexend"/>
                <a:cs typeface="Lexend"/>
                <a:sym typeface="Lexend"/>
              </a:rPr>
              <a:t>i</a:t>
            </a:r>
            <a:r>
              <a:rPr lang="en">
                <a:solidFill>
                  <a:schemeClr val="dk1"/>
                </a:solidFill>
                <a:latin typeface="Lexend"/>
                <a:ea typeface="Lexend"/>
                <a:cs typeface="Lexend"/>
                <a:sym typeface="Lexend"/>
              </a:rPr>
              <a:t> = dimension</a:t>
            </a:r>
            <a:endParaRPr>
              <a:solidFill>
                <a:schemeClr val="dk1"/>
              </a:solidFill>
              <a:latin typeface="Lexend"/>
              <a:ea typeface="Lexend"/>
              <a:cs typeface="Lexend"/>
              <a:sym typeface="Lexend"/>
            </a:endParaRPr>
          </a:p>
          <a:p>
            <a:pPr marL="0" lvl="0" indent="0" algn="l" rtl="0">
              <a:spcBef>
                <a:spcPts val="0"/>
              </a:spcBef>
              <a:spcAft>
                <a:spcPts val="0"/>
              </a:spcAft>
              <a:buNone/>
            </a:pPr>
            <a:r>
              <a:rPr lang="en" i="1">
                <a:solidFill>
                  <a:schemeClr val="dk1"/>
                </a:solidFill>
                <a:latin typeface="Lexend"/>
                <a:ea typeface="Lexend"/>
                <a:cs typeface="Lexend"/>
                <a:sym typeface="Lexend"/>
              </a:rPr>
              <a:t>d</a:t>
            </a:r>
            <a:r>
              <a:rPr lang="en" i="1" baseline="-25000">
                <a:solidFill>
                  <a:schemeClr val="dk1"/>
                </a:solidFill>
                <a:latin typeface="Lexend"/>
                <a:ea typeface="Lexend"/>
                <a:cs typeface="Lexend"/>
                <a:sym typeface="Lexend"/>
              </a:rPr>
              <a:t>model</a:t>
            </a:r>
            <a:r>
              <a:rPr lang="en">
                <a:solidFill>
                  <a:schemeClr val="dk1"/>
                </a:solidFill>
                <a:latin typeface="Lexend"/>
                <a:ea typeface="Lexend"/>
                <a:cs typeface="Lexend"/>
                <a:sym typeface="Lexend"/>
              </a:rPr>
              <a:t> = embedding dimensions (i.e. 512)</a:t>
            </a:r>
            <a:endParaRPr>
              <a:solidFill>
                <a:schemeClr val="dk1"/>
              </a:solidFill>
              <a:latin typeface="Lexend"/>
              <a:ea typeface="Lexend"/>
              <a:cs typeface="Lexend"/>
              <a:sym typeface="Lexen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83"/>
          <p:cNvSpPr txBox="1"/>
          <p:nvPr/>
        </p:nvSpPr>
        <p:spPr>
          <a:xfrm>
            <a:off x="6658200" y="4764900"/>
            <a:ext cx="2485800" cy="3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Lexend"/>
                <a:ea typeface="Lexend"/>
                <a:cs typeface="Lexend"/>
                <a:sym typeface="Lexend"/>
                <a:hlinkClick r:id="rId3"/>
              </a:rPr>
              <a:t>Figure 1. Attention is All You Need</a:t>
            </a:r>
            <a:endParaRPr sz="1000">
              <a:solidFill>
                <a:schemeClr val="dk1"/>
              </a:solidFill>
              <a:latin typeface="Lexend"/>
              <a:ea typeface="Lexend"/>
              <a:cs typeface="Lexend"/>
              <a:sym typeface="Lexend"/>
            </a:endParaRPr>
          </a:p>
        </p:txBody>
      </p:sp>
      <p:sp>
        <p:nvSpPr>
          <p:cNvPr id="1297" name="Google Shape;1297;p83"/>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41</a:t>
            </a:fld>
            <a:endParaRPr>
              <a:solidFill>
                <a:srgbClr val="1D1D1D"/>
              </a:solidFill>
              <a:latin typeface="Lexend SemiBold"/>
              <a:ea typeface="Lexend SemiBold"/>
              <a:cs typeface="Lexend SemiBold"/>
              <a:sym typeface="Lexend SemiBold"/>
            </a:endParaRPr>
          </a:p>
        </p:txBody>
      </p:sp>
      <p:sp>
        <p:nvSpPr>
          <p:cNvPr id="1298" name="Google Shape;1298;p83"/>
          <p:cNvSpPr/>
          <p:nvPr/>
        </p:nvSpPr>
        <p:spPr>
          <a:xfrm>
            <a:off x="431575" y="435200"/>
            <a:ext cx="21858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Decoder</a:t>
            </a:r>
            <a:endParaRPr sz="3400">
              <a:latin typeface="Lexend"/>
              <a:ea typeface="Lexend"/>
              <a:cs typeface="Lexend"/>
              <a:sym typeface="Lexend"/>
            </a:endParaRPr>
          </a:p>
        </p:txBody>
      </p:sp>
      <p:sp>
        <p:nvSpPr>
          <p:cNvPr id="1299" name="Google Shape;1299;p83"/>
          <p:cNvSpPr txBox="1"/>
          <p:nvPr/>
        </p:nvSpPr>
        <p:spPr>
          <a:xfrm>
            <a:off x="2868925" y="4594454"/>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300" name="Google Shape;1300;p83"/>
          <p:cNvSpPr txBox="1"/>
          <p:nvPr/>
        </p:nvSpPr>
        <p:spPr>
          <a:xfrm>
            <a:off x="1365125" y="4247075"/>
            <a:ext cx="1662300" cy="6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97A7"/>
                </a:solidFill>
                <a:latin typeface="Lexend"/>
                <a:ea typeface="Lexend"/>
                <a:cs typeface="Lexend"/>
                <a:sym typeface="Lexend"/>
              </a:rPr>
              <a:t>Previous timestep outputs used as inputs</a:t>
            </a:r>
            <a:endParaRPr>
              <a:solidFill>
                <a:srgbClr val="0097A7"/>
              </a:solidFill>
              <a:latin typeface="Lexend"/>
              <a:ea typeface="Lexend"/>
              <a:cs typeface="Lexend"/>
              <a:sym typeface="Lexend"/>
            </a:endParaRPr>
          </a:p>
        </p:txBody>
      </p:sp>
      <p:pic>
        <p:nvPicPr>
          <p:cNvPr id="1301" name="Google Shape;1301;p83"/>
          <p:cNvPicPr preferRelativeResize="0"/>
          <p:nvPr/>
        </p:nvPicPr>
        <p:blipFill rotWithShape="1">
          <a:blip r:embed="rId4">
            <a:alphaModFix/>
          </a:blip>
          <a:srcRect l="47750" b="6959"/>
          <a:stretch/>
        </p:blipFill>
        <p:spPr>
          <a:xfrm>
            <a:off x="3358425" y="186176"/>
            <a:ext cx="1974809" cy="4771149"/>
          </a:xfrm>
          <a:prstGeom prst="rect">
            <a:avLst/>
          </a:prstGeom>
          <a:noFill/>
          <a:ln>
            <a:noFill/>
          </a:ln>
        </p:spPr>
      </p:pic>
      <p:cxnSp>
        <p:nvCxnSpPr>
          <p:cNvPr id="1302" name="Google Shape;1302;p83"/>
          <p:cNvCxnSpPr/>
          <p:nvPr/>
        </p:nvCxnSpPr>
        <p:spPr>
          <a:xfrm>
            <a:off x="4377250" y="1109750"/>
            <a:ext cx="598800" cy="0"/>
          </a:xfrm>
          <a:prstGeom prst="straightConnector1">
            <a:avLst/>
          </a:prstGeom>
          <a:noFill/>
          <a:ln w="19050" cap="flat" cmpd="sng">
            <a:solidFill>
              <a:srgbClr val="0097A7"/>
            </a:solidFill>
            <a:prstDash val="solid"/>
            <a:round/>
            <a:headEnd type="none" w="med" len="med"/>
            <a:tailEnd type="triangle" w="med" len="med"/>
          </a:ln>
        </p:spPr>
      </p:cxnSp>
      <p:sp>
        <p:nvSpPr>
          <p:cNvPr id="1303" name="Google Shape;1303;p83"/>
          <p:cNvSpPr txBox="1"/>
          <p:nvPr/>
        </p:nvSpPr>
        <p:spPr>
          <a:xfrm>
            <a:off x="5040450" y="1017725"/>
            <a:ext cx="3969600" cy="6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rgbClr val="0097A7"/>
                </a:solidFill>
                <a:latin typeface="Lexend"/>
                <a:ea typeface="Lexend"/>
                <a:cs typeface="Lexend"/>
                <a:sym typeface="Lexend"/>
              </a:rPr>
              <a:t>Decoder output mapped to logits for each word in the trained vocabulary by a linear layer</a:t>
            </a:r>
            <a:endParaRPr>
              <a:solidFill>
                <a:srgbClr val="0097A7"/>
              </a:solidFill>
              <a:latin typeface="Lexend"/>
              <a:ea typeface="Lexend"/>
              <a:cs typeface="Lexend"/>
              <a:sym typeface="Lexend"/>
            </a:endParaRPr>
          </a:p>
        </p:txBody>
      </p:sp>
      <p:cxnSp>
        <p:nvCxnSpPr>
          <p:cNvPr id="1304" name="Google Shape;1304;p83"/>
          <p:cNvCxnSpPr/>
          <p:nvPr/>
        </p:nvCxnSpPr>
        <p:spPr>
          <a:xfrm>
            <a:off x="4327075" y="731375"/>
            <a:ext cx="598800" cy="0"/>
          </a:xfrm>
          <a:prstGeom prst="straightConnector1">
            <a:avLst/>
          </a:prstGeom>
          <a:noFill/>
          <a:ln w="19050" cap="flat" cmpd="sng">
            <a:solidFill>
              <a:srgbClr val="0097A7"/>
            </a:solidFill>
            <a:prstDash val="solid"/>
            <a:round/>
            <a:headEnd type="none" w="med" len="med"/>
            <a:tailEnd type="triangle" w="med" len="med"/>
          </a:ln>
        </p:spPr>
      </p:cxnSp>
      <p:sp>
        <p:nvSpPr>
          <p:cNvPr id="1305" name="Google Shape;1305;p83"/>
          <p:cNvSpPr txBox="1"/>
          <p:nvPr/>
        </p:nvSpPr>
        <p:spPr>
          <a:xfrm>
            <a:off x="5025238" y="461150"/>
            <a:ext cx="3209100" cy="6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97A7"/>
                </a:solidFill>
                <a:latin typeface="Lexend"/>
                <a:ea typeface="Lexend"/>
                <a:cs typeface="Lexend"/>
                <a:sym typeface="Lexend"/>
              </a:rPr>
              <a:t>Softmax converts logits to probability scores for each word</a:t>
            </a:r>
            <a:endParaRPr>
              <a:solidFill>
                <a:srgbClr val="0097A7"/>
              </a:solidFill>
              <a:latin typeface="Lexend"/>
              <a:ea typeface="Lexend"/>
              <a:cs typeface="Lexend"/>
              <a:sym typeface="Lexend"/>
            </a:endParaRPr>
          </a:p>
        </p:txBody>
      </p:sp>
      <p:cxnSp>
        <p:nvCxnSpPr>
          <p:cNvPr id="1306" name="Google Shape;1306;p83"/>
          <p:cNvCxnSpPr/>
          <p:nvPr/>
        </p:nvCxnSpPr>
        <p:spPr>
          <a:xfrm>
            <a:off x="4272600" y="284875"/>
            <a:ext cx="598800" cy="0"/>
          </a:xfrm>
          <a:prstGeom prst="straightConnector1">
            <a:avLst/>
          </a:prstGeom>
          <a:noFill/>
          <a:ln w="19050" cap="flat" cmpd="sng">
            <a:solidFill>
              <a:srgbClr val="0097A7"/>
            </a:solidFill>
            <a:prstDash val="solid"/>
            <a:round/>
            <a:headEnd type="none" w="med" len="med"/>
            <a:tailEnd type="triangle" w="med" len="med"/>
          </a:ln>
        </p:spPr>
      </p:cxnSp>
      <p:sp>
        <p:nvSpPr>
          <p:cNvPr id="1307" name="Google Shape;1307;p83"/>
          <p:cNvSpPr txBox="1"/>
          <p:nvPr/>
        </p:nvSpPr>
        <p:spPr>
          <a:xfrm>
            <a:off x="5040450" y="0"/>
            <a:ext cx="3156600" cy="6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97A7"/>
                </a:solidFill>
                <a:latin typeface="Lexend"/>
                <a:ea typeface="Lexend"/>
                <a:cs typeface="Lexend"/>
                <a:sym typeface="Lexend"/>
              </a:rPr>
              <a:t>Word with highest probability selected as most likely word</a:t>
            </a:r>
            <a:endParaRPr>
              <a:solidFill>
                <a:srgbClr val="0097A7"/>
              </a:solidFill>
              <a:latin typeface="Lexend"/>
              <a:ea typeface="Lexend"/>
              <a:cs typeface="Lexend"/>
              <a:sym typeface="Lexend"/>
            </a:endParaRPr>
          </a:p>
        </p:txBody>
      </p:sp>
      <p:sp>
        <p:nvSpPr>
          <p:cNvPr id="1308" name="Google Shape;1308;p83"/>
          <p:cNvSpPr txBox="1"/>
          <p:nvPr/>
        </p:nvSpPr>
        <p:spPr>
          <a:xfrm rot="10800000">
            <a:off x="4636375" y="2990554"/>
            <a:ext cx="5952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97A7"/>
                </a:solidFill>
                <a:latin typeface="Lora"/>
                <a:ea typeface="Lora"/>
                <a:cs typeface="Lora"/>
                <a:sym typeface="Lora"/>
              </a:rPr>
              <a:t>←</a:t>
            </a:r>
            <a:endParaRPr sz="1800">
              <a:solidFill>
                <a:srgbClr val="0097A7"/>
              </a:solidFill>
              <a:latin typeface="Lora"/>
              <a:ea typeface="Lora"/>
              <a:cs typeface="Lora"/>
              <a:sym typeface="Lora"/>
            </a:endParaRPr>
          </a:p>
        </p:txBody>
      </p:sp>
      <p:sp>
        <p:nvSpPr>
          <p:cNvPr id="1309" name="Google Shape;1309;p83"/>
          <p:cNvSpPr txBox="1"/>
          <p:nvPr/>
        </p:nvSpPr>
        <p:spPr>
          <a:xfrm>
            <a:off x="5147250" y="3554950"/>
            <a:ext cx="3676200" cy="648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0097A7"/>
                </a:solidFill>
                <a:latin typeface="Lexend"/>
                <a:ea typeface="Lexend"/>
                <a:cs typeface="Lexend"/>
                <a:sym typeface="Lexend"/>
              </a:rPr>
              <a:t>Masking prevents tokens from attending to future tokens in the sequence</a:t>
            </a:r>
            <a:endParaRPr>
              <a:solidFill>
                <a:srgbClr val="0097A7"/>
              </a:solidFill>
              <a:latin typeface="Lexend"/>
              <a:ea typeface="Lexend"/>
              <a:cs typeface="Lexend"/>
              <a:sym typeface="Lexend"/>
            </a:endParaRPr>
          </a:p>
          <a:p>
            <a:pPr marL="0" lvl="0" indent="0" algn="l" rtl="0">
              <a:lnSpc>
                <a:spcPct val="115000"/>
              </a:lnSpc>
              <a:spcBef>
                <a:spcPts val="1200"/>
              </a:spcBef>
              <a:spcAft>
                <a:spcPts val="1200"/>
              </a:spcAft>
              <a:buNone/>
            </a:pPr>
            <a:r>
              <a:rPr lang="en">
                <a:solidFill>
                  <a:srgbClr val="0097A7"/>
                </a:solidFill>
                <a:latin typeface="Lexend"/>
                <a:ea typeface="Lexend"/>
                <a:cs typeface="Lexend"/>
                <a:sym typeface="Lexend"/>
              </a:rPr>
              <a:t>How it works: A very large negative value (like -inf) is added to the scores at positions that should be masked, which results in near-zero probabilities after the softmax.</a:t>
            </a:r>
            <a:endParaRPr>
              <a:solidFill>
                <a:srgbClr val="0097A7"/>
              </a:solidFill>
              <a:latin typeface="Lexend"/>
              <a:ea typeface="Lexend"/>
              <a:cs typeface="Lexend"/>
              <a:sym typeface="Lexen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84"/>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42</a:t>
            </a:fld>
            <a:endParaRPr>
              <a:solidFill>
                <a:srgbClr val="1D1D1D"/>
              </a:solidFill>
              <a:latin typeface="Lexend SemiBold"/>
              <a:ea typeface="Lexend SemiBold"/>
              <a:cs typeface="Lexend SemiBold"/>
              <a:sym typeface="Lexend SemiBold"/>
            </a:endParaRPr>
          </a:p>
        </p:txBody>
      </p:sp>
      <p:sp>
        <p:nvSpPr>
          <p:cNvPr id="1315" name="Google Shape;1315;p84"/>
          <p:cNvSpPr/>
          <p:nvPr/>
        </p:nvSpPr>
        <p:spPr>
          <a:xfrm>
            <a:off x="431575" y="435200"/>
            <a:ext cx="21858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Decoder</a:t>
            </a:r>
            <a:endParaRPr sz="3400">
              <a:latin typeface="Lexend"/>
              <a:ea typeface="Lexend"/>
              <a:cs typeface="Lexend"/>
              <a:sym typeface="Lexend"/>
            </a:endParaRPr>
          </a:p>
        </p:txBody>
      </p:sp>
      <p:pic>
        <p:nvPicPr>
          <p:cNvPr id="1316" name="Google Shape;1316;p84"/>
          <p:cNvPicPr preferRelativeResize="0"/>
          <p:nvPr/>
        </p:nvPicPr>
        <p:blipFill>
          <a:blip r:embed="rId3">
            <a:alphaModFix/>
          </a:blip>
          <a:stretch>
            <a:fillRect/>
          </a:stretch>
        </p:blipFill>
        <p:spPr>
          <a:xfrm>
            <a:off x="1302800" y="2571750"/>
            <a:ext cx="6538392" cy="2560000"/>
          </a:xfrm>
          <a:prstGeom prst="rect">
            <a:avLst/>
          </a:prstGeom>
          <a:noFill/>
          <a:ln>
            <a:noFill/>
          </a:ln>
        </p:spPr>
      </p:pic>
      <p:sp>
        <p:nvSpPr>
          <p:cNvPr id="1317" name="Google Shape;1317;p84"/>
          <p:cNvSpPr txBox="1"/>
          <p:nvPr/>
        </p:nvSpPr>
        <p:spPr>
          <a:xfrm>
            <a:off x="351900" y="1208200"/>
            <a:ext cx="8440200" cy="143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rgbClr val="595959"/>
                </a:solidFill>
                <a:latin typeface="Lexend"/>
                <a:ea typeface="Lexend"/>
                <a:cs typeface="Lexend"/>
                <a:sym typeface="Lexend"/>
              </a:rPr>
              <a:t>Evaluating Decoder Output:</a:t>
            </a:r>
            <a:endParaRPr sz="1600">
              <a:solidFill>
                <a:srgbClr val="595959"/>
              </a:solidFill>
              <a:latin typeface="Lexend"/>
              <a:ea typeface="Lexend"/>
              <a:cs typeface="Lexend"/>
              <a:sym typeface="Lexend"/>
            </a:endParaRPr>
          </a:p>
          <a:p>
            <a:pPr marL="457200" lvl="0" indent="-330200" algn="l" rtl="0">
              <a:lnSpc>
                <a:spcPct val="115000"/>
              </a:lnSpc>
              <a:spcBef>
                <a:spcPts val="120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We get the probabilistic prediction of each word at each position</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We can compare this to the actual words at each position and use </a:t>
            </a:r>
            <a:r>
              <a:rPr lang="en" sz="1600" b="1">
                <a:solidFill>
                  <a:srgbClr val="595959"/>
                </a:solidFill>
                <a:latin typeface="Lexend"/>
                <a:ea typeface="Lexend"/>
                <a:cs typeface="Lexend"/>
                <a:sym typeface="Lexend"/>
              </a:rPr>
              <a:t>cross-entropy loss</a:t>
            </a:r>
            <a:r>
              <a:rPr lang="en" sz="1600">
                <a:solidFill>
                  <a:srgbClr val="595959"/>
                </a:solidFill>
                <a:latin typeface="Lexend"/>
                <a:ea typeface="Lexend"/>
                <a:cs typeface="Lexend"/>
                <a:sym typeface="Lexend"/>
              </a:rPr>
              <a:t> to train the model</a:t>
            </a:r>
            <a:endParaRPr sz="1600">
              <a:solidFill>
                <a:srgbClr val="595959"/>
              </a:solidFill>
              <a:latin typeface="Lexend"/>
              <a:ea typeface="Lexend"/>
              <a:cs typeface="Lexend"/>
              <a:sym typeface="Lexen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85"/>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43</a:t>
            </a:fld>
            <a:endParaRPr>
              <a:solidFill>
                <a:srgbClr val="1D1D1D"/>
              </a:solidFill>
              <a:latin typeface="Lexend SemiBold"/>
              <a:ea typeface="Lexend SemiBold"/>
              <a:cs typeface="Lexend SemiBold"/>
              <a:sym typeface="Lexend SemiBold"/>
            </a:endParaRPr>
          </a:p>
        </p:txBody>
      </p:sp>
      <p:sp>
        <p:nvSpPr>
          <p:cNvPr id="1323" name="Google Shape;1323;p85"/>
          <p:cNvSpPr/>
          <p:nvPr/>
        </p:nvSpPr>
        <p:spPr>
          <a:xfrm>
            <a:off x="431575" y="435200"/>
            <a:ext cx="39453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Encoder-Decoder</a:t>
            </a:r>
            <a:endParaRPr sz="3400">
              <a:latin typeface="Lexend"/>
              <a:ea typeface="Lexend"/>
              <a:cs typeface="Lexend"/>
              <a:sym typeface="Lexend"/>
            </a:endParaRPr>
          </a:p>
        </p:txBody>
      </p:sp>
      <p:pic>
        <p:nvPicPr>
          <p:cNvPr id="1324" name="Google Shape;1324;p85"/>
          <p:cNvPicPr preferRelativeResize="0"/>
          <p:nvPr/>
        </p:nvPicPr>
        <p:blipFill>
          <a:blip r:embed="rId3">
            <a:alphaModFix/>
          </a:blip>
          <a:stretch>
            <a:fillRect/>
          </a:stretch>
        </p:blipFill>
        <p:spPr>
          <a:xfrm>
            <a:off x="4759151" y="435200"/>
            <a:ext cx="3329250" cy="4516951"/>
          </a:xfrm>
          <a:prstGeom prst="rect">
            <a:avLst/>
          </a:prstGeom>
          <a:noFill/>
          <a:ln>
            <a:noFill/>
          </a:ln>
        </p:spPr>
      </p:pic>
      <p:sp>
        <p:nvSpPr>
          <p:cNvPr id="1325" name="Google Shape;1325;p85"/>
          <p:cNvSpPr txBox="1"/>
          <p:nvPr/>
        </p:nvSpPr>
        <p:spPr>
          <a:xfrm>
            <a:off x="482225" y="1406450"/>
            <a:ext cx="40506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595959"/>
                </a:solidFill>
                <a:latin typeface="Lexend"/>
                <a:ea typeface="Lexend"/>
                <a:cs typeface="Lexend"/>
                <a:sym typeface="Lexend"/>
              </a:rPr>
              <a:t>Encoder compresses input into contextualized representations before passing to decoder, creating an information bottleneck that helps focus on relevant information</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b="1">
                <a:solidFill>
                  <a:srgbClr val="595959"/>
                </a:solidFill>
                <a:latin typeface="Lexend"/>
                <a:ea typeface="Lexend"/>
                <a:cs typeface="Lexend"/>
                <a:sym typeface="Lexend"/>
              </a:rPr>
              <a:t>Cross-Attention Mechanism</a:t>
            </a:r>
            <a:r>
              <a:rPr lang="en">
                <a:solidFill>
                  <a:srgbClr val="595959"/>
                </a:solidFill>
                <a:latin typeface="Lexend"/>
                <a:ea typeface="Lexend"/>
                <a:cs typeface="Lexend"/>
                <a:sym typeface="Lexend"/>
              </a:rPr>
              <a:t>: Decoders attend to encoder outputs, creating direct information pathways between input and output</a:t>
            </a:r>
            <a:endParaRPr>
              <a:solidFill>
                <a:srgbClr val="595959"/>
              </a:solidFill>
              <a:latin typeface="Lexend"/>
              <a:ea typeface="Lexend"/>
              <a:cs typeface="Lexend"/>
              <a:sym typeface="Lexend"/>
            </a:endParaRPr>
          </a:p>
        </p:txBody>
      </p:sp>
      <p:sp>
        <p:nvSpPr>
          <p:cNvPr id="1326" name="Google Shape;1326;p85"/>
          <p:cNvSpPr/>
          <p:nvPr/>
        </p:nvSpPr>
        <p:spPr>
          <a:xfrm>
            <a:off x="4315725" y="1331156"/>
            <a:ext cx="2194025" cy="1626350"/>
          </a:xfrm>
          <a:custGeom>
            <a:avLst/>
            <a:gdLst/>
            <a:ahLst/>
            <a:cxnLst/>
            <a:rect l="l" t="t" r="r" b="b"/>
            <a:pathLst>
              <a:path w="87761" h="65054" extrusionOk="0">
                <a:moveTo>
                  <a:pt x="0" y="65055"/>
                </a:moveTo>
                <a:cubicBezTo>
                  <a:pt x="1630" y="45459"/>
                  <a:pt x="14919" y="26529"/>
                  <a:pt x="30539" y="14584"/>
                </a:cubicBezTo>
                <a:cubicBezTo>
                  <a:pt x="38352" y="8609"/>
                  <a:pt x="46455" y="934"/>
                  <a:pt x="56257" y="118"/>
                </a:cubicBezTo>
                <a:cubicBezTo>
                  <a:pt x="67581" y="-824"/>
                  <a:pt x="79346" y="10555"/>
                  <a:pt x="82939" y="21335"/>
                </a:cubicBezTo>
                <a:cubicBezTo>
                  <a:pt x="83593" y="23298"/>
                  <a:pt x="86652" y="25658"/>
                  <a:pt x="85189" y="27121"/>
                </a:cubicBezTo>
                <a:cubicBezTo>
                  <a:pt x="85104" y="27206"/>
                  <a:pt x="79403" y="20375"/>
                  <a:pt x="79403" y="21335"/>
                </a:cubicBezTo>
                <a:cubicBezTo>
                  <a:pt x="79403" y="22406"/>
                  <a:pt x="80701" y="23041"/>
                  <a:pt x="81331" y="23907"/>
                </a:cubicBezTo>
                <a:cubicBezTo>
                  <a:pt x="82808" y="25937"/>
                  <a:pt x="83907" y="30814"/>
                  <a:pt x="86153" y="29693"/>
                </a:cubicBezTo>
                <a:cubicBezTo>
                  <a:pt x="87944" y="28799"/>
                  <a:pt x="87127" y="25806"/>
                  <a:pt x="87761" y="23907"/>
                </a:cubicBezTo>
              </a:path>
            </a:pathLst>
          </a:custGeom>
          <a:noFill/>
          <a:ln w="28575" cap="flat" cmpd="sng">
            <a:solidFill>
              <a:srgbClr val="0097A7"/>
            </a:solidFill>
            <a:prstDash val="solid"/>
            <a:round/>
            <a:headEnd type="none" w="med" len="med"/>
            <a:tailEnd type="none" w="med" len="med"/>
          </a:ln>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99E7CA-2B7F-491D-7177-0351D71CE275}"/>
              </a:ext>
            </a:extLst>
          </p:cNvPr>
          <p:cNvSpPr txBox="1"/>
          <p:nvPr/>
        </p:nvSpPr>
        <p:spPr>
          <a:xfrm>
            <a:off x="2286000" y="1558204"/>
            <a:ext cx="4572000" cy="2031325"/>
          </a:xfrm>
          <a:prstGeom prst="rect">
            <a:avLst/>
          </a:prstGeom>
          <a:noFill/>
        </p:spPr>
        <p:txBody>
          <a:bodyPr wrap="square">
            <a:spAutoFit/>
          </a:bodyPr>
          <a:lstStyle/>
          <a:p>
            <a:pPr>
              <a:buNone/>
            </a:pPr>
            <a:r>
              <a:rPr lang="en-US" dirty="0"/>
              <a:t>Encoder:</a:t>
            </a:r>
          </a:p>
          <a:p>
            <a:pPr>
              <a:buFont typeface="Arial" panose="020B0604020202020204" pitchFamily="34" charset="0"/>
              <a:buChar char="•"/>
            </a:pPr>
            <a:r>
              <a:rPr lang="en-US" dirty="0"/>
              <a:t>Processes entire input at once</a:t>
            </a:r>
          </a:p>
          <a:p>
            <a:pPr>
              <a:buFont typeface="Arial" panose="020B0604020202020204" pitchFamily="34" charset="0"/>
              <a:buChar char="•"/>
            </a:pPr>
            <a:r>
              <a:rPr lang="en-US" dirty="0"/>
              <a:t>Uses bidirectional self-attention</a:t>
            </a:r>
          </a:p>
          <a:p>
            <a:pPr>
              <a:buFont typeface="Arial" panose="020B0604020202020204" pitchFamily="34" charset="0"/>
              <a:buChar char="•"/>
            </a:pPr>
            <a:r>
              <a:rPr lang="en-US" dirty="0"/>
              <a:t>Produces contextual representations</a:t>
            </a:r>
          </a:p>
          <a:p>
            <a:pPr>
              <a:buNone/>
            </a:pPr>
            <a:r>
              <a:rPr lang="en-US" dirty="0"/>
              <a:t>Decoder:</a:t>
            </a:r>
          </a:p>
          <a:p>
            <a:pPr>
              <a:buFont typeface="Arial" panose="020B0604020202020204" pitchFamily="34" charset="0"/>
              <a:buChar char="•"/>
            </a:pPr>
            <a:r>
              <a:rPr lang="en-US" dirty="0"/>
              <a:t>Generates output token by token</a:t>
            </a:r>
          </a:p>
          <a:p>
            <a:pPr>
              <a:buFont typeface="Arial" panose="020B0604020202020204" pitchFamily="34" charset="0"/>
              <a:buChar char="•"/>
            </a:pPr>
            <a:r>
              <a:rPr lang="en-US" dirty="0"/>
              <a:t>Uses masked self-attention</a:t>
            </a:r>
          </a:p>
          <a:p>
            <a:pPr>
              <a:buFont typeface="Arial" panose="020B0604020202020204" pitchFamily="34" charset="0"/>
              <a:buChar char="•"/>
            </a:pPr>
            <a:r>
              <a:rPr lang="en-US" dirty="0"/>
              <a:t>Uses cross-attention to encoder (in encoder-decoder models)</a:t>
            </a:r>
          </a:p>
        </p:txBody>
      </p:sp>
    </p:spTree>
    <p:extLst>
      <p:ext uri="{BB962C8B-B14F-4D97-AF65-F5344CB8AC3E}">
        <p14:creationId xmlns:p14="http://schemas.microsoft.com/office/powerpoint/2010/main" val="2278573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86"/>
          <p:cNvSpPr txBox="1"/>
          <p:nvPr/>
        </p:nvSpPr>
        <p:spPr>
          <a:xfrm>
            <a:off x="334000" y="238550"/>
            <a:ext cx="85173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595959"/>
                </a:solidFill>
                <a:latin typeface="Lexend"/>
                <a:ea typeface="Lexend"/>
                <a:cs typeface="Lexend"/>
                <a:sym typeface="Lexend"/>
              </a:rPr>
              <a:t>Required Reading:</a:t>
            </a:r>
            <a:endParaRPr sz="24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chemeClr val="lt2"/>
              </a:solidFill>
              <a:latin typeface="Lexend"/>
              <a:ea typeface="Lexend"/>
              <a:cs typeface="Lexend"/>
              <a:sym typeface="Lexend"/>
            </a:endParaRPr>
          </a:p>
          <a:p>
            <a:pPr marL="0" lvl="0" indent="0" algn="l" rtl="0">
              <a:spcBef>
                <a:spcPts val="0"/>
              </a:spcBef>
              <a:spcAft>
                <a:spcPts val="0"/>
              </a:spcAft>
              <a:buNone/>
            </a:pPr>
            <a:r>
              <a:rPr lang="en" sz="1600">
                <a:solidFill>
                  <a:schemeClr val="lt2"/>
                </a:solidFill>
                <a:latin typeface="Lexend"/>
                <a:ea typeface="Lexend"/>
                <a:cs typeface="Lexend"/>
                <a:sym typeface="Lexend"/>
              </a:rPr>
              <a:t>The Annotated Transformer</a:t>
            </a:r>
            <a:endParaRPr sz="1600">
              <a:solidFill>
                <a:schemeClr val="lt2"/>
              </a:solidFill>
              <a:latin typeface="Lexend"/>
              <a:ea typeface="Lexend"/>
              <a:cs typeface="Lexend"/>
              <a:sym typeface="Lexend"/>
            </a:endParaRPr>
          </a:p>
          <a:p>
            <a:pPr marL="0" lvl="0" indent="0" algn="l" rtl="0">
              <a:spcBef>
                <a:spcPts val="0"/>
              </a:spcBef>
              <a:spcAft>
                <a:spcPts val="0"/>
              </a:spcAft>
              <a:buNone/>
            </a:pPr>
            <a:r>
              <a:rPr lang="en" sz="1600" u="sng">
                <a:solidFill>
                  <a:schemeClr val="hlink"/>
                </a:solidFill>
                <a:latin typeface="Lexend"/>
                <a:ea typeface="Lexend"/>
                <a:cs typeface="Lexend"/>
                <a:sym typeface="Lexend"/>
                <a:hlinkClick r:id="rId3"/>
              </a:rPr>
              <a:t>https://nlp.seas.harvard.edu/annotated-transformer/</a:t>
            </a: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2400">
                <a:solidFill>
                  <a:srgbClr val="595959"/>
                </a:solidFill>
                <a:latin typeface="Lexend"/>
                <a:ea typeface="Lexend"/>
                <a:cs typeface="Lexend"/>
                <a:sym typeface="Lexend"/>
              </a:rPr>
              <a:t>Recommended Reading:</a:t>
            </a: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chemeClr val="lt2"/>
                </a:solidFill>
                <a:latin typeface="Lexend"/>
                <a:ea typeface="Lexend"/>
                <a:cs typeface="Lexend"/>
                <a:sym typeface="Lexend"/>
              </a:rPr>
              <a:t>Transformers from Scratch</a:t>
            </a:r>
            <a:endParaRPr sz="1600">
              <a:solidFill>
                <a:schemeClr val="lt2"/>
              </a:solidFill>
              <a:latin typeface="Lexend"/>
              <a:ea typeface="Lexend"/>
              <a:cs typeface="Lexend"/>
              <a:sym typeface="Lexend"/>
            </a:endParaRPr>
          </a:p>
          <a:p>
            <a:pPr marL="0" lvl="0" indent="0" algn="l" rtl="0">
              <a:spcBef>
                <a:spcPts val="0"/>
              </a:spcBef>
              <a:spcAft>
                <a:spcPts val="0"/>
              </a:spcAft>
              <a:buNone/>
            </a:pPr>
            <a:r>
              <a:rPr lang="en" sz="1600" u="sng">
                <a:solidFill>
                  <a:schemeClr val="hlink"/>
                </a:solidFill>
                <a:latin typeface="Lexend"/>
                <a:ea typeface="Lexend"/>
                <a:cs typeface="Lexend"/>
                <a:sym typeface="Lexend"/>
                <a:hlinkClick r:id="rId4"/>
              </a:rPr>
              <a:t>https://e2eml.school/transformers.html</a:t>
            </a: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chemeClr val="lt2"/>
                </a:solidFill>
                <a:latin typeface="Lexend"/>
                <a:ea typeface="Lexend"/>
                <a:cs typeface="Lexend"/>
                <a:sym typeface="Lexend"/>
              </a:rPr>
              <a:t>Transformers explained visually</a:t>
            </a:r>
            <a:endParaRPr sz="1600">
              <a:solidFill>
                <a:schemeClr val="lt2"/>
              </a:solidFill>
              <a:latin typeface="Lexend"/>
              <a:ea typeface="Lexend"/>
              <a:cs typeface="Lexend"/>
              <a:sym typeface="Lexend"/>
            </a:endParaRPr>
          </a:p>
          <a:p>
            <a:pPr marL="0" lvl="0" indent="0" algn="l" rtl="0">
              <a:spcBef>
                <a:spcPts val="0"/>
              </a:spcBef>
              <a:spcAft>
                <a:spcPts val="0"/>
              </a:spcAft>
              <a:buNone/>
            </a:pPr>
            <a:r>
              <a:rPr lang="en" sz="1600" u="sng">
                <a:solidFill>
                  <a:schemeClr val="hlink"/>
                </a:solidFill>
                <a:latin typeface="Lexend"/>
                <a:ea typeface="Lexend"/>
                <a:cs typeface="Lexend"/>
                <a:sym typeface="Lexend"/>
                <a:hlinkClick r:id="rId5"/>
              </a:rPr>
              <a:t>https://www.youtube.com/watch?v=wjZofJX0v4M</a:t>
            </a: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chemeClr val="lt2"/>
                </a:solidFill>
                <a:latin typeface="Lexend"/>
                <a:ea typeface="Lexend"/>
                <a:cs typeface="Lexend"/>
                <a:sym typeface="Lexend"/>
              </a:rPr>
              <a:t>Build GPT from scratch (Andrej Karpathy)</a:t>
            </a:r>
            <a:endParaRPr sz="1600">
              <a:solidFill>
                <a:schemeClr val="lt2"/>
              </a:solidFill>
              <a:latin typeface="Lexend"/>
              <a:ea typeface="Lexend"/>
              <a:cs typeface="Lexend"/>
              <a:sym typeface="Lexend"/>
            </a:endParaRPr>
          </a:p>
          <a:p>
            <a:pPr marL="0" lvl="0" indent="0" algn="l" rtl="0">
              <a:spcBef>
                <a:spcPts val="0"/>
              </a:spcBef>
              <a:spcAft>
                <a:spcPts val="0"/>
              </a:spcAft>
              <a:buNone/>
            </a:pPr>
            <a:r>
              <a:rPr lang="en" sz="1600" u="sng">
                <a:solidFill>
                  <a:schemeClr val="hlink"/>
                </a:solidFill>
                <a:latin typeface="Lexend"/>
                <a:ea typeface="Lexend"/>
                <a:cs typeface="Lexend"/>
                <a:sym typeface="Lexend"/>
                <a:hlinkClick r:id="rId6"/>
              </a:rPr>
              <a:t>https://www.youtube.com/watch?v=kCc8FmEb1nY</a:t>
            </a: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87"/>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46</a:t>
            </a:fld>
            <a:endParaRPr>
              <a:solidFill>
                <a:srgbClr val="1D1D1D"/>
              </a:solidFill>
              <a:latin typeface="Lexend SemiBold"/>
              <a:ea typeface="Lexend SemiBold"/>
              <a:cs typeface="Lexend SemiBold"/>
              <a:sym typeface="Lexend SemiBold"/>
            </a:endParaRPr>
          </a:p>
        </p:txBody>
      </p:sp>
      <p:sp>
        <p:nvSpPr>
          <p:cNvPr id="1337" name="Google Shape;1337;p87"/>
          <p:cNvSpPr/>
          <p:nvPr/>
        </p:nvSpPr>
        <p:spPr>
          <a:xfrm>
            <a:off x="431575" y="435200"/>
            <a:ext cx="32595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At Inference</a:t>
            </a:r>
            <a:endParaRPr sz="3400">
              <a:latin typeface="Lexend"/>
              <a:ea typeface="Lexend"/>
              <a:cs typeface="Lexend"/>
              <a:sym typeface="Lexend"/>
            </a:endParaRPr>
          </a:p>
        </p:txBody>
      </p:sp>
      <p:sp>
        <p:nvSpPr>
          <p:cNvPr id="1338" name="Google Shape;1338;p87"/>
          <p:cNvSpPr/>
          <p:nvPr/>
        </p:nvSpPr>
        <p:spPr>
          <a:xfrm>
            <a:off x="3341700" y="1435650"/>
            <a:ext cx="2460600" cy="502500"/>
          </a:xfrm>
          <a:prstGeom prst="rect">
            <a:avLst/>
          </a:prstGeom>
          <a:solidFill>
            <a:schemeClr val="accent3"/>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Lexend"/>
                <a:ea typeface="Lexend"/>
                <a:cs typeface="Lexend"/>
                <a:sym typeface="Lexend"/>
              </a:rPr>
              <a:t>Input data tokenized</a:t>
            </a:r>
            <a:endParaRPr sz="1500">
              <a:latin typeface="Lexend"/>
              <a:ea typeface="Lexend"/>
              <a:cs typeface="Lexend"/>
              <a:sym typeface="Lexend"/>
            </a:endParaRPr>
          </a:p>
        </p:txBody>
      </p:sp>
      <p:sp>
        <p:nvSpPr>
          <p:cNvPr id="1339" name="Google Shape;1339;p87"/>
          <p:cNvSpPr/>
          <p:nvPr/>
        </p:nvSpPr>
        <p:spPr>
          <a:xfrm>
            <a:off x="3341700" y="2320500"/>
            <a:ext cx="2460600" cy="502500"/>
          </a:xfrm>
          <a:prstGeom prst="rect">
            <a:avLst/>
          </a:prstGeom>
          <a:solidFill>
            <a:schemeClr val="accent3"/>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Lexend"/>
                <a:ea typeface="Lexend"/>
                <a:cs typeface="Lexend"/>
                <a:sym typeface="Lexend"/>
              </a:rPr>
              <a:t>Token → embedding</a:t>
            </a:r>
            <a:endParaRPr sz="1500">
              <a:latin typeface="Lexend"/>
              <a:ea typeface="Lexend"/>
              <a:cs typeface="Lexend"/>
              <a:sym typeface="Lexend"/>
            </a:endParaRPr>
          </a:p>
        </p:txBody>
      </p:sp>
      <p:sp>
        <p:nvSpPr>
          <p:cNvPr id="1340" name="Google Shape;1340;p87"/>
          <p:cNvSpPr/>
          <p:nvPr/>
        </p:nvSpPr>
        <p:spPr>
          <a:xfrm>
            <a:off x="3341700" y="3205350"/>
            <a:ext cx="2460600" cy="502500"/>
          </a:xfrm>
          <a:prstGeom prst="rect">
            <a:avLst/>
          </a:prstGeom>
          <a:solidFill>
            <a:schemeClr val="accent3"/>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Lexend"/>
                <a:ea typeface="Lexend"/>
                <a:cs typeface="Lexend"/>
                <a:sym typeface="Lexend"/>
              </a:rPr>
              <a:t>Positional encodings added to embeddings</a:t>
            </a:r>
            <a:endParaRPr sz="1500">
              <a:latin typeface="Lexend"/>
              <a:ea typeface="Lexend"/>
              <a:cs typeface="Lexend"/>
              <a:sym typeface="Lexen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88"/>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47</a:t>
            </a:fld>
            <a:endParaRPr>
              <a:solidFill>
                <a:srgbClr val="1D1D1D"/>
              </a:solidFill>
              <a:latin typeface="Lexend SemiBold"/>
              <a:ea typeface="Lexend SemiBold"/>
              <a:cs typeface="Lexend SemiBold"/>
              <a:sym typeface="Lexend SemiBold"/>
            </a:endParaRPr>
          </a:p>
        </p:txBody>
      </p:sp>
      <p:sp>
        <p:nvSpPr>
          <p:cNvPr id="1346" name="Google Shape;1346;p88"/>
          <p:cNvSpPr/>
          <p:nvPr/>
        </p:nvSpPr>
        <p:spPr>
          <a:xfrm>
            <a:off x="431575" y="435200"/>
            <a:ext cx="32595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At Inference</a:t>
            </a:r>
            <a:endParaRPr sz="3400">
              <a:latin typeface="Lexend"/>
              <a:ea typeface="Lexend"/>
              <a:cs typeface="Lexend"/>
              <a:sym typeface="Lexend"/>
            </a:endParaRPr>
          </a:p>
        </p:txBody>
      </p:sp>
      <p:sp>
        <p:nvSpPr>
          <p:cNvPr id="1347" name="Google Shape;1347;p88"/>
          <p:cNvSpPr/>
          <p:nvPr/>
        </p:nvSpPr>
        <p:spPr>
          <a:xfrm>
            <a:off x="331600" y="1208200"/>
            <a:ext cx="2725500" cy="2272200"/>
          </a:xfrm>
          <a:prstGeom prst="rect">
            <a:avLst/>
          </a:prstGeom>
          <a:solidFill>
            <a:schemeClr val="accent3"/>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Lexend"/>
                <a:ea typeface="Lexend"/>
                <a:cs typeface="Lexend"/>
                <a:sym typeface="Lexend"/>
              </a:rPr>
              <a:t>Encoder Layers</a:t>
            </a:r>
            <a:endParaRPr sz="1500">
              <a:latin typeface="Lexend"/>
              <a:ea typeface="Lexend"/>
              <a:cs typeface="Lexend"/>
              <a:sym typeface="Lexend"/>
            </a:endParaRPr>
          </a:p>
          <a:p>
            <a:pPr marL="457200" lvl="0" indent="-323850" algn="l" rtl="0">
              <a:spcBef>
                <a:spcPts val="0"/>
              </a:spcBef>
              <a:spcAft>
                <a:spcPts val="0"/>
              </a:spcAft>
              <a:buSzPts val="1500"/>
              <a:buFont typeface="Lexend"/>
              <a:buChar char="-"/>
            </a:pPr>
            <a:r>
              <a:rPr lang="en" sz="1500">
                <a:latin typeface="Lexend"/>
                <a:ea typeface="Lexend"/>
                <a:cs typeface="Lexend"/>
                <a:sym typeface="Lexend"/>
              </a:rPr>
              <a:t>Self attention weighs importance of other tokens when processing specific token in input sequence</a:t>
            </a:r>
            <a:endParaRPr sz="1500">
              <a:latin typeface="Lexend"/>
              <a:ea typeface="Lexend"/>
              <a:cs typeface="Lexend"/>
              <a:sym typeface="Lexend"/>
            </a:endParaRPr>
          </a:p>
          <a:p>
            <a:pPr marL="457200" lvl="0" indent="-323850" algn="l" rtl="0">
              <a:spcBef>
                <a:spcPts val="0"/>
              </a:spcBef>
              <a:spcAft>
                <a:spcPts val="0"/>
              </a:spcAft>
              <a:buSzPts val="1500"/>
              <a:buFont typeface="Lexend"/>
              <a:buChar char="-"/>
            </a:pPr>
            <a:r>
              <a:rPr lang="en" sz="1500">
                <a:latin typeface="Lexend"/>
                <a:ea typeface="Lexend"/>
                <a:cs typeface="Lexend"/>
                <a:sym typeface="Lexend"/>
              </a:rPr>
              <a:t>FF NN</a:t>
            </a:r>
            <a:endParaRPr sz="1500">
              <a:latin typeface="Lexend"/>
              <a:ea typeface="Lexend"/>
              <a:cs typeface="Lexend"/>
              <a:sym typeface="Lexend"/>
            </a:endParaRPr>
          </a:p>
        </p:txBody>
      </p:sp>
      <p:sp>
        <p:nvSpPr>
          <p:cNvPr id="1348" name="Google Shape;1348;p88"/>
          <p:cNvSpPr/>
          <p:nvPr/>
        </p:nvSpPr>
        <p:spPr>
          <a:xfrm>
            <a:off x="3209250" y="1208200"/>
            <a:ext cx="2725500" cy="3705900"/>
          </a:xfrm>
          <a:prstGeom prst="rect">
            <a:avLst/>
          </a:prstGeom>
          <a:solidFill>
            <a:schemeClr val="accent3"/>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Lexend"/>
                <a:ea typeface="Lexend"/>
                <a:cs typeface="Lexend"/>
                <a:sym typeface="Lexend"/>
              </a:rPr>
              <a:t>Decode Layers</a:t>
            </a:r>
            <a:endParaRPr sz="1500">
              <a:latin typeface="Lexend"/>
              <a:ea typeface="Lexend"/>
              <a:cs typeface="Lexend"/>
              <a:sym typeface="Lexend"/>
            </a:endParaRPr>
          </a:p>
          <a:p>
            <a:pPr marL="457200" lvl="0" indent="-323850" algn="l" rtl="0">
              <a:spcBef>
                <a:spcPts val="0"/>
              </a:spcBef>
              <a:spcAft>
                <a:spcPts val="0"/>
              </a:spcAft>
              <a:buSzPts val="1500"/>
              <a:buFont typeface="Lexend"/>
              <a:buChar char="-"/>
            </a:pPr>
            <a:r>
              <a:rPr lang="en" sz="1500">
                <a:latin typeface="Lexend"/>
                <a:ea typeface="Lexend"/>
                <a:cs typeface="Lexend"/>
                <a:sym typeface="Lexend"/>
              </a:rPr>
              <a:t>Each decoder layer has a self attention mechanism, but it is masked to prevent tokens from attending to future tokens in sequence</a:t>
            </a:r>
            <a:endParaRPr sz="1500">
              <a:latin typeface="Lexend"/>
              <a:ea typeface="Lexend"/>
              <a:cs typeface="Lexend"/>
              <a:sym typeface="Lexend"/>
            </a:endParaRPr>
          </a:p>
          <a:p>
            <a:pPr marL="457200" lvl="0" indent="-323850" algn="l" rtl="0">
              <a:spcBef>
                <a:spcPts val="0"/>
              </a:spcBef>
              <a:spcAft>
                <a:spcPts val="0"/>
              </a:spcAft>
              <a:buSzPts val="1500"/>
              <a:buFont typeface="Lexend"/>
              <a:buChar char="-"/>
            </a:pPr>
            <a:r>
              <a:rPr lang="en" sz="1500">
                <a:latin typeface="Lexend"/>
                <a:ea typeface="Lexend"/>
                <a:cs typeface="Lexend"/>
                <a:sym typeface="Lexend"/>
              </a:rPr>
              <a:t>In encoder-decoder models, the decoder also has cross-attention layers that allow it to attend to the output of the encoder layers</a:t>
            </a:r>
            <a:endParaRPr sz="1500">
              <a:latin typeface="Lexend"/>
              <a:ea typeface="Lexend"/>
              <a:cs typeface="Lexend"/>
              <a:sym typeface="Lexend"/>
            </a:endParaRPr>
          </a:p>
        </p:txBody>
      </p:sp>
      <p:sp>
        <p:nvSpPr>
          <p:cNvPr id="1349" name="Google Shape;1349;p88"/>
          <p:cNvSpPr/>
          <p:nvPr/>
        </p:nvSpPr>
        <p:spPr>
          <a:xfrm>
            <a:off x="6125900" y="1208200"/>
            <a:ext cx="2725500" cy="3276000"/>
          </a:xfrm>
          <a:prstGeom prst="rect">
            <a:avLst/>
          </a:prstGeom>
          <a:solidFill>
            <a:schemeClr val="accent3"/>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Lexend"/>
                <a:ea typeface="Lexend"/>
                <a:cs typeface="Lexend"/>
                <a:sym typeface="Lexend"/>
              </a:rPr>
              <a:t>Output Generation</a:t>
            </a:r>
            <a:endParaRPr sz="1500">
              <a:latin typeface="Lexend"/>
              <a:ea typeface="Lexend"/>
              <a:cs typeface="Lexend"/>
              <a:sym typeface="Lexend"/>
            </a:endParaRPr>
          </a:p>
          <a:p>
            <a:pPr marL="457200" lvl="0" indent="-323850" algn="l" rtl="0">
              <a:spcBef>
                <a:spcPts val="0"/>
              </a:spcBef>
              <a:spcAft>
                <a:spcPts val="0"/>
              </a:spcAft>
              <a:buSzPts val="1500"/>
              <a:buFont typeface="Lexend"/>
              <a:buChar char="-"/>
            </a:pPr>
            <a:r>
              <a:rPr lang="en" sz="1500">
                <a:latin typeface="Lexend"/>
                <a:ea typeface="Lexend"/>
                <a:cs typeface="Lexend"/>
                <a:sym typeface="Lexend"/>
              </a:rPr>
              <a:t>Final decoder layer’s output passed to linear layer + softmax function to generate probabilities for each token in the model’s vocabulary</a:t>
            </a:r>
            <a:endParaRPr sz="1500">
              <a:latin typeface="Lexend"/>
              <a:ea typeface="Lexend"/>
              <a:cs typeface="Lexend"/>
              <a:sym typeface="Lexend"/>
            </a:endParaRPr>
          </a:p>
          <a:p>
            <a:pPr marL="457200" lvl="0" indent="-323850" algn="l" rtl="0">
              <a:spcBef>
                <a:spcPts val="0"/>
              </a:spcBef>
              <a:spcAft>
                <a:spcPts val="0"/>
              </a:spcAft>
              <a:buSzPts val="1500"/>
              <a:buFont typeface="Lexend"/>
              <a:buChar char="-"/>
            </a:pPr>
            <a:r>
              <a:rPr lang="en" sz="1500">
                <a:latin typeface="Lexend"/>
                <a:ea typeface="Lexend"/>
                <a:cs typeface="Lexend"/>
                <a:sym typeface="Lexend"/>
              </a:rPr>
              <a:t>Token with highest probability is often selected as the output at each step</a:t>
            </a:r>
            <a:endParaRPr sz="1500">
              <a:latin typeface="Lexend"/>
              <a:ea typeface="Lexend"/>
              <a:cs typeface="Lexend"/>
              <a:sym typeface="Lexen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89"/>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48</a:t>
            </a:fld>
            <a:endParaRPr>
              <a:solidFill>
                <a:srgbClr val="1D1D1D"/>
              </a:solidFill>
              <a:latin typeface="Lexend SemiBold"/>
              <a:ea typeface="Lexend SemiBold"/>
              <a:cs typeface="Lexend SemiBold"/>
              <a:sym typeface="Lexend SemiBold"/>
            </a:endParaRPr>
          </a:p>
        </p:txBody>
      </p:sp>
      <p:sp>
        <p:nvSpPr>
          <p:cNvPr id="1355" name="Google Shape;1355;p89"/>
          <p:cNvSpPr/>
          <p:nvPr/>
        </p:nvSpPr>
        <p:spPr>
          <a:xfrm>
            <a:off x="431575" y="435200"/>
            <a:ext cx="32595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At Inference</a:t>
            </a:r>
            <a:endParaRPr sz="3400">
              <a:latin typeface="Lexend"/>
              <a:ea typeface="Lexend"/>
              <a:cs typeface="Lexend"/>
              <a:sym typeface="Lexend"/>
            </a:endParaRPr>
          </a:p>
        </p:txBody>
      </p:sp>
      <p:sp>
        <p:nvSpPr>
          <p:cNvPr id="1356" name="Google Shape;1356;p89"/>
          <p:cNvSpPr/>
          <p:nvPr/>
        </p:nvSpPr>
        <p:spPr>
          <a:xfrm>
            <a:off x="3341700" y="1435650"/>
            <a:ext cx="2460600" cy="1581600"/>
          </a:xfrm>
          <a:prstGeom prst="rect">
            <a:avLst/>
          </a:prstGeom>
          <a:solidFill>
            <a:schemeClr val="accent3"/>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Lexend"/>
                <a:ea typeface="Lexend"/>
                <a:cs typeface="Lexend"/>
                <a:sym typeface="Lexend"/>
              </a:rPr>
              <a:t>Generated sequence of tokens then converted back into desired format (ie string of text)</a:t>
            </a:r>
            <a:endParaRPr sz="1500">
              <a:latin typeface="Lexend"/>
              <a:ea typeface="Lexend"/>
              <a:cs typeface="Lexend"/>
              <a:sym typeface="Lexen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90"/>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49</a:t>
            </a:fld>
            <a:endParaRPr>
              <a:solidFill>
                <a:srgbClr val="1D1D1D"/>
              </a:solidFill>
              <a:latin typeface="Lexend SemiBold"/>
              <a:ea typeface="Lexend SemiBold"/>
              <a:cs typeface="Lexend SemiBold"/>
              <a:sym typeface="Lexend SemiBold"/>
            </a:endParaRPr>
          </a:p>
        </p:txBody>
      </p:sp>
      <p:sp>
        <p:nvSpPr>
          <p:cNvPr id="1362" name="Google Shape;1362;p90"/>
          <p:cNvSpPr/>
          <p:nvPr/>
        </p:nvSpPr>
        <p:spPr>
          <a:xfrm>
            <a:off x="431575" y="435200"/>
            <a:ext cx="32595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At Inference</a:t>
            </a:r>
            <a:endParaRPr sz="3400">
              <a:latin typeface="Lexend"/>
              <a:ea typeface="Lexend"/>
              <a:cs typeface="Lexend"/>
              <a:sym typeface="Lexend"/>
            </a:endParaRPr>
          </a:p>
        </p:txBody>
      </p:sp>
      <p:sp>
        <p:nvSpPr>
          <p:cNvPr id="1363" name="Google Shape;1363;p90"/>
          <p:cNvSpPr txBox="1"/>
          <p:nvPr/>
        </p:nvSpPr>
        <p:spPr>
          <a:xfrm>
            <a:off x="311700" y="1152475"/>
            <a:ext cx="8341800" cy="3821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595959"/>
              </a:buClr>
              <a:buSzPts val="1800"/>
              <a:buFont typeface="Lexend"/>
              <a:buAutoNum type="arabicPeriod"/>
            </a:pPr>
            <a:r>
              <a:rPr lang="en" sz="1800">
                <a:solidFill>
                  <a:srgbClr val="595959"/>
                </a:solidFill>
                <a:latin typeface="Lexend"/>
                <a:ea typeface="Lexend"/>
                <a:cs typeface="Lexend"/>
                <a:sym typeface="Lexend"/>
              </a:rPr>
              <a:t>Different Embeddings for Different Meanings</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In the context of "</a:t>
            </a:r>
            <a:r>
              <a:rPr lang="en">
                <a:solidFill>
                  <a:srgbClr val="FF9900"/>
                </a:solidFill>
                <a:latin typeface="Lexend"/>
                <a:ea typeface="Lexend"/>
                <a:cs typeface="Lexend"/>
                <a:sym typeface="Lexend"/>
              </a:rPr>
              <a:t>I ate an orange</a:t>
            </a:r>
            <a:r>
              <a:rPr lang="en">
                <a:solidFill>
                  <a:srgbClr val="595959"/>
                </a:solidFill>
                <a:latin typeface="Lexend"/>
                <a:ea typeface="Lexend"/>
                <a:cs typeface="Lexend"/>
                <a:sym typeface="Lexend"/>
              </a:rPr>
              <a:t>," the embedding for "</a:t>
            </a:r>
            <a:r>
              <a:rPr lang="en">
                <a:solidFill>
                  <a:srgbClr val="FF9900"/>
                </a:solidFill>
                <a:latin typeface="Lexend"/>
                <a:ea typeface="Lexend"/>
                <a:cs typeface="Lexend"/>
                <a:sym typeface="Lexend"/>
              </a:rPr>
              <a:t>orange</a:t>
            </a:r>
            <a:r>
              <a:rPr lang="en">
                <a:solidFill>
                  <a:srgbClr val="595959"/>
                </a:solidFill>
                <a:latin typeface="Lexend"/>
                <a:ea typeface="Lexend"/>
                <a:cs typeface="Lexend"/>
                <a:sym typeface="Lexend"/>
              </a:rPr>
              <a:t>" would be closer to embeddings for other fruits or food-related contexts 🍊🍎🫐</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In the context of "</a:t>
            </a:r>
            <a:r>
              <a:rPr lang="en">
                <a:solidFill>
                  <a:srgbClr val="FF9900"/>
                </a:solidFill>
                <a:latin typeface="Lexend"/>
                <a:ea typeface="Lexend"/>
                <a:cs typeface="Lexend"/>
                <a:sym typeface="Lexend"/>
              </a:rPr>
              <a:t>The sunset is orange</a:t>
            </a:r>
            <a:r>
              <a:rPr lang="en">
                <a:solidFill>
                  <a:srgbClr val="595959"/>
                </a:solidFill>
                <a:latin typeface="Lexend"/>
                <a:ea typeface="Lexend"/>
                <a:cs typeface="Lexend"/>
                <a:sym typeface="Lexend"/>
              </a:rPr>
              <a:t>," the embedding for "</a:t>
            </a:r>
            <a:r>
              <a:rPr lang="en">
                <a:solidFill>
                  <a:srgbClr val="FF9900"/>
                </a:solidFill>
                <a:latin typeface="Lexend"/>
                <a:ea typeface="Lexend"/>
                <a:cs typeface="Lexend"/>
                <a:sym typeface="Lexend"/>
              </a:rPr>
              <a:t>orange</a:t>
            </a:r>
            <a:r>
              <a:rPr lang="en">
                <a:solidFill>
                  <a:srgbClr val="595959"/>
                </a:solidFill>
                <a:latin typeface="Lexend"/>
                <a:ea typeface="Lexend"/>
                <a:cs typeface="Lexend"/>
                <a:sym typeface="Lexend"/>
              </a:rPr>
              <a:t>" would be closer to color-related terms or descriptions of nature 🟧 🌅 🌈 </a:t>
            </a:r>
            <a:endParaRPr>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AutoNum type="arabicPeriod"/>
            </a:pPr>
            <a:r>
              <a:rPr lang="en" sz="1800">
                <a:solidFill>
                  <a:srgbClr val="595959"/>
                </a:solidFill>
                <a:latin typeface="Lexend"/>
                <a:ea typeface="Lexend"/>
                <a:cs typeface="Lexend"/>
                <a:sym typeface="Lexend"/>
              </a:rPr>
              <a:t>Inference</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At inference time, when a model encounters the word "</a:t>
            </a:r>
            <a:r>
              <a:rPr lang="en">
                <a:solidFill>
                  <a:srgbClr val="FF9900"/>
                </a:solidFill>
                <a:latin typeface="Lexend"/>
                <a:ea typeface="Lexend"/>
                <a:cs typeface="Lexend"/>
                <a:sym typeface="Lexend"/>
              </a:rPr>
              <a:t>orange</a:t>
            </a:r>
            <a:r>
              <a:rPr lang="en">
                <a:solidFill>
                  <a:srgbClr val="595959"/>
                </a:solidFill>
                <a:latin typeface="Lexend"/>
                <a:ea typeface="Lexend"/>
                <a:cs typeface="Lexend"/>
                <a:sym typeface="Lexend"/>
              </a:rPr>
              <a:t>," it doesn't rely on a predetermined static vector. </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Rather, it dynamically generates an embedding for "</a:t>
            </a:r>
            <a:r>
              <a:rPr lang="en">
                <a:solidFill>
                  <a:srgbClr val="FF9900"/>
                </a:solidFill>
                <a:latin typeface="Lexend"/>
                <a:ea typeface="Lexend"/>
                <a:cs typeface="Lexend"/>
                <a:sym typeface="Lexend"/>
              </a:rPr>
              <a:t>orange</a:t>
            </a:r>
            <a:r>
              <a:rPr lang="en">
                <a:solidFill>
                  <a:srgbClr val="595959"/>
                </a:solidFill>
                <a:latin typeface="Lexend"/>
                <a:ea typeface="Lexend"/>
                <a:cs typeface="Lexend"/>
                <a:sym typeface="Lexend"/>
              </a:rPr>
              <a:t>" by considering the entire sentence or surrounding text. </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Attention allows it to weigh the relevance of each surrounding word to determine the most appropriate meaning of "</a:t>
            </a:r>
            <a:r>
              <a:rPr lang="en">
                <a:solidFill>
                  <a:srgbClr val="FF9900"/>
                </a:solidFill>
                <a:latin typeface="Lexend"/>
                <a:ea typeface="Lexend"/>
                <a:cs typeface="Lexend"/>
                <a:sym typeface="Lexend"/>
              </a:rPr>
              <a:t>orange</a:t>
            </a:r>
            <a:r>
              <a:rPr lang="en">
                <a:solidFill>
                  <a:srgbClr val="595959"/>
                </a:solidFill>
                <a:latin typeface="Lexend"/>
                <a:ea typeface="Lexend"/>
                <a:cs typeface="Lexend"/>
                <a:sym typeface="Lexend"/>
              </a:rPr>
              <a:t>" in that specific context.</a:t>
            </a:r>
            <a:endParaRPr>
              <a:solidFill>
                <a:srgbClr val="595959"/>
              </a:solidFill>
              <a:latin typeface="Lexend"/>
              <a:ea typeface="Lexend"/>
              <a:cs typeface="Lexend"/>
              <a:sym typeface="Lexend"/>
            </a:endParaRPr>
          </a:p>
        </p:txBody>
      </p:sp>
      <p:sp>
        <p:nvSpPr>
          <p:cNvPr id="1364" name="Google Shape;1364;p90"/>
          <p:cNvSpPr txBox="1"/>
          <p:nvPr/>
        </p:nvSpPr>
        <p:spPr>
          <a:xfrm>
            <a:off x="3789500" y="43895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latin typeface="Lora"/>
                <a:ea typeface="Lora"/>
                <a:cs typeface="Lora"/>
                <a:sym typeface="Lora"/>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8"/>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Representing Text</a:t>
            </a:r>
            <a:endParaRPr/>
          </a:p>
        </p:txBody>
      </p:sp>
      <p:sp>
        <p:nvSpPr>
          <p:cNvPr id="507" name="Google Shape;507;p48"/>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5</a:t>
            </a:fld>
            <a:endParaRPr>
              <a:solidFill>
                <a:schemeClr val="dk1"/>
              </a:solidFill>
            </a:endParaRPr>
          </a:p>
        </p:txBody>
      </p:sp>
      <p:pic>
        <p:nvPicPr>
          <p:cNvPr id="508" name="Google Shape;508;p48"/>
          <p:cNvPicPr preferRelativeResize="0"/>
          <p:nvPr/>
        </p:nvPicPr>
        <p:blipFill rotWithShape="1">
          <a:blip r:embed="rId3">
            <a:alphaModFix/>
          </a:blip>
          <a:srcRect r="18480"/>
          <a:stretch/>
        </p:blipFill>
        <p:spPr>
          <a:xfrm>
            <a:off x="335150" y="1292202"/>
            <a:ext cx="5562300" cy="3063778"/>
          </a:xfrm>
          <a:prstGeom prst="rect">
            <a:avLst/>
          </a:prstGeom>
          <a:noFill/>
          <a:ln>
            <a:noFill/>
          </a:ln>
        </p:spPr>
      </p:pic>
      <p:sp>
        <p:nvSpPr>
          <p:cNvPr id="509" name="Google Shape;509;p48"/>
          <p:cNvSpPr txBox="1"/>
          <p:nvPr/>
        </p:nvSpPr>
        <p:spPr>
          <a:xfrm>
            <a:off x="5605500" y="1446625"/>
            <a:ext cx="3050100" cy="23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Lexend"/>
                <a:ea typeface="Lexend"/>
                <a:cs typeface="Lexend"/>
                <a:sym typeface="Lexend"/>
              </a:rPr>
              <a:t>Word embeddings (i.e. Word2Vec)!</a:t>
            </a:r>
            <a:endParaRPr sz="1700">
              <a:solidFill>
                <a:schemeClr val="dk1"/>
              </a:solidFill>
              <a:latin typeface="Lexend"/>
              <a:ea typeface="Lexend"/>
              <a:cs typeface="Lexend"/>
              <a:sym typeface="Lexend"/>
            </a:endParaRPr>
          </a:p>
          <a:p>
            <a:pPr marL="0" lvl="0" indent="0" algn="l" rtl="0">
              <a:spcBef>
                <a:spcPts val="0"/>
              </a:spcBef>
              <a:spcAft>
                <a:spcPts val="0"/>
              </a:spcAft>
              <a:buNone/>
            </a:pPr>
            <a:endParaRPr sz="1700">
              <a:solidFill>
                <a:schemeClr val="dk1"/>
              </a:solidFill>
              <a:latin typeface="Lexend"/>
              <a:ea typeface="Lexend"/>
              <a:cs typeface="Lexend"/>
              <a:sym typeface="Lexend"/>
            </a:endParaRPr>
          </a:p>
          <a:p>
            <a:pPr marL="0" lvl="0" indent="0" algn="l" rtl="0">
              <a:spcBef>
                <a:spcPts val="0"/>
              </a:spcBef>
              <a:spcAft>
                <a:spcPts val="0"/>
              </a:spcAft>
              <a:buNone/>
            </a:pPr>
            <a:r>
              <a:rPr lang="en" sz="1700">
                <a:solidFill>
                  <a:schemeClr val="dk1"/>
                </a:solidFill>
                <a:latin typeface="Lexend"/>
                <a:ea typeface="Lexend"/>
                <a:cs typeface="Lexend"/>
                <a:sym typeface="Lexend"/>
              </a:rPr>
              <a:t>Getting better, but static embeddings still lack contextual awareness.</a:t>
            </a:r>
            <a:endParaRPr sz="1700">
              <a:solidFill>
                <a:schemeClr val="dk1"/>
              </a:solidFill>
              <a:latin typeface="Lexend"/>
              <a:ea typeface="Lexend"/>
              <a:cs typeface="Lexend"/>
              <a:sym typeface="Lexen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91"/>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50</a:t>
            </a:fld>
            <a:endParaRPr>
              <a:solidFill>
                <a:srgbClr val="1D1D1D"/>
              </a:solidFill>
              <a:latin typeface="Lexend SemiBold"/>
              <a:ea typeface="Lexend SemiBold"/>
              <a:cs typeface="Lexend SemiBold"/>
              <a:sym typeface="Lexend SemiBold"/>
            </a:endParaRPr>
          </a:p>
        </p:txBody>
      </p:sp>
      <p:sp>
        <p:nvSpPr>
          <p:cNvPr id="1370" name="Google Shape;1370;p91"/>
          <p:cNvSpPr/>
          <p:nvPr/>
        </p:nvSpPr>
        <p:spPr>
          <a:xfrm>
            <a:off x="431575" y="435200"/>
            <a:ext cx="32595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Token Limits</a:t>
            </a:r>
            <a:endParaRPr sz="3400">
              <a:latin typeface="Lexend"/>
              <a:ea typeface="Lexend"/>
              <a:cs typeface="Lexend"/>
              <a:sym typeface="Lexend"/>
            </a:endParaRPr>
          </a:p>
        </p:txBody>
      </p:sp>
      <p:sp>
        <p:nvSpPr>
          <p:cNvPr id="1371" name="Google Shape;1371;p91"/>
          <p:cNvSpPr txBox="1"/>
          <p:nvPr/>
        </p:nvSpPr>
        <p:spPr>
          <a:xfrm>
            <a:off x="311700" y="1152475"/>
            <a:ext cx="8341800" cy="3821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Theoretically there is not a token limit.</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The complexity of calculating attention scores is quadratic </a:t>
            </a:r>
            <a:r>
              <a:rPr lang="en" sz="1800" i="1">
                <a:solidFill>
                  <a:srgbClr val="595959"/>
                </a:solidFill>
                <a:latin typeface="Lexend"/>
                <a:ea typeface="Lexend"/>
                <a:cs typeface="Lexend"/>
                <a:sym typeface="Lexend"/>
              </a:rPr>
              <a:t>(O(n</a:t>
            </a:r>
            <a:r>
              <a:rPr lang="en" sz="1800" i="1" baseline="30000">
                <a:solidFill>
                  <a:srgbClr val="595959"/>
                </a:solidFill>
                <a:latin typeface="Lexend"/>
                <a:ea typeface="Lexend"/>
                <a:cs typeface="Lexend"/>
                <a:sym typeface="Lexend"/>
              </a:rPr>
              <a:t>2</a:t>
            </a:r>
            <a:r>
              <a:rPr lang="en" sz="1800" i="1">
                <a:solidFill>
                  <a:srgbClr val="595959"/>
                </a:solidFill>
                <a:latin typeface="Lexend"/>
                <a:ea typeface="Lexend"/>
                <a:cs typeface="Lexend"/>
                <a:sym typeface="Lexend"/>
              </a:rPr>
              <a:t>))</a:t>
            </a:r>
            <a:r>
              <a:rPr lang="en" sz="1800">
                <a:solidFill>
                  <a:srgbClr val="595959"/>
                </a:solidFill>
                <a:latin typeface="Lexend"/>
                <a:ea typeface="Lexend"/>
                <a:cs typeface="Lexend"/>
                <a:sym typeface="Lexend"/>
              </a:rPr>
              <a:t> with respect to the sequence of length n. </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Computation &amp; Memory</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Gradients calculated over long sequences may become less meaningful</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Training is less efficient on long sequences</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Batch size and sequence length directly affect memory required during training (to maintain manageable memory, there is a tradeoff between batch size and max token limit)</a:t>
            </a:r>
            <a:endParaRPr>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Optimizations to increase token limits:</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Sparse attention patterns (i.e. Longformer, BigBird)</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Techniques like gradient checkpointing and mixed-precision training to manage memory more efficiently </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Parallel processing (specialized GPUs)</a:t>
            </a:r>
            <a:endParaRPr sz="1800">
              <a:solidFill>
                <a:srgbClr val="595959"/>
              </a:solidFill>
              <a:latin typeface="Lexend"/>
              <a:ea typeface="Lexend"/>
              <a:cs typeface="Lexend"/>
              <a:sym typeface="Lexen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92"/>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51</a:t>
            </a:fld>
            <a:endParaRPr>
              <a:solidFill>
                <a:srgbClr val="1D1D1D"/>
              </a:solidFill>
              <a:latin typeface="Lexend SemiBold"/>
              <a:ea typeface="Lexend SemiBold"/>
              <a:cs typeface="Lexend SemiBold"/>
              <a:sym typeface="Lexend SemiBold"/>
            </a:endParaRPr>
          </a:p>
        </p:txBody>
      </p:sp>
      <p:sp>
        <p:nvSpPr>
          <p:cNvPr id="1377" name="Google Shape;1377;p92"/>
          <p:cNvSpPr/>
          <p:nvPr/>
        </p:nvSpPr>
        <p:spPr>
          <a:xfrm>
            <a:off x="431575" y="435200"/>
            <a:ext cx="49311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BERT, ELMo, and GPT</a:t>
            </a:r>
            <a:endParaRPr sz="3400">
              <a:latin typeface="Lexend"/>
              <a:ea typeface="Lexend"/>
              <a:cs typeface="Lexend"/>
              <a:sym typeface="Lexend"/>
            </a:endParaRPr>
          </a:p>
        </p:txBody>
      </p:sp>
      <p:pic>
        <p:nvPicPr>
          <p:cNvPr id="1378" name="Google Shape;1378;p92"/>
          <p:cNvPicPr preferRelativeResize="0"/>
          <p:nvPr/>
        </p:nvPicPr>
        <p:blipFill>
          <a:blip r:embed="rId3">
            <a:alphaModFix/>
          </a:blip>
          <a:stretch>
            <a:fillRect/>
          </a:stretch>
        </p:blipFill>
        <p:spPr>
          <a:xfrm>
            <a:off x="292600" y="1208200"/>
            <a:ext cx="8728277" cy="3780400"/>
          </a:xfrm>
          <a:prstGeom prst="rect">
            <a:avLst/>
          </a:prstGeom>
          <a:noFill/>
          <a:ln>
            <a:noFill/>
          </a:ln>
        </p:spPr>
      </p:pic>
      <p:sp>
        <p:nvSpPr>
          <p:cNvPr id="1379" name="Google Shape;1379;p92"/>
          <p:cNvSpPr txBox="1"/>
          <p:nvPr/>
        </p:nvSpPr>
        <p:spPr>
          <a:xfrm>
            <a:off x="830625" y="1166075"/>
            <a:ext cx="1493400" cy="1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Encoder-only</a:t>
            </a:r>
            <a:endParaRPr sz="1200">
              <a:solidFill>
                <a:schemeClr val="dk1"/>
              </a:solidFill>
              <a:latin typeface="Lexend"/>
              <a:ea typeface="Lexend"/>
              <a:cs typeface="Lexend"/>
              <a:sym typeface="Lexend"/>
            </a:endParaRPr>
          </a:p>
        </p:txBody>
      </p:sp>
      <p:sp>
        <p:nvSpPr>
          <p:cNvPr id="1380" name="Google Shape;1380;p92"/>
          <p:cNvSpPr txBox="1"/>
          <p:nvPr/>
        </p:nvSpPr>
        <p:spPr>
          <a:xfrm>
            <a:off x="3078600" y="1166075"/>
            <a:ext cx="1493400" cy="1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Decoder-only</a:t>
            </a:r>
            <a:endParaRPr sz="1200">
              <a:solidFill>
                <a:schemeClr val="dk1"/>
              </a:solidFill>
              <a:latin typeface="Lexend"/>
              <a:ea typeface="Lexend"/>
              <a:cs typeface="Lexend"/>
              <a:sym typeface="Lexen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93"/>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Hugging Face Transformers 🤗</a:t>
            </a:r>
            <a:endParaRPr sz="2800">
              <a:solidFill>
                <a:srgbClr val="000000"/>
              </a:solidFill>
              <a:latin typeface="Lexend"/>
              <a:ea typeface="Lexend"/>
              <a:cs typeface="Lexend"/>
              <a:sym typeface="Lexend"/>
            </a:endParaRPr>
          </a:p>
        </p:txBody>
      </p:sp>
      <p:pic>
        <p:nvPicPr>
          <p:cNvPr id="1386" name="Google Shape;1386;p93"/>
          <p:cNvPicPr preferRelativeResize="0"/>
          <p:nvPr/>
        </p:nvPicPr>
        <p:blipFill>
          <a:blip r:embed="rId3">
            <a:alphaModFix/>
          </a:blip>
          <a:stretch>
            <a:fillRect/>
          </a:stretch>
        </p:blipFill>
        <p:spPr>
          <a:xfrm>
            <a:off x="4572000" y="1191538"/>
            <a:ext cx="3898200" cy="2321400"/>
          </a:xfrm>
          <a:prstGeom prst="rect">
            <a:avLst/>
          </a:prstGeom>
          <a:noFill/>
          <a:ln>
            <a:noFill/>
          </a:ln>
        </p:spPr>
      </p:pic>
      <p:pic>
        <p:nvPicPr>
          <p:cNvPr id="1387" name="Google Shape;1387;p93"/>
          <p:cNvPicPr preferRelativeResize="0"/>
          <p:nvPr/>
        </p:nvPicPr>
        <p:blipFill>
          <a:blip r:embed="rId4">
            <a:alphaModFix/>
          </a:blip>
          <a:stretch>
            <a:fillRect/>
          </a:stretch>
        </p:blipFill>
        <p:spPr>
          <a:xfrm>
            <a:off x="4151925" y="3686760"/>
            <a:ext cx="4738351" cy="947665"/>
          </a:xfrm>
          <a:prstGeom prst="rect">
            <a:avLst/>
          </a:prstGeom>
          <a:noFill/>
          <a:ln>
            <a:noFill/>
          </a:ln>
        </p:spPr>
      </p:pic>
      <p:sp>
        <p:nvSpPr>
          <p:cNvPr id="1388" name="Google Shape;1388;p93"/>
          <p:cNvSpPr txBox="1"/>
          <p:nvPr/>
        </p:nvSpPr>
        <p:spPr>
          <a:xfrm>
            <a:off x="311700" y="1219375"/>
            <a:ext cx="3702900" cy="314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a:solidFill>
                  <a:srgbClr val="595959"/>
                </a:solidFill>
                <a:latin typeface="Lexend"/>
                <a:ea typeface="Lexend"/>
                <a:cs typeface="Lexend"/>
                <a:sym typeface="Lexend"/>
              </a:rPr>
              <a:t>The transformers library has 3 building blocks: </a:t>
            </a:r>
            <a:endParaRPr sz="1800">
              <a:solidFill>
                <a:srgbClr val="595959"/>
              </a:solidFill>
              <a:latin typeface="Lexend"/>
              <a:ea typeface="Lexend"/>
              <a:cs typeface="Lexend"/>
              <a:sym typeface="Lexend"/>
            </a:endParaRPr>
          </a:p>
          <a:p>
            <a:pPr marL="457200" lvl="0" indent="-342900" algn="l" rtl="0">
              <a:lnSpc>
                <a:spcPct val="115000"/>
              </a:lnSpc>
              <a:spcBef>
                <a:spcPts val="120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A tokenizer</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A transformer architecture</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A head for NLP tasks</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ora"/>
              <a:buChar char="○"/>
            </a:pPr>
            <a:r>
              <a:rPr lang="en">
                <a:solidFill>
                  <a:srgbClr val="595959"/>
                </a:solidFill>
                <a:latin typeface="Lexend"/>
                <a:ea typeface="Lexend"/>
                <a:cs typeface="Lexend"/>
                <a:sym typeface="Lexend"/>
              </a:rPr>
              <a:t>e.g </a:t>
            </a:r>
            <a:r>
              <a:rPr lang="en" u="sng">
                <a:solidFill>
                  <a:srgbClr val="0097A7"/>
                </a:solidFill>
                <a:latin typeface="Lexend"/>
                <a:ea typeface="Lexend"/>
                <a:cs typeface="Lexend"/>
                <a:sym typeface="Lexend"/>
                <a:hlinkClick r:id="rId5">
                  <a:extLst>
                    <a:ext uri="{A12FA001-AC4F-418D-AE19-62706E023703}">
                      <ahyp:hlinkClr xmlns:ahyp="http://schemas.microsoft.com/office/drawing/2018/hyperlinkcolor" val="tx"/>
                    </a:ext>
                  </a:extLst>
                </a:hlinkClick>
              </a:rPr>
              <a:t>Text Classification</a:t>
            </a:r>
            <a:r>
              <a:rPr lang="en">
                <a:solidFill>
                  <a:srgbClr val="595959"/>
                </a:solidFill>
                <a:latin typeface="Lexend"/>
                <a:ea typeface="Lexend"/>
                <a:cs typeface="Lexend"/>
                <a:sym typeface="Lexend"/>
              </a:rPr>
              <a:t>,</a:t>
            </a:r>
            <a:r>
              <a:rPr lang="en" u="sng">
                <a:solidFill>
                  <a:srgbClr val="0097A7"/>
                </a:solidFill>
                <a:latin typeface="Lexend"/>
                <a:ea typeface="Lexend"/>
                <a:cs typeface="Lexend"/>
                <a:sym typeface="Lexend"/>
                <a:hlinkClick r:id="rId6">
                  <a:extLst>
                    <a:ext uri="{A12FA001-AC4F-418D-AE19-62706E023703}">
                      <ahyp:hlinkClr xmlns:ahyp="http://schemas.microsoft.com/office/drawing/2018/hyperlinkcolor" val="tx"/>
                    </a:ext>
                  </a:extLst>
                </a:hlinkClick>
              </a:rPr>
              <a:t> Generation</a:t>
            </a:r>
            <a:r>
              <a:rPr lang="en">
                <a:solidFill>
                  <a:srgbClr val="595959"/>
                </a:solidFill>
                <a:latin typeface="Lexend"/>
                <a:ea typeface="Lexend"/>
                <a:cs typeface="Lexend"/>
                <a:sym typeface="Lexend"/>
              </a:rPr>
              <a:t>,</a:t>
            </a:r>
            <a:r>
              <a:rPr lang="en" u="sng">
                <a:solidFill>
                  <a:srgbClr val="0097A7"/>
                </a:solidFill>
                <a:latin typeface="Lexend"/>
                <a:ea typeface="Lexend"/>
                <a:cs typeface="Lexend"/>
                <a:sym typeface="Lexend"/>
                <a:hlinkClick r:id="rId7">
                  <a:extLst>
                    <a:ext uri="{A12FA001-AC4F-418D-AE19-62706E023703}">
                      <ahyp:hlinkClr xmlns:ahyp="http://schemas.microsoft.com/office/drawing/2018/hyperlinkcolor" val="tx"/>
                    </a:ext>
                  </a:extLst>
                </a:hlinkClick>
              </a:rPr>
              <a:t> Sentiment Analysis</a:t>
            </a:r>
            <a:r>
              <a:rPr lang="en">
                <a:solidFill>
                  <a:srgbClr val="595959"/>
                </a:solidFill>
                <a:latin typeface="Lexend"/>
                <a:ea typeface="Lexend"/>
                <a:cs typeface="Lexend"/>
                <a:sym typeface="Lexend"/>
              </a:rPr>
              <a:t>,</a:t>
            </a:r>
            <a:r>
              <a:rPr lang="en" u="sng">
                <a:solidFill>
                  <a:srgbClr val="0097A7"/>
                </a:solidFill>
                <a:latin typeface="Lexend"/>
                <a:ea typeface="Lexend"/>
                <a:cs typeface="Lexend"/>
                <a:sym typeface="Lexend"/>
                <a:hlinkClick r:id="rId8">
                  <a:extLst>
                    <a:ext uri="{A12FA001-AC4F-418D-AE19-62706E023703}">
                      <ahyp:hlinkClr xmlns:ahyp="http://schemas.microsoft.com/office/drawing/2018/hyperlinkcolor" val="tx"/>
                    </a:ext>
                  </a:extLst>
                </a:hlinkClick>
              </a:rPr>
              <a:t> Translation</a:t>
            </a:r>
            <a:r>
              <a:rPr lang="en">
                <a:solidFill>
                  <a:srgbClr val="595959"/>
                </a:solidFill>
                <a:latin typeface="Lexend"/>
                <a:ea typeface="Lexend"/>
                <a:cs typeface="Lexend"/>
                <a:sym typeface="Lexend"/>
              </a:rPr>
              <a:t>, Summarization</a:t>
            </a:r>
            <a:endParaRPr>
              <a:solidFill>
                <a:srgbClr val="595959"/>
              </a:solidFill>
              <a:latin typeface="Lexend"/>
              <a:ea typeface="Lexend"/>
              <a:cs typeface="Lexend"/>
              <a:sym typeface="Lexend"/>
            </a:endParaRPr>
          </a:p>
        </p:txBody>
      </p:sp>
      <p:sp>
        <p:nvSpPr>
          <p:cNvPr id="1389" name="Google Shape;1389;p93"/>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52</a:t>
            </a:fld>
            <a:endParaRPr>
              <a:solidFill>
                <a:srgbClr val="1D1D1D"/>
              </a:solidFill>
              <a:latin typeface="Lexend SemiBold"/>
              <a:ea typeface="Lexend SemiBold"/>
              <a:cs typeface="Lexend SemiBold"/>
              <a:sym typeface="Lexend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94"/>
          <p:cNvSpPr txBox="1">
            <a:spLocks noGrp="1"/>
          </p:cNvSpPr>
          <p:nvPr>
            <p:ph type="sldNum" idx="4294967295"/>
          </p:nvPr>
        </p:nvSpPr>
        <p:spPr>
          <a:xfrm>
            <a:off x="8500700" y="114300"/>
            <a:ext cx="528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sp>
        <p:nvSpPr>
          <p:cNvPr id="1395" name="Google Shape;1395;p94"/>
          <p:cNvSpPr txBox="1">
            <a:spLocks noGrp="1"/>
          </p:cNvSpPr>
          <p:nvPr>
            <p:ph type="title"/>
          </p:nvPr>
        </p:nvSpPr>
        <p:spPr>
          <a:xfrm>
            <a:off x="1172300" y="1147250"/>
            <a:ext cx="4688100" cy="100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Applied NLP</a:t>
            </a:r>
            <a:endParaRPr/>
          </a:p>
        </p:txBody>
      </p:sp>
      <p:sp>
        <p:nvSpPr>
          <p:cNvPr id="1396" name="Google Shape;1396;p9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sp>
        <p:nvSpPr>
          <p:cNvPr id="1397" name="Google Shape;1397;p94"/>
          <p:cNvSpPr txBox="1"/>
          <p:nvPr/>
        </p:nvSpPr>
        <p:spPr>
          <a:xfrm>
            <a:off x="1172300" y="2427100"/>
            <a:ext cx="3000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Text Similarity</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Text Summarization</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Topic Modeling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95"/>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54</a:t>
            </a:fld>
            <a:endParaRPr>
              <a:solidFill>
                <a:srgbClr val="1D1D1D"/>
              </a:solidFill>
              <a:latin typeface="Lexend SemiBold"/>
              <a:ea typeface="Lexend SemiBold"/>
              <a:cs typeface="Lexend SemiBold"/>
              <a:sym typeface="Lexend SemiBold"/>
            </a:endParaRPr>
          </a:p>
        </p:txBody>
      </p:sp>
      <p:sp>
        <p:nvSpPr>
          <p:cNvPr id="1403" name="Google Shape;1403;p95"/>
          <p:cNvSpPr/>
          <p:nvPr/>
        </p:nvSpPr>
        <p:spPr>
          <a:xfrm>
            <a:off x="431575" y="435200"/>
            <a:ext cx="32595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Text Similarity</a:t>
            </a:r>
            <a:endParaRPr sz="3400">
              <a:latin typeface="Lexend"/>
              <a:ea typeface="Lexend"/>
              <a:cs typeface="Lexend"/>
              <a:sym typeface="Lexend"/>
            </a:endParaRPr>
          </a:p>
        </p:txBody>
      </p:sp>
      <p:sp>
        <p:nvSpPr>
          <p:cNvPr id="1404" name="Google Shape;1404;p95"/>
          <p:cNvSpPr txBox="1"/>
          <p:nvPr/>
        </p:nvSpPr>
        <p:spPr>
          <a:xfrm>
            <a:off x="3954050" y="369675"/>
            <a:ext cx="3688800" cy="9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595959"/>
                </a:solidFill>
                <a:latin typeface="Lexend"/>
                <a:ea typeface="Lexend"/>
                <a:cs typeface="Lexend"/>
                <a:sym typeface="Lexend"/>
              </a:rPr>
              <a:t>Measures how similar two documents are</a:t>
            </a:r>
            <a:endParaRPr sz="1900">
              <a:solidFill>
                <a:srgbClr val="595959"/>
              </a:solidFill>
              <a:latin typeface="Lexend"/>
              <a:ea typeface="Lexend"/>
              <a:cs typeface="Lexend"/>
              <a:sym typeface="Lexend"/>
            </a:endParaRPr>
          </a:p>
        </p:txBody>
      </p:sp>
      <p:sp>
        <p:nvSpPr>
          <p:cNvPr id="1405" name="Google Shape;1405;p95"/>
          <p:cNvSpPr txBox="1"/>
          <p:nvPr/>
        </p:nvSpPr>
        <p:spPr>
          <a:xfrm>
            <a:off x="431575" y="1655275"/>
            <a:ext cx="3688800" cy="9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595959"/>
                </a:solidFill>
                <a:latin typeface="Lexend"/>
                <a:ea typeface="Lexend"/>
                <a:cs typeface="Lexend"/>
                <a:sym typeface="Lexend"/>
              </a:rPr>
              <a:t>Lexical Similarity:</a:t>
            </a:r>
            <a:endParaRPr sz="1900" b="1">
              <a:solidFill>
                <a:srgbClr val="595959"/>
              </a:solidFill>
              <a:latin typeface="Lexend"/>
              <a:ea typeface="Lexend"/>
              <a:cs typeface="Lexend"/>
              <a:sym typeface="Lexend"/>
            </a:endParaRPr>
          </a:p>
          <a:p>
            <a:pPr marL="0" lvl="0" indent="0" algn="l" rtl="0">
              <a:spcBef>
                <a:spcPts val="0"/>
              </a:spcBef>
              <a:spcAft>
                <a:spcPts val="0"/>
              </a:spcAft>
              <a:buNone/>
            </a:pPr>
            <a:r>
              <a:rPr lang="en" sz="1900">
                <a:solidFill>
                  <a:srgbClr val="595959"/>
                </a:solidFill>
                <a:latin typeface="Lexend"/>
                <a:ea typeface="Lexend"/>
                <a:cs typeface="Lexend"/>
                <a:sym typeface="Lexend"/>
              </a:rPr>
              <a:t>Similar vocabulary</a:t>
            </a:r>
            <a:endParaRPr sz="1900">
              <a:solidFill>
                <a:srgbClr val="595959"/>
              </a:solidFill>
              <a:latin typeface="Lexend"/>
              <a:ea typeface="Lexend"/>
              <a:cs typeface="Lexend"/>
              <a:sym typeface="Lexend"/>
            </a:endParaRPr>
          </a:p>
          <a:p>
            <a:pPr marL="0" lvl="0" indent="0" algn="l" rtl="0">
              <a:spcBef>
                <a:spcPts val="0"/>
              </a:spcBef>
              <a:spcAft>
                <a:spcPts val="0"/>
              </a:spcAft>
              <a:buNone/>
            </a:pPr>
            <a:endParaRPr sz="1900">
              <a:solidFill>
                <a:srgbClr val="595959"/>
              </a:solidFill>
              <a:latin typeface="Lexend"/>
              <a:ea typeface="Lexend"/>
              <a:cs typeface="Lexend"/>
              <a:sym typeface="Lexend"/>
            </a:endParaRPr>
          </a:p>
          <a:p>
            <a:pPr marL="0" lvl="0" indent="0" algn="l" rtl="0">
              <a:spcBef>
                <a:spcPts val="0"/>
              </a:spcBef>
              <a:spcAft>
                <a:spcPts val="0"/>
              </a:spcAft>
              <a:buNone/>
            </a:pPr>
            <a:r>
              <a:rPr lang="en" sz="1900" b="1">
                <a:solidFill>
                  <a:srgbClr val="595959"/>
                </a:solidFill>
                <a:latin typeface="Lexend"/>
                <a:ea typeface="Lexend"/>
                <a:cs typeface="Lexend"/>
                <a:sym typeface="Lexend"/>
              </a:rPr>
              <a:t>Semantic Similarity:</a:t>
            </a:r>
            <a:endParaRPr sz="1900" b="1">
              <a:solidFill>
                <a:srgbClr val="595959"/>
              </a:solidFill>
              <a:latin typeface="Lexend"/>
              <a:ea typeface="Lexend"/>
              <a:cs typeface="Lexend"/>
              <a:sym typeface="Lexend"/>
            </a:endParaRPr>
          </a:p>
          <a:p>
            <a:pPr marL="0" lvl="0" indent="0" algn="l" rtl="0">
              <a:spcBef>
                <a:spcPts val="0"/>
              </a:spcBef>
              <a:spcAft>
                <a:spcPts val="0"/>
              </a:spcAft>
              <a:buNone/>
            </a:pPr>
            <a:r>
              <a:rPr lang="en" sz="1900">
                <a:solidFill>
                  <a:srgbClr val="595959"/>
                </a:solidFill>
                <a:latin typeface="Lexend"/>
                <a:ea typeface="Lexend"/>
                <a:cs typeface="Lexend"/>
                <a:sym typeface="Lexend"/>
              </a:rPr>
              <a:t>Similar meaning</a:t>
            </a:r>
            <a:endParaRPr sz="1900">
              <a:solidFill>
                <a:srgbClr val="595959"/>
              </a:solidFill>
              <a:latin typeface="Lexend"/>
              <a:ea typeface="Lexend"/>
              <a:cs typeface="Lexend"/>
              <a:sym typeface="Lexend"/>
            </a:endParaRPr>
          </a:p>
        </p:txBody>
      </p:sp>
      <p:pic>
        <p:nvPicPr>
          <p:cNvPr id="1406" name="Google Shape;1406;p95"/>
          <p:cNvPicPr preferRelativeResize="0"/>
          <p:nvPr/>
        </p:nvPicPr>
        <p:blipFill>
          <a:blip r:embed="rId3">
            <a:alphaModFix/>
          </a:blip>
          <a:stretch>
            <a:fillRect/>
          </a:stretch>
        </p:blipFill>
        <p:spPr>
          <a:xfrm>
            <a:off x="4120375" y="1358175"/>
            <a:ext cx="2543251" cy="1430575"/>
          </a:xfrm>
          <a:prstGeom prst="rect">
            <a:avLst/>
          </a:prstGeom>
          <a:noFill/>
          <a:ln>
            <a:noFill/>
          </a:ln>
        </p:spPr>
      </p:pic>
      <p:pic>
        <p:nvPicPr>
          <p:cNvPr id="1407" name="Google Shape;1407;p95"/>
          <p:cNvPicPr preferRelativeResize="0"/>
          <p:nvPr/>
        </p:nvPicPr>
        <p:blipFill>
          <a:blip r:embed="rId4">
            <a:alphaModFix/>
          </a:blip>
          <a:stretch>
            <a:fillRect/>
          </a:stretch>
        </p:blipFill>
        <p:spPr>
          <a:xfrm>
            <a:off x="5715346" y="2571749"/>
            <a:ext cx="3107348" cy="193904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96"/>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55</a:t>
            </a:fld>
            <a:endParaRPr>
              <a:solidFill>
                <a:srgbClr val="1D1D1D"/>
              </a:solidFill>
              <a:latin typeface="Lexend SemiBold"/>
              <a:ea typeface="Lexend SemiBold"/>
              <a:cs typeface="Lexend SemiBold"/>
              <a:sym typeface="Lexend SemiBold"/>
            </a:endParaRPr>
          </a:p>
        </p:txBody>
      </p:sp>
      <p:sp>
        <p:nvSpPr>
          <p:cNvPr id="1413" name="Google Shape;1413;p96"/>
          <p:cNvSpPr/>
          <p:nvPr/>
        </p:nvSpPr>
        <p:spPr>
          <a:xfrm>
            <a:off x="431575" y="435200"/>
            <a:ext cx="32595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Text Similarity</a:t>
            </a:r>
            <a:endParaRPr sz="3400">
              <a:latin typeface="Lexend"/>
              <a:ea typeface="Lexend"/>
              <a:cs typeface="Lexend"/>
              <a:sym typeface="Lexend"/>
            </a:endParaRPr>
          </a:p>
        </p:txBody>
      </p:sp>
      <p:sp>
        <p:nvSpPr>
          <p:cNvPr id="1414" name="Google Shape;1414;p96"/>
          <p:cNvSpPr txBox="1"/>
          <p:nvPr/>
        </p:nvSpPr>
        <p:spPr>
          <a:xfrm>
            <a:off x="3954050" y="369675"/>
            <a:ext cx="3688800" cy="9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595959"/>
                </a:solidFill>
                <a:latin typeface="Lexend"/>
                <a:ea typeface="Lexend"/>
                <a:cs typeface="Lexend"/>
                <a:sym typeface="Lexend"/>
              </a:rPr>
              <a:t>Measures how similar two documents are</a:t>
            </a:r>
            <a:endParaRPr sz="1900">
              <a:solidFill>
                <a:srgbClr val="595959"/>
              </a:solidFill>
              <a:latin typeface="Lexend"/>
              <a:ea typeface="Lexend"/>
              <a:cs typeface="Lexend"/>
              <a:sym typeface="Lexend"/>
            </a:endParaRPr>
          </a:p>
        </p:txBody>
      </p:sp>
      <p:sp>
        <p:nvSpPr>
          <p:cNvPr id="1415" name="Google Shape;1415;p96"/>
          <p:cNvSpPr txBox="1"/>
          <p:nvPr/>
        </p:nvSpPr>
        <p:spPr>
          <a:xfrm>
            <a:off x="431575" y="1655275"/>
            <a:ext cx="3688800" cy="9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595959"/>
                </a:solidFill>
                <a:latin typeface="Lexend"/>
                <a:ea typeface="Lexend"/>
                <a:cs typeface="Lexend"/>
                <a:sym typeface="Lexend"/>
              </a:rPr>
              <a:t>How?</a:t>
            </a:r>
            <a:endParaRPr sz="1900" b="1">
              <a:solidFill>
                <a:srgbClr val="595959"/>
              </a:solidFill>
              <a:latin typeface="Lexend"/>
              <a:ea typeface="Lexend"/>
              <a:cs typeface="Lexend"/>
              <a:sym typeface="Lexend"/>
            </a:endParaRPr>
          </a:p>
          <a:p>
            <a:pPr marL="0" lvl="0" indent="0" algn="l" rtl="0">
              <a:spcBef>
                <a:spcPts val="0"/>
              </a:spcBef>
              <a:spcAft>
                <a:spcPts val="0"/>
              </a:spcAft>
              <a:buNone/>
            </a:pPr>
            <a:r>
              <a:rPr lang="en" sz="1900">
                <a:solidFill>
                  <a:srgbClr val="595959"/>
                </a:solidFill>
                <a:latin typeface="Lexend"/>
                <a:ea typeface="Lexend"/>
                <a:cs typeface="Lexend"/>
                <a:sym typeface="Lexend"/>
              </a:rPr>
              <a:t>Calculate similarity between embeddings</a:t>
            </a:r>
            <a:endParaRPr sz="1900">
              <a:solidFill>
                <a:srgbClr val="595959"/>
              </a:solidFill>
              <a:latin typeface="Lexend"/>
              <a:ea typeface="Lexend"/>
              <a:cs typeface="Lexend"/>
              <a:sym typeface="Lexend"/>
            </a:endParaRPr>
          </a:p>
        </p:txBody>
      </p:sp>
      <p:pic>
        <p:nvPicPr>
          <p:cNvPr id="1416" name="Google Shape;1416;p96"/>
          <p:cNvPicPr preferRelativeResize="0"/>
          <p:nvPr/>
        </p:nvPicPr>
        <p:blipFill>
          <a:blip r:embed="rId3">
            <a:alphaModFix/>
          </a:blip>
          <a:stretch>
            <a:fillRect/>
          </a:stretch>
        </p:blipFill>
        <p:spPr>
          <a:xfrm>
            <a:off x="701088" y="3240738"/>
            <a:ext cx="7741824" cy="1452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97"/>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56</a:t>
            </a:fld>
            <a:endParaRPr>
              <a:solidFill>
                <a:srgbClr val="1D1D1D"/>
              </a:solidFill>
              <a:latin typeface="Lexend SemiBold"/>
              <a:ea typeface="Lexend SemiBold"/>
              <a:cs typeface="Lexend SemiBold"/>
              <a:sym typeface="Lexend SemiBold"/>
            </a:endParaRPr>
          </a:p>
        </p:txBody>
      </p:sp>
      <p:sp>
        <p:nvSpPr>
          <p:cNvPr id="1422" name="Google Shape;1422;p97"/>
          <p:cNvSpPr/>
          <p:nvPr/>
        </p:nvSpPr>
        <p:spPr>
          <a:xfrm>
            <a:off x="431575" y="435200"/>
            <a:ext cx="44091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Text Summarization</a:t>
            </a:r>
            <a:endParaRPr sz="3400">
              <a:latin typeface="Lexend"/>
              <a:ea typeface="Lexend"/>
              <a:cs typeface="Lexend"/>
              <a:sym typeface="Lexend"/>
            </a:endParaRPr>
          </a:p>
        </p:txBody>
      </p:sp>
      <p:sp>
        <p:nvSpPr>
          <p:cNvPr id="1423" name="Google Shape;1423;p97"/>
          <p:cNvSpPr txBox="1"/>
          <p:nvPr/>
        </p:nvSpPr>
        <p:spPr>
          <a:xfrm>
            <a:off x="431575" y="1655275"/>
            <a:ext cx="3940500" cy="98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lt2"/>
                </a:solidFill>
                <a:latin typeface="Lexend"/>
                <a:ea typeface="Lexend"/>
                <a:cs typeface="Lexend"/>
                <a:sym typeface="Lexend"/>
              </a:rPr>
              <a:t>Extractive</a:t>
            </a:r>
            <a:r>
              <a:rPr lang="en" b="1">
                <a:solidFill>
                  <a:srgbClr val="595959"/>
                </a:solidFill>
                <a:latin typeface="Lexend"/>
                <a:ea typeface="Lexend"/>
                <a:cs typeface="Lexend"/>
                <a:sym typeface="Lexend"/>
              </a:rPr>
              <a:t> summarization</a:t>
            </a:r>
            <a:endParaRPr b="1">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a:solidFill>
                  <a:srgbClr val="595959"/>
                </a:solidFill>
                <a:latin typeface="Lexend"/>
                <a:ea typeface="Lexend"/>
                <a:cs typeface="Lexend"/>
                <a:sym typeface="Lexend"/>
              </a:rPr>
              <a:t>Select a subset of sentences from the original text that attempt to retain the most important points of the document</a:t>
            </a:r>
            <a:endParaRPr>
              <a:solidFill>
                <a:srgbClr val="595959"/>
              </a:solidFill>
              <a:latin typeface="Lexend"/>
              <a:ea typeface="Lexend"/>
              <a:cs typeface="Lexend"/>
              <a:sym typeface="Lexend"/>
            </a:endParaRPr>
          </a:p>
          <a:p>
            <a:pPr marL="0" lvl="0" indent="0" algn="l" rtl="0">
              <a:lnSpc>
                <a:spcPct val="115000"/>
              </a:lnSpc>
              <a:spcBef>
                <a:spcPts val="1200"/>
              </a:spcBef>
              <a:spcAft>
                <a:spcPts val="1200"/>
              </a:spcAft>
              <a:buNone/>
            </a:pPr>
            <a:r>
              <a:rPr lang="en">
                <a:solidFill>
                  <a:srgbClr val="595959"/>
                </a:solidFill>
                <a:latin typeface="Lexend"/>
                <a:ea typeface="Lexend"/>
                <a:cs typeface="Lexend"/>
                <a:sym typeface="Lexend"/>
              </a:rPr>
              <a:t>All elements come from original document</a:t>
            </a:r>
            <a:endParaRPr sz="1900" b="1">
              <a:solidFill>
                <a:srgbClr val="595959"/>
              </a:solidFill>
              <a:latin typeface="Lexend"/>
              <a:ea typeface="Lexend"/>
              <a:cs typeface="Lexend"/>
              <a:sym typeface="Lexend"/>
            </a:endParaRPr>
          </a:p>
        </p:txBody>
      </p:sp>
      <p:sp>
        <p:nvSpPr>
          <p:cNvPr id="1424" name="Google Shape;1424;p97"/>
          <p:cNvSpPr txBox="1"/>
          <p:nvPr/>
        </p:nvSpPr>
        <p:spPr>
          <a:xfrm>
            <a:off x="4781550" y="1655275"/>
            <a:ext cx="3890100" cy="259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lt2"/>
                </a:solidFill>
                <a:latin typeface="Lexend"/>
                <a:ea typeface="Lexend"/>
                <a:cs typeface="Lexend"/>
                <a:sym typeface="Lexend"/>
              </a:rPr>
              <a:t>Abstractive </a:t>
            </a:r>
            <a:r>
              <a:rPr lang="en" b="1">
                <a:solidFill>
                  <a:srgbClr val="595959"/>
                </a:solidFill>
                <a:latin typeface="Lexend"/>
                <a:ea typeface="Lexend"/>
                <a:cs typeface="Lexend"/>
                <a:sym typeface="Lexend"/>
              </a:rPr>
              <a:t>summarization</a:t>
            </a:r>
            <a:endParaRPr b="1">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a:solidFill>
                  <a:srgbClr val="595959"/>
                </a:solidFill>
                <a:latin typeface="Lexend"/>
                <a:ea typeface="Lexend"/>
                <a:cs typeface="Lexend"/>
                <a:sym typeface="Lexend"/>
              </a:rPr>
              <a:t>Attempts to understand original document and then attempt to generate a shorter document which retains the key points of the original</a:t>
            </a:r>
            <a:endParaRPr>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a:solidFill>
                  <a:srgbClr val="595959"/>
                </a:solidFill>
                <a:latin typeface="Lexend"/>
                <a:ea typeface="Lexend"/>
                <a:cs typeface="Lexend"/>
                <a:sym typeface="Lexend"/>
              </a:rPr>
              <a:t>May use different language than original document</a:t>
            </a:r>
            <a:endParaRPr>
              <a:solidFill>
                <a:srgbClr val="404040"/>
              </a:solidFill>
              <a:latin typeface="Lexend"/>
              <a:ea typeface="Lexend"/>
              <a:cs typeface="Lexend"/>
              <a:sym typeface="Lexend"/>
            </a:endParaRPr>
          </a:p>
          <a:p>
            <a:pPr marL="0" lvl="0" indent="0" algn="l" rtl="0">
              <a:lnSpc>
                <a:spcPct val="115000"/>
              </a:lnSpc>
              <a:spcBef>
                <a:spcPts val="1200"/>
              </a:spcBef>
              <a:spcAft>
                <a:spcPts val="1200"/>
              </a:spcAft>
              <a:buNone/>
            </a:pPr>
            <a:endParaRPr>
              <a:solidFill>
                <a:srgbClr val="595959"/>
              </a:solidFill>
              <a:latin typeface="Lexend"/>
              <a:ea typeface="Lexend"/>
              <a:cs typeface="Lexend"/>
              <a:sym typeface="Lexen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98"/>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57</a:t>
            </a:fld>
            <a:endParaRPr>
              <a:solidFill>
                <a:srgbClr val="1D1D1D"/>
              </a:solidFill>
              <a:latin typeface="Lexend SemiBold"/>
              <a:ea typeface="Lexend SemiBold"/>
              <a:cs typeface="Lexend SemiBold"/>
              <a:sym typeface="Lexend SemiBold"/>
            </a:endParaRPr>
          </a:p>
        </p:txBody>
      </p:sp>
      <p:sp>
        <p:nvSpPr>
          <p:cNvPr id="1430" name="Google Shape;1430;p98"/>
          <p:cNvSpPr/>
          <p:nvPr/>
        </p:nvSpPr>
        <p:spPr>
          <a:xfrm>
            <a:off x="431575" y="435200"/>
            <a:ext cx="44091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Text Summarization</a:t>
            </a:r>
            <a:endParaRPr sz="3400">
              <a:latin typeface="Lexend"/>
              <a:ea typeface="Lexend"/>
              <a:cs typeface="Lexend"/>
              <a:sym typeface="Lexend"/>
            </a:endParaRPr>
          </a:p>
        </p:txBody>
      </p:sp>
      <p:sp>
        <p:nvSpPr>
          <p:cNvPr id="1431" name="Google Shape;1431;p98"/>
          <p:cNvSpPr txBox="1"/>
          <p:nvPr/>
        </p:nvSpPr>
        <p:spPr>
          <a:xfrm>
            <a:off x="369675" y="1591300"/>
            <a:ext cx="3000000" cy="1639200"/>
          </a:xfrm>
          <a:prstGeom prst="rect">
            <a:avLst/>
          </a:prstGeom>
          <a:noFill/>
          <a:ln>
            <a:noFill/>
          </a:ln>
        </p:spPr>
        <p:txBody>
          <a:bodyPr spcFirstLastPara="1" wrap="square" lIns="91425" tIns="91425" rIns="91425" bIns="91425" anchor="t" anchorCtr="0">
            <a:spAutoFit/>
          </a:bodyPr>
          <a:lstStyle/>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Web page summaries</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Email summaries</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Scientific article summaries</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Video transcription summaries</a:t>
            </a:r>
            <a:endParaRPr>
              <a:solidFill>
                <a:srgbClr val="595959"/>
              </a:solidFill>
              <a:latin typeface="Lexend"/>
              <a:ea typeface="Lexend"/>
              <a:cs typeface="Lexend"/>
              <a:sym typeface="Lexend"/>
            </a:endParaRPr>
          </a:p>
        </p:txBody>
      </p:sp>
      <p:pic>
        <p:nvPicPr>
          <p:cNvPr id="1432" name="Google Shape;1432;p98"/>
          <p:cNvPicPr preferRelativeResize="0"/>
          <p:nvPr/>
        </p:nvPicPr>
        <p:blipFill>
          <a:blip r:embed="rId3">
            <a:alphaModFix/>
          </a:blip>
          <a:stretch>
            <a:fillRect/>
          </a:stretch>
        </p:blipFill>
        <p:spPr>
          <a:xfrm>
            <a:off x="3880428" y="1663759"/>
            <a:ext cx="4741190" cy="16391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99"/>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58</a:t>
            </a:fld>
            <a:endParaRPr>
              <a:solidFill>
                <a:srgbClr val="1D1D1D"/>
              </a:solidFill>
              <a:latin typeface="Lexend SemiBold"/>
              <a:ea typeface="Lexend SemiBold"/>
              <a:cs typeface="Lexend SemiBold"/>
              <a:sym typeface="Lexend SemiBold"/>
            </a:endParaRPr>
          </a:p>
        </p:txBody>
      </p:sp>
      <p:sp>
        <p:nvSpPr>
          <p:cNvPr id="1438" name="Google Shape;1438;p99"/>
          <p:cNvSpPr/>
          <p:nvPr/>
        </p:nvSpPr>
        <p:spPr>
          <a:xfrm>
            <a:off x="431575" y="435200"/>
            <a:ext cx="44091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Text Summarization</a:t>
            </a:r>
            <a:endParaRPr sz="3400">
              <a:latin typeface="Lexend"/>
              <a:ea typeface="Lexend"/>
              <a:cs typeface="Lexend"/>
              <a:sym typeface="Lexend"/>
            </a:endParaRPr>
          </a:p>
        </p:txBody>
      </p:sp>
      <p:sp>
        <p:nvSpPr>
          <p:cNvPr id="1439" name="Google Shape;1439;p99"/>
          <p:cNvSpPr txBox="1"/>
          <p:nvPr/>
        </p:nvSpPr>
        <p:spPr>
          <a:xfrm>
            <a:off x="442025" y="1253725"/>
            <a:ext cx="7535400" cy="143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595959"/>
                </a:solidFill>
                <a:latin typeface="Lexend"/>
                <a:ea typeface="Lexend"/>
                <a:cs typeface="Lexend"/>
                <a:sym typeface="Lexend"/>
              </a:rPr>
              <a:t>Extractive</a:t>
            </a:r>
            <a:r>
              <a:rPr lang="en" sz="1700">
                <a:solidFill>
                  <a:srgbClr val="595959"/>
                </a:solidFill>
                <a:latin typeface="Lexend"/>
                <a:ea typeface="Lexend"/>
                <a:cs typeface="Lexend"/>
                <a:sym typeface="Lexend"/>
              </a:rPr>
              <a:t> Example</a:t>
            </a:r>
            <a:endParaRPr sz="1700">
              <a:solidFill>
                <a:srgbClr val="595959"/>
              </a:solidFill>
              <a:latin typeface="Lexend"/>
              <a:ea typeface="Lexend"/>
              <a:cs typeface="Lexend"/>
              <a:sym typeface="Lexend"/>
            </a:endParaRPr>
          </a:p>
          <a:p>
            <a:pPr marL="0" lvl="0" indent="0" algn="l" rtl="0">
              <a:spcBef>
                <a:spcPts val="0"/>
              </a:spcBef>
              <a:spcAft>
                <a:spcPts val="0"/>
              </a:spcAft>
              <a:buNone/>
            </a:pPr>
            <a:r>
              <a:rPr lang="en" sz="1700">
                <a:solidFill>
                  <a:srgbClr val="595959"/>
                </a:solidFill>
                <a:latin typeface="Lexend"/>
                <a:ea typeface="Lexend"/>
                <a:cs typeface="Lexend"/>
                <a:sym typeface="Lexend"/>
              </a:rPr>
              <a:t>TextRank uses an unsupervised graph-based approach to identifying and extracting the most “central” sentences in a document</a:t>
            </a:r>
            <a:endParaRPr sz="1700">
              <a:solidFill>
                <a:srgbClr val="595959"/>
              </a:solidFill>
              <a:latin typeface="Lexend"/>
              <a:ea typeface="Lexend"/>
              <a:cs typeface="Lexend"/>
              <a:sym typeface="Lexend"/>
            </a:endParaRPr>
          </a:p>
        </p:txBody>
      </p:sp>
      <p:pic>
        <p:nvPicPr>
          <p:cNvPr id="1440" name="Google Shape;1440;p99"/>
          <p:cNvPicPr preferRelativeResize="0"/>
          <p:nvPr/>
        </p:nvPicPr>
        <p:blipFill>
          <a:blip r:embed="rId3">
            <a:alphaModFix/>
          </a:blip>
          <a:stretch>
            <a:fillRect/>
          </a:stretch>
        </p:blipFill>
        <p:spPr>
          <a:xfrm>
            <a:off x="790525" y="2300000"/>
            <a:ext cx="7562949" cy="2796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00"/>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59</a:t>
            </a:fld>
            <a:endParaRPr>
              <a:solidFill>
                <a:srgbClr val="1D1D1D"/>
              </a:solidFill>
              <a:latin typeface="Lexend SemiBold"/>
              <a:ea typeface="Lexend SemiBold"/>
              <a:cs typeface="Lexend SemiBold"/>
              <a:sym typeface="Lexend SemiBold"/>
            </a:endParaRPr>
          </a:p>
        </p:txBody>
      </p:sp>
      <p:sp>
        <p:nvSpPr>
          <p:cNvPr id="1446" name="Google Shape;1446;p100"/>
          <p:cNvSpPr/>
          <p:nvPr/>
        </p:nvSpPr>
        <p:spPr>
          <a:xfrm>
            <a:off x="431575" y="435200"/>
            <a:ext cx="44091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Text Summarization</a:t>
            </a:r>
            <a:endParaRPr sz="3400">
              <a:latin typeface="Lexend"/>
              <a:ea typeface="Lexend"/>
              <a:cs typeface="Lexend"/>
              <a:sym typeface="Lexend"/>
            </a:endParaRPr>
          </a:p>
        </p:txBody>
      </p:sp>
      <p:sp>
        <p:nvSpPr>
          <p:cNvPr id="1447" name="Google Shape;1447;p100"/>
          <p:cNvSpPr txBox="1"/>
          <p:nvPr/>
        </p:nvSpPr>
        <p:spPr>
          <a:xfrm>
            <a:off x="442025" y="1253725"/>
            <a:ext cx="7535400" cy="143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595959"/>
                </a:solidFill>
                <a:latin typeface="Lexend"/>
                <a:ea typeface="Lexend"/>
                <a:cs typeface="Lexend"/>
                <a:sym typeface="Lexend"/>
              </a:rPr>
              <a:t>Abstractive</a:t>
            </a:r>
            <a:r>
              <a:rPr lang="en" sz="1700">
                <a:solidFill>
                  <a:srgbClr val="595959"/>
                </a:solidFill>
                <a:latin typeface="Lexend"/>
                <a:ea typeface="Lexend"/>
                <a:cs typeface="Lexend"/>
                <a:sym typeface="Lexend"/>
              </a:rPr>
              <a:t> Example</a:t>
            </a:r>
            <a:endParaRPr sz="1700">
              <a:solidFill>
                <a:srgbClr val="595959"/>
              </a:solidFill>
              <a:latin typeface="Lexend"/>
              <a:ea typeface="Lexend"/>
              <a:cs typeface="Lexend"/>
              <a:sym typeface="Lexend"/>
            </a:endParaRPr>
          </a:p>
          <a:p>
            <a:pPr marL="0" lvl="0" indent="0" algn="l" rtl="0">
              <a:lnSpc>
                <a:spcPct val="115000"/>
              </a:lnSpc>
              <a:spcBef>
                <a:spcPts val="0"/>
              </a:spcBef>
              <a:spcAft>
                <a:spcPts val="0"/>
              </a:spcAft>
              <a:buNone/>
            </a:pPr>
            <a:r>
              <a:rPr lang="en" sz="1700">
                <a:solidFill>
                  <a:srgbClr val="595959"/>
                </a:solidFill>
                <a:latin typeface="Lexend"/>
                <a:ea typeface="Lexend"/>
                <a:cs typeface="Lexend"/>
                <a:sym typeface="Lexend"/>
              </a:rPr>
              <a:t>We can use transformer models pre-trained on a summarization dataset or train them ourselves</a:t>
            </a:r>
            <a:endParaRPr sz="1700">
              <a:solidFill>
                <a:srgbClr val="595959"/>
              </a:solidFill>
              <a:latin typeface="Lexend"/>
              <a:ea typeface="Lexend"/>
              <a:cs typeface="Lexend"/>
              <a:sym typeface="Lexend"/>
            </a:endParaRPr>
          </a:p>
          <a:p>
            <a:pPr marL="0" lvl="0" indent="0" algn="l" rtl="0">
              <a:lnSpc>
                <a:spcPct val="115000"/>
              </a:lnSpc>
              <a:spcBef>
                <a:spcPts val="1200"/>
              </a:spcBef>
              <a:spcAft>
                <a:spcPts val="1200"/>
              </a:spcAft>
              <a:buNone/>
            </a:pPr>
            <a:r>
              <a:rPr lang="en" sz="1700">
                <a:solidFill>
                  <a:srgbClr val="595959"/>
                </a:solidFill>
                <a:latin typeface="Lexend"/>
                <a:ea typeface="Lexend"/>
                <a:cs typeface="Lexend"/>
                <a:sym typeface="Lexend"/>
              </a:rPr>
              <a:t>Note that larger documents must be broken into sequences with a max length dictated by the model architecture</a:t>
            </a:r>
            <a:endParaRPr sz="1700">
              <a:solidFill>
                <a:srgbClr val="595959"/>
              </a:solidFill>
              <a:latin typeface="Lexend"/>
              <a:ea typeface="Lexend"/>
              <a:cs typeface="Lexend"/>
              <a:sym typeface="Lexend"/>
            </a:endParaRPr>
          </a:p>
        </p:txBody>
      </p:sp>
      <p:pic>
        <p:nvPicPr>
          <p:cNvPr id="1448" name="Google Shape;1448;p100"/>
          <p:cNvPicPr preferRelativeResize="0"/>
          <p:nvPr/>
        </p:nvPicPr>
        <p:blipFill>
          <a:blip r:embed="rId3">
            <a:alphaModFix/>
          </a:blip>
          <a:stretch>
            <a:fillRect/>
          </a:stretch>
        </p:blipFill>
        <p:spPr>
          <a:xfrm>
            <a:off x="921025" y="3115273"/>
            <a:ext cx="7301951" cy="174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9"/>
          <p:cNvSpPr txBox="1">
            <a:spLocks noGrp="1"/>
          </p:cNvSpPr>
          <p:nvPr>
            <p:ph type="title"/>
          </p:nvPr>
        </p:nvSpPr>
        <p:spPr>
          <a:xfrm>
            <a:off x="279185" y="338025"/>
            <a:ext cx="5562300" cy="6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Same Challenges</a:t>
            </a:r>
            <a:endParaRPr/>
          </a:p>
        </p:txBody>
      </p:sp>
      <p:sp>
        <p:nvSpPr>
          <p:cNvPr id="515" name="Google Shape;515;p49"/>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a:t>
            </a:fld>
            <a:endParaRPr>
              <a:solidFill>
                <a:schemeClr val="dk1"/>
              </a:solidFill>
            </a:endParaRPr>
          </a:p>
        </p:txBody>
      </p:sp>
      <p:sp>
        <p:nvSpPr>
          <p:cNvPr id="516" name="Google Shape;516;p49"/>
          <p:cNvSpPr txBox="1"/>
          <p:nvPr/>
        </p:nvSpPr>
        <p:spPr>
          <a:xfrm>
            <a:off x="369575" y="2773500"/>
            <a:ext cx="24864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595959"/>
                </a:solidFill>
                <a:latin typeface="Golos Text"/>
                <a:ea typeface="Golos Text"/>
                <a:cs typeface="Golos Text"/>
                <a:sym typeface="Golos Text"/>
              </a:rPr>
              <a:t>deposited money at the </a:t>
            </a:r>
            <a:r>
              <a:rPr lang="en" sz="2100">
                <a:solidFill>
                  <a:srgbClr val="595959"/>
                </a:solidFill>
                <a:highlight>
                  <a:srgbClr val="C9DAF8"/>
                </a:highlight>
                <a:latin typeface="Golos Text"/>
                <a:ea typeface="Golos Text"/>
                <a:cs typeface="Golos Text"/>
                <a:sym typeface="Golos Text"/>
              </a:rPr>
              <a:t>bank</a:t>
            </a:r>
            <a:r>
              <a:rPr lang="en" sz="2100">
                <a:solidFill>
                  <a:srgbClr val="595959"/>
                </a:solidFill>
                <a:latin typeface="Golos Text"/>
                <a:ea typeface="Golos Text"/>
                <a:cs typeface="Golos Text"/>
                <a:sym typeface="Golos Text"/>
              </a:rPr>
              <a:t> </a:t>
            </a:r>
            <a:endParaRPr sz="2100">
              <a:solidFill>
                <a:srgbClr val="595959"/>
              </a:solidFill>
              <a:latin typeface="Golos Text"/>
              <a:ea typeface="Golos Text"/>
              <a:cs typeface="Golos Text"/>
              <a:sym typeface="Golos Text"/>
            </a:endParaRPr>
          </a:p>
        </p:txBody>
      </p:sp>
      <p:cxnSp>
        <p:nvCxnSpPr>
          <p:cNvPr id="517" name="Google Shape;517;p49"/>
          <p:cNvCxnSpPr>
            <a:stCxn id="516" idx="3"/>
          </p:cNvCxnSpPr>
          <p:nvPr/>
        </p:nvCxnSpPr>
        <p:spPr>
          <a:xfrm>
            <a:off x="2855975" y="3022950"/>
            <a:ext cx="788400" cy="0"/>
          </a:xfrm>
          <a:prstGeom prst="straightConnector1">
            <a:avLst/>
          </a:prstGeom>
          <a:noFill/>
          <a:ln w="19050" cap="flat" cmpd="sng">
            <a:solidFill>
              <a:srgbClr val="001A57"/>
            </a:solidFill>
            <a:prstDash val="solid"/>
            <a:round/>
            <a:headEnd type="none" w="med" len="med"/>
            <a:tailEnd type="triangle" w="med" len="med"/>
          </a:ln>
        </p:spPr>
      </p:cxnSp>
      <p:sp>
        <p:nvSpPr>
          <p:cNvPr id="518" name="Google Shape;518;p49"/>
          <p:cNvSpPr txBox="1"/>
          <p:nvPr/>
        </p:nvSpPr>
        <p:spPr>
          <a:xfrm>
            <a:off x="3858500" y="2769000"/>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[51, 22, 19, ….. 40, 95]</a:t>
            </a:r>
            <a:endParaRPr sz="1900">
              <a:latin typeface="Courier New"/>
              <a:ea typeface="Courier New"/>
              <a:cs typeface="Courier New"/>
              <a:sym typeface="Courier New"/>
            </a:endParaRPr>
          </a:p>
        </p:txBody>
      </p:sp>
      <p:sp>
        <p:nvSpPr>
          <p:cNvPr id="519" name="Google Shape;519;p49"/>
          <p:cNvSpPr txBox="1"/>
          <p:nvPr/>
        </p:nvSpPr>
        <p:spPr>
          <a:xfrm>
            <a:off x="369575" y="1904425"/>
            <a:ext cx="24864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595959"/>
                </a:solidFill>
                <a:highlight>
                  <a:srgbClr val="C9DAF8"/>
                </a:highlight>
                <a:latin typeface="Golos Text"/>
                <a:ea typeface="Golos Text"/>
                <a:cs typeface="Golos Text"/>
                <a:sym typeface="Golos Text"/>
              </a:rPr>
              <a:t>bank</a:t>
            </a:r>
            <a:r>
              <a:rPr lang="en" sz="2100">
                <a:solidFill>
                  <a:srgbClr val="595959"/>
                </a:solidFill>
                <a:latin typeface="Golos Text"/>
                <a:ea typeface="Golos Text"/>
                <a:cs typeface="Golos Text"/>
                <a:sym typeface="Golos Text"/>
              </a:rPr>
              <a:t> of the river</a:t>
            </a:r>
            <a:endParaRPr sz="2100">
              <a:solidFill>
                <a:srgbClr val="595959"/>
              </a:solidFill>
              <a:latin typeface="Golos Text"/>
              <a:ea typeface="Golos Text"/>
              <a:cs typeface="Golos Text"/>
              <a:sym typeface="Golos Text"/>
            </a:endParaRPr>
          </a:p>
        </p:txBody>
      </p:sp>
      <p:cxnSp>
        <p:nvCxnSpPr>
          <p:cNvPr id="520" name="Google Shape;520;p49"/>
          <p:cNvCxnSpPr>
            <a:stCxn id="519" idx="3"/>
          </p:cNvCxnSpPr>
          <p:nvPr/>
        </p:nvCxnSpPr>
        <p:spPr>
          <a:xfrm>
            <a:off x="2855975" y="2153875"/>
            <a:ext cx="788400" cy="0"/>
          </a:xfrm>
          <a:prstGeom prst="straightConnector1">
            <a:avLst/>
          </a:prstGeom>
          <a:noFill/>
          <a:ln w="19050" cap="flat" cmpd="sng">
            <a:solidFill>
              <a:srgbClr val="001A57"/>
            </a:solidFill>
            <a:prstDash val="solid"/>
            <a:round/>
            <a:headEnd type="none" w="med" len="med"/>
            <a:tailEnd type="triangle" w="med" len="med"/>
          </a:ln>
        </p:spPr>
      </p:cxnSp>
      <p:sp>
        <p:nvSpPr>
          <p:cNvPr id="521" name="Google Shape;521;p49"/>
          <p:cNvSpPr txBox="1"/>
          <p:nvPr/>
        </p:nvSpPr>
        <p:spPr>
          <a:xfrm>
            <a:off x="3858500" y="1899925"/>
            <a:ext cx="402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595959"/>
                </a:solidFill>
                <a:latin typeface="Courier New"/>
                <a:ea typeface="Courier New"/>
                <a:cs typeface="Courier New"/>
                <a:sym typeface="Courier New"/>
              </a:rPr>
              <a:t>[34, 56, 24, ….. 23, 56]</a:t>
            </a:r>
            <a:endParaRPr sz="1900">
              <a:latin typeface="Courier New"/>
              <a:ea typeface="Courier New"/>
              <a:cs typeface="Courier New"/>
              <a:sym typeface="Courier New"/>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01"/>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60</a:t>
            </a:fld>
            <a:endParaRPr>
              <a:solidFill>
                <a:srgbClr val="1D1D1D"/>
              </a:solidFill>
              <a:latin typeface="Lexend SemiBold"/>
              <a:ea typeface="Lexend SemiBold"/>
              <a:cs typeface="Lexend SemiBold"/>
              <a:sym typeface="Lexend SemiBold"/>
            </a:endParaRPr>
          </a:p>
        </p:txBody>
      </p:sp>
      <p:sp>
        <p:nvSpPr>
          <p:cNvPr id="1454" name="Google Shape;1454;p101"/>
          <p:cNvSpPr/>
          <p:nvPr/>
        </p:nvSpPr>
        <p:spPr>
          <a:xfrm>
            <a:off x="431575" y="435200"/>
            <a:ext cx="44091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Topic Modeling</a:t>
            </a:r>
            <a:endParaRPr sz="3400">
              <a:latin typeface="Lexend"/>
              <a:ea typeface="Lexend"/>
              <a:cs typeface="Lexend"/>
              <a:sym typeface="Lexend"/>
            </a:endParaRPr>
          </a:p>
        </p:txBody>
      </p:sp>
      <p:sp>
        <p:nvSpPr>
          <p:cNvPr id="1455" name="Google Shape;1455;p101"/>
          <p:cNvSpPr txBox="1"/>
          <p:nvPr/>
        </p:nvSpPr>
        <p:spPr>
          <a:xfrm>
            <a:off x="431575" y="1546000"/>
            <a:ext cx="4409100" cy="2595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Can be useful to “tag” documents based on topics or attributes</a:t>
            </a:r>
            <a:endParaRPr sz="1800">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Applications:</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Auto-tagging of web articles</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Unsupervised document classification</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Identifying attributes in product reviews</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Auto-tagging customer support tickets</a:t>
            </a:r>
            <a:endParaRPr>
              <a:latin typeface="Lexend"/>
              <a:ea typeface="Lexend"/>
              <a:cs typeface="Lexend"/>
              <a:sym typeface="Lexend"/>
            </a:endParaRPr>
          </a:p>
        </p:txBody>
      </p:sp>
      <p:pic>
        <p:nvPicPr>
          <p:cNvPr id="1456" name="Google Shape;1456;p101"/>
          <p:cNvPicPr preferRelativeResize="0"/>
          <p:nvPr/>
        </p:nvPicPr>
        <p:blipFill>
          <a:blip r:embed="rId3">
            <a:alphaModFix/>
          </a:blip>
          <a:stretch>
            <a:fillRect/>
          </a:stretch>
        </p:blipFill>
        <p:spPr>
          <a:xfrm>
            <a:off x="5058323" y="1268004"/>
            <a:ext cx="3793075" cy="2063975"/>
          </a:xfrm>
          <a:prstGeom prst="rect">
            <a:avLst/>
          </a:prstGeom>
          <a:noFill/>
          <a:ln>
            <a:noFill/>
          </a:ln>
        </p:spPr>
      </p:pic>
      <p:pic>
        <p:nvPicPr>
          <p:cNvPr id="1457" name="Google Shape;1457;p101"/>
          <p:cNvPicPr preferRelativeResize="0"/>
          <p:nvPr/>
        </p:nvPicPr>
        <p:blipFill>
          <a:blip r:embed="rId4">
            <a:alphaModFix/>
          </a:blip>
          <a:stretch>
            <a:fillRect/>
          </a:stretch>
        </p:blipFill>
        <p:spPr>
          <a:xfrm>
            <a:off x="5058321" y="3620375"/>
            <a:ext cx="3793074" cy="131136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102"/>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61</a:t>
            </a:fld>
            <a:endParaRPr>
              <a:solidFill>
                <a:srgbClr val="1D1D1D"/>
              </a:solidFill>
              <a:latin typeface="Lexend SemiBold"/>
              <a:ea typeface="Lexend SemiBold"/>
              <a:cs typeface="Lexend SemiBold"/>
              <a:sym typeface="Lexend SemiBold"/>
            </a:endParaRPr>
          </a:p>
        </p:txBody>
      </p:sp>
      <p:sp>
        <p:nvSpPr>
          <p:cNvPr id="1463" name="Google Shape;1463;p102"/>
          <p:cNvSpPr/>
          <p:nvPr/>
        </p:nvSpPr>
        <p:spPr>
          <a:xfrm>
            <a:off x="431575" y="435200"/>
            <a:ext cx="44091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Topic Modeling</a:t>
            </a:r>
            <a:endParaRPr sz="3400">
              <a:latin typeface="Lexend"/>
              <a:ea typeface="Lexend"/>
              <a:cs typeface="Lexend"/>
              <a:sym typeface="Lexend"/>
            </a:endParaRPr>
          </a:p>
        </p:txBody>
      </p:sp>
      <p:sp>
        <p:nvSpPr>
          <p:cNvPr id="1464" name="Google Shape;1464;p102"/>
          <p:cNvSpPr txBox="1"/>
          <p:nvPr/>
        </p:nvSpPr>
        <p:spPr>
          <a:xfrm>
            <a:off x="431575" y="1546000"/>
            <a:ext cx="5620200" cy="266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a:solidFill>
                  <a:srgbClr val="595959"/>
                </a:solidFill>
                <a:latin typeface="Lexend"/>
                <a:ea typeface="Lexend"/>
                <a:cs typeface="Lexend"/>
                <a:sym typeface="Lexend"/>
              </a:rPr>
              <a:t>Methods</a:t>
            </a:r>
            <a:endParaRPr sz="20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lt2"/>
                </a:solidFill>
                <a:latin typeface="Lexend"/>
                <a:ea typeface="Lexend"/>
                <a:cs typeface="Lexend"/>
                <a:sym typeface="Lexend"/>
              </a:rPr>
              <a:t>Supervised</a:t>
            </a:r>
            <a:r>
              <a:rPr lang="en" sz="1600">
                <a:solidFill>
                  <a:srgbClr val="595959"/>
                </a:solidFill>
                <a:latin typeface="Lexend"/>
                <a:ea typeface="Lexend"/>
                <a:cs typeface="Lexend"/>
                <a:sym typeface="Lexend"/>
              </a:rPr>
              <a:t> - if sufficient labeled training data is available</a:t>
            </a:r>
            <a:endParaRPr sz="16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lt2"/>
                </a:solidFill>
                <a:latin typeface="Lexend"/>
                <a:ea typeface="Lexend"/>
                <a:cs typeface="Lexend"/>
                <a:sym typeface="Lexend"/>
              </a:rPr>
              <a:t>Unsupervised</a:t>
            </a:r>
            <a:r>
              <a:rPr lang="en" sz="1600">
                <a:solidFill>
                  <a:srgbClr val="595959"/>
                </a:solidFill>
                <a:latin typeface="Lexend"/>
                <a:ea typeface="Lexend"/>
                <a:cs typeface="Lexend"/>
                <a:sym typeface="Lexend"/>
              </a:rPr>
              <a:t> -</a:t>
            </a:r>
            <a:endParaRPr sz="1600">
              <a:solidFill>
                <a:srgbClr val="595959"/>
              </a:solidFill>
              <a:latin typeface="Lexend"/>
              <a:ea typeface="Lexend"/>
              <a:cs typeface="Lexend"/>
              <a:sym typeface="Lexend"/>
            </a:endParaRPr>
          </a:p>
          <a:p>
            <a:pPr marL="457200" lvl="0" indent="-330200" algn="l" rtl="0">
              <a:lnSpc>
                <a:spcPct val="115000"/>
              </a:lnSpc>
              <a:spcBef>
                <a:spcPts val="120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[Traditional] Latent Semantic Analysis (LSA)</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[Traditional] Latent Dirichlet Allocation (LDA)</a:t>
            </a:r>
            <a:endParaRPr sz="1600">
              <a:solidFill>
                <a:srgbClr val="595959"/>
              </a:solidFill>
              <a:latin typeface="Lexend"/>
              <a:ea typeface="Lexend"/>
              <a:cs typeface="Lexend"/>
              <a:sym typeface="Lexend"/>
            </a:endParaRPr>
          </a:p>
          <a:p>
            <a:pPr marL="457200" lvl="0" indent="-330200" algn="l" rtl="0">
              <a:lnSpc>
                <a:spcPct val="115000"/>
              </a:lnSpc>
              <a:spcBef>
                <a:spcPts val="0"/>
              </a:spcBef>
              <a:spcAft>
                <a:spcPts val="0"/>
              </a:spcAft>
              <a:buClr>
                <a:srgbClr val="595959"/>
              </a:buClr>
              <a:buSzPts val="1600"/>
              <a:buFont typeface="Lexend"/>
              <a:buChar char="●"/>
            </a:pPr>
            <a:r>
              <a:rPr lang="en" sz="1600">
                <a:solidFill>
                  <a:srgbClr val="595959"/>
                </a:solidFill>
                <a:latin typeface="Lexend"/>
                <a:ea typeface="Lexend"/>
                <a:cs typeface="Lexend"/>
                <a:sym typeface="Lexend"/>
              </a:rPr>
              <a:t>Transformer embeddings</a:t>
            </a:r>
            <a:endParaRPr sz="2000">
              <a:solidFill>
                <a:srgbClr val="595959"/>
              </a:solidFill>
              <a:latin typeface="Lexend"/>
              <a:ea typeface="Lexend"/>
              <a:cs typeface="Lexend"/>
              <a:sym typeface="Lexen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03"/>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62</a:t>
            </a:fld>
            <a:endParaRPr>
              <a:solidFill>
                <a:srgbClr val="1D1D1D"/>
              </a:solidFill>
              <a:latin typeface="Lexend SemiBold"/>
              <a:ea typeface="Lexend SemiBold"/>
              <a:cs typeface="Lexend SemiBold"/>
              <a:sym typeface="Lexend SemiBold"/>
            </a:endParaRPr>
          </a:p>
        </p:txBody>
      </p:sp>
      <p:sp>
        <p:nvSpPr>
          <p:cNvPr id="1470" name="Google Shape;1470;p103"/>
          <p:cNvSpPr/>
          <p:nvPr/>
        </p:nvSpPr>
        <p:spPr>
          <a:xfrm>
            <a:off x="431575" y="435200"/>
            <a:ext cx="44091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Topic Modeling</a:t>
            </a:r>
            <a:endParaRPr sz="3400">
              <a:latin typeface="Lexend"/>
              <a:ea typeface="Lexend"/>
              <a:cs typeface="Lexend"/>
              <a:sym typeface="Lexend"/>
            </a:endParaRPr>
          </a:p>
        </p:txBody>
      </p:sp>
      <p:sp>
        <p:nvSpPr>
          <p:cNvPr id="1471" name="Google Shape;1471;p103"/>
          <p:cNvSpPr txBox="1"/>
          <p:nvPr/>
        </p:nvSpPr>
        <p:spPr>
          <a:xfrm>
            <a:off x="311688" y="1208200"/>
            <a:ext cx="8296800" cy="3416400"/>
          </a:xfrm>
          <a:prstGeom prst="rect">
            <a:avLst/>
          </a:prstGeom>
          <a:noFill/>
          <a:ln>
            <a:noFill/>
          </a:ln>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Could assume the topic’s keywords are contained in the document</a:t>
            </a:r>
            <a:endParaRPr sz="1700">
              <a:solidFill>
                <a:srgbClr val="595959"/>
              </a:solidFill>
              <a:latin typeface="Lexend"/>
              <a:ea typeface="Lexend"/>
              <a:cs typeface="Lexend"/>
              <a:sym typeface="Lexend"/>
            </a:endParaRPr>
          </a:p>
          <a:p>
            <a:pPr marL="457200" lvl="0"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Which words are the right keywords?</a:t>
            </a:r>
            <a:endParaRPr sz="1700">
              <a:solidFill>
                <a:srgbClr val="595959"/>
              </a:solidFill>
              <a:latin typeface="Lexend"/>
              <a:ea typeface="Lexend"/>
              <a:cs typeface="Lexend"/>
              <a:sym typeface="Lexend"/>
            </a:endParaRPr>
          </a:p>
          <a:p>
            <a:pPr marL="457200" lvl="0"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Compare the encoding of each word in the document to the overall document encoding</a:t>
            </a:r>
            <a:endParaRPr sz="1700">
              <a:solidFill>
                <a:srgbClr val="595959"/>
              </a:solidFill>
              <a:latin typeface="Lexend"/>
              <a:ea typeface="Lexend"/>
              <a:cs typeface="Lexend"/>
              <a:sym typeface="Lexend"/>
            </a:endParaRPr>
          </a:p>
          <a:p>
            <a:pPr marL="457200" lvl="0"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Words with closest embedding to document (based on cosine similarity) are probably the keywords</a:t>
            </a:r>
            <a:endParaRPr sz="1700">
              <a:solidFill>
                <a:srgbClr val="595959"/>
              </a:solidFill>
              <a:latin typeface="Lexend"/>
              <a:ea typeface="Lexend"/>
              <a:cs typeface="Lexend"/>
              <a:sym typeface="Lexend"/>
            </a:endParaRPr>
          </a:p>
        </p:txBody>
      </p:sp>
      <p:pic>
        <p:nvPicPr>
          <p:cNvPr id="1472" name="Google Shape;1472;p103"/>
          <p:cNvPicPr preferRelativeResize="0"/>
          <p:nvPr/>
        </p:nvPicPr>
        <p:blipFill>
          <a:blip r:embed="rId3">
            <a:alphaModFix/>
          </a:blip>
          <a:stretch>
            <a:fillRect/>
          </a:stretch>
        </p:blipFill>
        <p:spPr>
          <a:xfrm>
            <a:off x="1097963" y="3323050"/>
            <a:ext cx="6724276" cy="1632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104"/>
          <p:cNvSpPr txBox="1">
            <a:spLocks noGrp="1"/>
          </p:cNvSpPr>
          <p:nvPr>
            <p:ph type="sldNum" idx="4294967295"/>
          </p:nvPr>
        </p:nvSpPr>
        <p:spPr>
          <a:xfrm>
            <a:off x="8500700" y="114300"/>
            <a:ext cx="528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1478" name="Google Shape;1478;p104"/>
          <p:cNvSpPr txBox="1">
            <a:spLocks noGrp="1"/>
          </p:cNvSpPr>
          <p:nvPr>
            <p:ph type="title"/>
          </p:nvPr>
        </p:nvSpPr>
        <p:spPr>
          <a:xfrm>
            <a:off x="1172300" y="1147250"/>
            <a:ext cx="4688100" cy="100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Advanced Topics</a:t>
            </a:r>
            <a:endParaRPr/>
          </a:p>
        </p:txBody>
      </p:sp>
      <p:sp>
        <p:nvSpPr>
          <p:cNvPr id="1479" name="Google Shape;1479;p104"/>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1480" name="Google Shape;1480;p104"/>
          <p:cNvSpPr txBox="1"/>
          <p:nvPr/>
        </p:nvSpPr>
        <p:spPr>
          <a:xfrm>
            <a:off x="1172300" y="2474050"/>
            <a:ext cx="4123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Visualizing Embedding Spaces</a:t>
            </a:r>
            <a:endParaRPr sz="1800">
              <a:solidFill>
                <a:srgbClr val="595959"/>
              </a:solidFill>
              <a:latin typeface="Lexend Light"/>
              <a:ea typeface="Lexend Light"/>
              <a:cs typeface="Lexend Light"/>
              <a:sym typeface="Lexend Light"/>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LLMs</a:t>
            </a:r>
            <a:endParaRPr sz="1800">
              <a:solidFill>
                <a:srgbClr val="595959"/>
              </a:solidFill>
              <a:latin typeface="Lexend SemiBold"/>
              <a:ea typeface="Lexend SemiBold"/>
              <a:cs typeface="Lexend SemiBold"/>
              <a:sym typeface="Lexend SemiBold"/>
            </a:endParaRPr>
          </a:p>
          <a:p>
            <a:pPr marL="0" lvl="0" indent="0" algn="l" rtl="0">
              <a:spcBef>
                <a:spcPts val="0"/>
              </a:spcBef>
              <a:spcAft>
                <a:spcPts val="0"/>
              </a:spcAft>
              <a:buNone/>
            </a:pPr>
            <a:r>
              <a:rPr lang="en" sz="1800">
                <a:solidFill>
                  <a:srgbClr val="595959"/>
                </a:solidFill>
                <a:latin typeface="Lexend Light"/>
                <a:ea typeface="Lexend Light"/>
                <a:cs typeface="Lexend Light"/>
                <a:sym typeface="Lexend Light"/>
              </a:rPr>
              <a:t>Beyond language (multimodality)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05"/>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64</a:t>
            </a:fld>
            <a:endParaRPr>
              <a:solidFill>
                <a:schemeClr val="dk1"/>
              </a:solidFill>
            </a:endParaRPr>
          </a:p>
        </p:txBody>
      </p:sp>
      <p:pic>
        <p:nvPicPr>
          <p:cNvPr id="1486" name="Google Shape;1486;p105"/>
          <p:cNvPicPr preferRelativeResize="0"/>
          <p:nvPr/>
        </p:nvPicPr>
        <p:blipFill>
          <a:blip r:embed="rId3">
            <a:alphaModFix/>
          </a:blip>
          <a:stretch>
            <a:fillRect/>
          </a:stretch>
        </p:blipFill>
        <p:spPr>
          <a:xfrm>
            <a:off x="1664925" y="0"/>
            <a:ext cx="5307144" cy="5143501"/>
          </a:xfrm>
          <a:prstGeom prst="rect">
            <a:avLst/>
          </a:prstGeom>
          <a:noFill/>
          <a:ln>
            <a:noFill/>
          </a:ln>
        </p:spPr>
      </p:pic>
      <p:sp>
        <p:nvSpPr>
          <p:cNvPr id="1487" name="Google Shape;1487;p105"/>
          <p:cNvSpPr txBox="1"/>
          <p:nvPr/>
        </p:nvSpPr>
        <p:spPr>
          <a:xfrm>
            <a:off x="0" y="4933200"/>
            <a:ext cx="3019800" cy="18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Lexend"/>
                <a:ea typeface="Lexend"/>
                <a:cs typeface="Lexend"/>
                <a:sym typeface="Lexend"/>
              </a:rPr>
              <a:t>Image Source: </a:t>
            </a:r>
            <a:r>
              <a:rPr lang="en" sz="1000" u="sng">
                <a:solidFill>
                  <a:srgbClr val="0097A7"/>
                </a:solidFill>
                <a:latin typeface="Lexend"/>
                <a:ea typeface="Lexend"/>
                <a:cs typeface="Lexend"/>
                <a:sym typeface="Lexend"/>
                <a:hlinkClick r:id="rId4">
                  <a:extLst>
                    <a:ext uri="{A12FA001-AC4F-418D-AE19-62706E023703}">
                      <ahyp:hlinkClr xmlns:ahyp="http://schemas.microsoft.com/office/drawing/2018/hyperlinkcolor" val="tx"/>
                    </a:ext>
                  </a:extLst>
                </a:hlinkClick>
              </a:rPr>
              <a:t>David McClure Twitter</a:t>
            </a:r>
            <a:endParaRPr sz="1000">
              <a:latin typeface="Lexend"/>
              <a:ea typeface="Lexend"/>
              <a:cs typeface="Lexend"/>
              <a:sym typeface="Lexend"/>
            </a:endParaRPr>
          </a:p>
        </p:txBody>
      </p:sp>
      <p:sp>
        <p:nvSpPr>
          <p:cNvPr id="1488" name="Google Shape;1488;p105"/>
          <p:cNvSpPr txBox="1"/>
          <p:nvPr/>
        </p:nvSpPr>
        <p:spPr>
          <a:xfrm>
            <a:off x="7088375" y="1331625"/>
            <a:ext cx="2055600" cy="5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Lexend"/>
                <a:ea typeface="Lexend"/>
                <a:cs typeface="Lexend"/>
                <a:sym typeface="Lexend"/>
              </a:rPr>
              <a:t>512 dimensions</a:t>
            </a:r>
            <a:endParaRPr sz="1500">
              <a:solidFill>
                <a:schemeClr val="dk2"/>
              </a:solidFill>
              <a:latin typeface="Lexend"/>
              <a:ea typeface="Lexend"/>
              <a:cs typeface="Lexend"/>
              <a:sym typeface="Lexend"/>
            </a:endParaRPr>
          </a:p>
          <a:p>
            <a:pPr marL="0" lvl="0" indent="0" algn="l" rtl="0">
              <a:spcBef>
                <a:spcPts val="0"/>
              </a:spcBef>
              <a:spcAft>
                <a:spcPts val="0"/>
              </a:spcAft>
              <a:buNone/>
            </a:pPr>
            <a:endParaRPr sz="1500">
              <a:solidFill>
                <a:schemeClr val="dk2"/>
              </a:solidFill>
              <a:latin typeface="Lexend"/>
              <a:ea typeface="Lexend"/>
              <a:cs typeface="Lexend"/>
              <a:sym typeface="Lexend"/>
            </a:endParaRPr>
          </a:p>
          <a:p>
            <a:pPr marL="0" lvl="0" indent="0" algn="l" rtl="0">
              <a:spcBef>
                <a:spcPts val="0"/>
              </a:spcBef>
              <a:spcAft>
                <a:spcPts val="0"/>
              </a:spcAft>
              <a:buNone/>
            </a:pPr>
            <a:r>
              <a:rPr lang="en" sz="1500">
                <a:solidFill>
                  <a:schemeClr val="dk2"/>
                </a:solidFill>
                <a:latin typeface="Lexend"/>
                <a:ea typeface="Lexend"/>
                <a:cs typeface="Lexend"/>
                <a:sym typeface="Lexend"/>
              </a:rPr>
              <a:t>Plot in 2 dimensions</a:t>
            </a:r>
            <a:endParaRPr sz="1500">
              <a:solidFill>
                <a:schemeClr val="dk2"/>
              </a:solidFill>
              <a:latin typeface="Lexend"/>
              <a:ea typeface="Lexend"/>
              <a:cs typeface="Lexend"/>
              <a:sym typeface="Lexen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06"/>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65</a:t>
            </a:fld>
            <a:endParaRPr>
              <a:solidFill>
                <a:schemeClr val="dk1"/>
              </a:solidFill>
            </a:endParaRPr>
          </a:p>
        </p:txBody>
      </p:sp>
      <p:sp>
        <p:nvSpPr>
          <p:cNvPr id="1494" name="Google Shape;1494;p106"/>
          <p:cNvSpPr/>
          <p:nvPr/>
        </p:nvSpPr>
        <p:spPr>
          <a:xfrm>
            <a:off x="884050" y="1383825"/>
            <a:ext cx="5135400" cy="216900"/>
          </a:xfrm>
          <a:prstGeom prst="rect">
            <a:avLst/>
          </a:prstGeom>
          <a:solidFill>
            <a:srgbClr val="D9D9D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Food									Not Food</a:t>
            </a:r>
            <a:endParaRPr>
              <a:latin typeface="Lexend"/>
              <a:ea typeface="Lexend"/>
              <a:cs typeface="Lexend"/>
              <a:sym typeface="Lexend"/>
            </a:endParaRPr>
          </a:p>
        </p:txBody>
      </p:sp>
      <p:sp>
        <p:nvSpPr>
          <p:cNvPr id="1495" name="Google Shape;1495;p106"/>
          <p:cNvSpPr txBox="1"/>
          <p:nvPr/>
        </p:nvSpPr>
        <p:spPr>
          <a:xfrm>
            <a:off x="1172300" y="76912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496" name="Google Shape;1496;p106"/>
          <p:cNvSpPr txBox="1"/>
          <p:nvPr/>
        </p:nvSpPr>
        <p:spPr>
          <a:xfrm>
            <a:off x="829375" y="80135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497" name="Google Shape;1497;p106"/>
          <p:cNvSpPr/>
          <p:nvPr/>
        </p:nvSpPr>
        <p:spPr>
          <a:xfrm>
            <a:off x="884050" y="2083100"/>
            <a:ext cx="5135400" cy="216900"/>
          </a:xfrm>
          <a:prstGeom prst="rect">
            <a:avLst/>
          </a:prstGeom>
          <a:solidFill>
            <a:srgbClr val="D9D9D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Cold										Hot</a:t>
            </a:r>
            <a:endParaRPr>
              <a:latin typeface="Lexend"/>
              <a:ea typeface="Lexend"/>
              <a:cs typeface="Lexend"/>
              <a:sym typeface="Lexend"/>
            </a:endParaRPr>
          </a:p>
        </p:txBody>
      </p:sp>
      <p:sp>
        <p:nvSpPr>
          <p:cNvPr id="1498" name="Google Shape;1498;p106"/>
          <p:cNvSpPr txBox="1"/>
          <p:nvPr/>
        </p:nvSpPr>
        <p:spPr>
          <a:xfrm>
            <a:off x="829375" y="156447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499" name="Google Shape;1499;p106"/>
          <p:cNvSpPr/>
          <p:nvPr/>
        </p:nvSpPr>
        <p:spPr>
          <a:xfrm>
            <a:off x="2772675" y="88400"/>
            <a:ext cx="1326000" cy="6270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00" name="Google Shape;1500;p106"/>
          <p:cNvSpPr txBox="1"/>
          <p:nvPr/>
        </p:nvSpPr>
        <p:spPr>
          <a:xfrm>
            <a:off x="5514475" y="160072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01" name="Google Shape;1501;p106"/>
          <p:cNvSpPr txBox="1"/>
          <p:nvPr/>
        </p:nvSpPr>
        <p:spPr>
          <a:xfrm>
            <a:off x="2843650" y="9692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02" name="Google Shape;1502;p106"/>
          <p:cNvSpPr txBox="1"/>
          <p:nvPr/>
        </p:nvSpPr>
        <p:spPr>
          <a:xfrm>
            <a:off x="3382150" y="1143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03" name="Google Shape;1503;p106"/>
          <p:cNvSpPr/>
          <p:nvPr/>
        </p:nvSpPr>
        <p:spPr>
          <a:xfrm>
            <a:off x="884050" y="2841875"/>
            <a:ext cx="5135400" cy="216900"/>
          </a:xfrm>
          <a:prstGeom prst="rect">
            <a:avLst/>
          </a:prstGeom>
          <a:solidFill>
            <a:srgbClr val="D9D9D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exend"/>
                <a:ea typeface="Lexend"/>
                <a:cs typeface="Lexend"/>
                <a:sym typeface="Lexend"/>
              </a:rPr>
              <a:t>Bitter	Spicy	Salty	     Umami	     Sour	      Sweet</a:t>
            </a:r>
            <a:endParaRPr>
              <a:latin typeface="Lexend"/>
              <a:ea typeface="Lexend"/>
              <a:cs typeface="Lexend"/>
              <a:sym typeface="Lexend"/>
            </a:endParaRPr>
          </a:p>
        </p:txBody>
      </p:sp>
      <p:sp>
        <p:nvSpPr>
          <p:cNvPr id="1504" name="Google Shape;1504;p106"/>
          <p:cNvSpPr txBox="1"/>
          <p:nvPr/>
        </p:nvSpPr>
        <p:spPr>
          <a:xfrm>
            <a:off x="3520250" y="23276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05" name="Google Shape;1505;p106"/>
          <p:cNvSpPr txBox="1"/>
          <p:nvPr/>
        </p:nvSpPr>
        <p:spPr>
          <a:xfrm>
            <a:off x="5440775" y="23276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06" name="Google Shape;1506;p106"/>
          <p:cNvSpPr/>
          <p:nvPr/>
        </p:nvSpPr>
        <p:spPr>
          <a:xfrm>
            <a:off x="884050" y="3706300"/>
            <a:ext cx="5135400" cy="216900"/>
          </a:xfrm>
          <a:prstGeom prst="rect">
            <a:avLst/>
          </a:prstGeom>
          <a:solidFill>
            <a:srgbClr val="D9D9D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exend"/>
                <a:ea typeface="Lexend"/>
                <a:cs typeface="Lexend"/>
                <a:sym typeface="Lexend"/>
              </a:rPr>
              <a:t>Served in bowl/cone				   Served on its own</a:t>
            </a:r>
            <a:endParaRPr>
              <a:latin typeface="Lexend"/>
              <a:ea typeface="Lexend"/>
              <a:cs typeface="Lexend"/>
              <a:sym typeface="Lexend"/>
            </a:endParaRPr>
          </a:p>
        </p:txBody>
      </p:sp>
      <p:sp>
        <p:nvSpPr>
          <p:cNvPr id="1507" name="Google Shape;1507;p106"/>
          <p:cNvSpPr txBox="1"/>
          <p:nvPr/>
        </p:nvSpPr>
        <p:spPr>
          <a:xfrm>
            <a:off x="829375" y="321207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08" name="Google Shape;1508;p106"/>
          <p:cNvSpPr txBox="1"/>
          <p:nvPr/>
        </p:nvSpPr>
        <p:spPr>
          <a:xfrm>
            <a:off x="2610525" y="31438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09" name="Google Shape;1509;p106"/>
          <p:cNvSpPr/>
          <p:nvPr/>
        </p:nvSpPr>
        <p:spPr>
          <a:xfrm>
            <a:off x="917575" y="4570725"/>
            <a:ext cx="5135400" cy="216900"/>
          </a:xfrm>
          <a:prstGeom prst="rect">
            <a:avLst/>
          </a:prstGeom>
          <a:solidFill>
            <a:srgbClr val="D9D9D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exend"/>
                <a:ea typeface="Lexend"/>
                <a:cs typeface="Lexend"/>
                <a:sym typeface="Lexend"/>
              </a:rPr>
              <a:t>Contains vegetables						Shouldn’t</a:t>
            </a:r>
            <a:endParaRPr>
              <a:latin typeface="Lexend"/>
              <a:ea typeface="Lexend"/>
              <a:cs typeface="Lexend"/>
              <a:sym typeface="Lexend"/>
            </a:endParaRPr>
          </a:p>
        </p:txBody>
      </p:sp>
      <p:sp>
        <p:nvSpPr>
          <p:cNvPr id="1510" name="Google Shape;1510;p106"/>
          <p:cNvSpPr txBox="1"/>
          <p:nvPr/>
        </p:nvSpPr>
        <p:spPr>
          <a:xfrm>
            <a:off x="5514475" y="400822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11" name="Google Shape;1511;p106"/>
          <p:cNvSpPr txBox="1"/>
          <p:nvPr/>
        </p:nvSpPr>
        <p:spPr>
          <a:xfrm>
            <a:off x="1694350" y="400822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07"/>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66</a:t>
            </a:fld>
            <a:endParaRPr>
              <a:solidFill>
                <a:schemeClr val="dk1"/>
              </a:solidFill>
            </a:endParaRPr>
          </a:p>
        </p:txBody>
      </p:sp>
      <p:sp>
        <p:nvSpPr>
          <p:cNvPr id="1517" name="Google Shape;1517;p107"/>
          <p:cNvSpPr/>
          <p:nvPr/>
        </p:nvSpPr>
        <p:spPr>
          <a:xfrm>
            <a:off x="2772675" y="88400"/>
            <a:ext cx="1326000" cy="6270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18" name="Google Shape;1518;p107"/>
          <p:cNvSpPr txBox="1"/>
          <p:nvPr/>
        </p:nvSpPr>
        <p:spPr>
          <a:xfrm>
            <a:off x="2843650" y="9692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19" name="Google Shape;1519;p107"/>
          <p:cNvSpPr txBox="1"/>
          <p:nvPr/>
        </p:nvSpPr>
        <p:spPr>
          <a:xfrm>
            <a:off x="3382150" y="1143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cxnSp>
        <p:nvCxnSpPr>
          <p:cNvPr id="1520" name="Google Shape;1520;p107"/>
          <p:cNvCxnSpPr/>
          <p:nvPr/>
        </p:nvCxnSpPr>
        <p:spPr>
          <a:xfrm flipH="1">
            <a:off x="1784100" y="1149250"/>
            <a:ext cx="8100" cy="3439800"/>
          </a:xfrm>
          <a:prstGeom prst="straightConnector1">
            <a:avLst/>
          </a:prstGeom>
          <a:noFill/>
          <a:ln w="28575" cap="flat" cmpd="sng">
            <a:solidFill>
              <a:schemeClr val="dk2"/>
            </a:solidFill>
            <a:prstDash val="solid"/>
            <a:round/>
            <a:headEnd type="none" w="med" len="med"/>
            <a:tailEnd type="none" w="med" len="med"/>
          </a:ln>
        </p:spPr>
      </p:cxnSp>
      <p:cxnSp>
        <p:nvCxnSpPr>
          <p:cNvPr id="1521" name="Google Shape;1521;p107"/>
          <p:cNvCxnSpPr/>
          <p:nvPr/>
        </p:nvCxnSpPr>
        <p:spPr>
          <a:xfrm rot="10800000">
            <a:off x="1768100" y="4572825"/>
            <a:ext cx="6091800" cy="8100"/>
          </a:xfrm>
          <a:prstGeom prst="straightConnector1">
            <a:avLst/>
          </a:prstGeom>
          <a:noFill/>
          <a:ln w="28575" cap="flat" cmpd="sng">
            <a:solidFill>
              <a:schemeClr val="dk2"/>
            </a:solidFill>
            <a:prstDash val="solid"/>
            <a:round/>
            <a:headEnd type="none" w="med" len="med"/>
            <a:tailEnd type="none" w="med" len="med"/>
          </a:ln>
        </p:spPr>
      </p:cxnSp>
      <p:sp>
        <p:nvSpPr>
          <p:cNvPr id="1522" name="Google Shape;1522;p107"/>
          <p:cNvSpPr txBox="1"/>
          <p:nvPr/>
        </p:nvSpPr>
        <p:spPr>
          <a:xfrm>
            <a:off x="2099500" y="146622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23" name="Google Shape;1523;p107"/>
          <p:cNvSpPr txBox="1"/>
          <p:nvPr/>
        </p:nvSpPr>
        <p:spPr>
          <a:xfrm>
            <a:off x="3510738" y="294725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24" name="Google Shape;1524;p107"/>
          <p:cNvSpPr txBox="1"/>
          <p:nvPr/>
        </p:nvSpPr>
        <p:spPr>
          <a:xfrm>
            <a:off x="3065863" y="2757713"/>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25" name="Google Shape;1525;p107"/>
          <p:cNvSpPr txBox="1"/>
          <p:nvPr/>
        </p:nvSpPr>
        <p:spPr>
          <a:xfrm>
            <a:off x="3764238" y="24329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26" name="Google Shape;1526;p107"/>
          <p:cNvSpPr txBox="1"/>
          <p:nvPr/>
        </p:nvSpPr>
        <p:spPr>
          <a:xfrm>
            <a:off x="2469200" y="15988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27" name="Google Shape;1527;p107"/>
          <p:cNvSpPr txBox="1"/>
          <p:nvPr/>
        </p:nvSpPr>
        <p:spPr>
          <a:xfrm>
            <a:off x="2002725" y="10363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28" name="Google Shape;1528;p107"/>
          <p:cNvSpPr txBox="1"/>
          <p:nvPr/>
        </p:nvSpPr>
        <p:spPr>
          <a:xfrm>
            <a:off x="2363825" y="904313"/>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29" name="Google Shape;1529;p107"/>
          <p:cNvSpPr txBox="1"/>
          <p:nvPr/>
        </p:nvSpPr>
        <p:spPr>
          <a:xfrm>
            <a:off x="4049250" y="12929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30" name="Google Shape;1530;p107"/>
          <p:cNvSpPr txBox="1"/>
          <p:nvPr/>
        </p:nvSpPr>
        <p:spPr>
          <a:xfrm>
            <a:off x="4544750" y="146622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31" name="Google Shape;1531;p107"/>
          <p:cNvSpPr txBox="1"/>
          <p:nvPr/>
        </p:nvSpPr>
        <p:spPr>
          <a:xfrm>
            <a:off x="4544750" y="109942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32" name="Google Shape;1532;p107"/>
          <p:cNvSpPr txBox="1"/>
          <p:nvPr/>
        </p:nvSpPr>
        <p:spPr>
          <a:xfrm>
            <a:off x="4302750" y="22905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33" name="Google Shape;1533;p107"/>
          <p:cNvSpPr txBox="1"/>
          <p:nvPr/>
        </p:nvSpPr>
        <p:spPr>
          <a:xfrm>
            <a:off x="4676900" y="29954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34" name="Google Shape;1534;p107"/>
          <p:cNvSpPr txBox="1"/>
          <p:nvPr/>
        </p:nvSpPr>
        <p:spPr>
          <a:xfrm>
            <a:off x="5182925" y="3067200"/>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35" name="Google Shape;1535;p107"/>
          <p:cNvSpPr txBox="1"/>
          <p:nvPr/>
        </p:nvSpPr>
        <p:spPr>
          <a:xfrm>
            <a:off x="4780775" y="3431663"/>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36" name="Google Shape;1536;p107"/>
          <p:cNvSpPr txBox="1"/>
          <p:nvPr/>
        </p:nvSpPr>
        <p:spPr>
          <a:xfrm>
            <a:off x="7321400" y="109942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37" name="Google Shape;1537;p107"/>
          <p:cNvSpPr txBox="1"/>
          <p:nvPr/>
        </p:nvSpPr>
        <p:spPr>
          <a:xfrm>
            <a:off x="7708250" y="1518425"/>
            <a:ext cx="538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Lexend"/>
                <a:ea typeface="Lexend"/>
                <a:cs typeface="Lexend"/>
                <a:sym typeface="Lexend"/>
              </a:rPr>
              <a:t>👗</a:t>
            </a:r>
            <a:endParaRPr sz="2700">
              <a:solidFill>
                <a:schemeClr val="dk1"/>
              </a:solidFill>
              <a:latin typeface="Lexend"/>
              <a:ea typeface="Lexend"/>
              <a:cs typeface="Lexend"/>
              <a:sym typeface="Lexend"/>
            </a:endParaRPr>
          </a:p>
        </p:txBody>
      </p:sp>
      <p:sp>
        <p:nvSpPr>
          <p:cNvPr id="1538" name="Google Shape;1538;p107"/>
          <p:cNvSpPr txBox="1"/>
          <p:nvPr/>
        </p:nvSpPr>
        <p:spPr>
          <a:xfrm>
            <a:off x="490250" y="2065425"/>
            <a:ext cx="1133100" cy="10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Compressed dimension 1</a:t>
            </a:r>
            <a:endParaRPr sz="1200">
              <a:solidFill>
                <a:schemeClr val="dk1"/>
              </a:solidFill>
              <a:latin typeface="Lexend"/>
              <a:ea typeface="Lexend"/>
              <a:cs typeface="Lexend"/>
              <a:sym typeface="Lexend"/>
            </a:endParaRPr>
          </a:p>
        </p:txBody>
      </p:sp>
      <p:sp>
        <p:nvSpPr>
          <p:cNvPr id="1539" name="Google Shape;1539;p107"/>
          <p:cNvSpPr txBox="1"/>
          <p:nvPr/>
        </p:nvSpPr>
        <p:spPr>
          <a:xfrm>
            <a:off x="3222950" y="4669025"/>
            <a:ext cx="2828700" cy="10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Compressed dimension 2</a:t>
            </a:r>
            <a:endParaRPr sz="1200">
              <a:solidFill>
                <a:schemeClr val="dk1"/>
              </a:solidFill>
              <a:latin typeface="Lexend"/>
              <a:ea typeface="Lexend"/>
              <a:cs typeface="Lexend"/>
              <a:sym typeface="Lexen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08"/>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67</a:t>
            </a:fld>
            <a:endParaRPr>
              <a:solidFill>
                <a:schemeClr val="dk1"/>
              </a:solidFill>
            </a:endParaRPr>
          </a:p>
        </p:txBody>
      </p:sp>
      <p:sp>
        <p:nvSpPr>
          <p:cNvPr id="1545" name="Google Shape;1545;p108"/>
          <p:cNvSpPr/>
          <p:nvPr/>
        </p:nvSpPr>
        <p:spPr>
          <a:xfrm>
            <a:off x="431575" y="435200"/>
            <a:ext cx="56682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Dimensionality Reduction</a:t>
            </a:r>
            <a:endParaRPr sz="3400">
              <a:latin typeface="Lexend"/>
              <a:ea typeface="Lexend"/>
              <a:cs typeface="Lexend"/>
              <a:sym typeface="Lexend"/>
            </a:endParaRPr>
          </a:p>
        </p:txBody>
      </p:sp>
      <p:sp>
        <p:nvSpPr>
          <p:cNvPr id="1546" name="Google Shape;1546;p108"/>
          <p:cNvSpPr txBox="1"/>
          <p:nvPr/>
        </p:nvSpPr>
        <p:spPr>
          <a:xfrm>
            <a:off x="311700" y="1152475"/>
            <a:ext cx="80223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PCA</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Focus is on capturing global linear relationships in the data</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Use to: simplify and find global linear relationships and patterns in the data</a:t>
            </a:r>
            <a:endParaRPr>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t-SNE</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Constructs a lower-dimensional representation where similar data points are placed closer together</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Use to: Emphasize visualization, reveal local patterns and clusters</a:t>
            </a:r>
            <a:endParaRPr>
              <a:solidFill>
                <a:srgbClr val="595959"/>
              </a:solidFill>
              <a:latin typeface="Lexend"/>
              <a:ea typeface="Lexend"/>
              <a:cs typeface="Lexend"/>
              <a:sym typeface="Lexend"/>
            </a:endParaRPr>
          </a:p>
          <a:p>
            <a:pPr marL="457200" lvl="0" indent="-342900" algn="l" rtl="0">
              <a:lnSpc>
                <a:spcPct val="115000"/>
              </a:lnSpc>
              <a:spcBef>
                <a:spcPts val="0"/>
              </a:spcBef>
              <a:spcAft>
                <a:spcPts val="0"/>
              </a:spcAft>
              <a:buClr>
                <a:srgbClr val="595959"/>
              </a:buClr>
              <a:buSzPts val="1800"/>
              <a:buFont typeface="Lexend"/>
              <a:buChar char="●"/>
            </a:pPr>
            <a:r>
              <a:rPr lang="en" sz="1800">
                <a:solidFill>
                  <a:srgbClr val="595959"/>
                </a:solidFill>
                <a:latin typeface="Lexend"/>
                <a:ea typeface="Lexend"/>
                <a:cs typeface="Lexend"/>
                <a:sym typeface="Lexend"/>
              </a:rPr>
              <a:t>UMAP</a:t>
            </a:r>
            <a:endParaRPr sz="1800">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Uses manifold learning (nonlinear dimensionality reduction) to understand the underlying structure or shape of the data</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Focus on capturing complex, non-linear relationships in the data </a:t>
            </a:r>
            <a:endParaRPr>
              <a:solidFill>
                <a:srgbClr val="595959"/>
              </a:solidFill>
              <a:latin typeface="Lexend"/>
              <a:ea typeface="Lexend"/>
              <a:cs typeface="Lexend"/>
              <a:sym typeface="Lexend"/>
            </a:endParaRPr>
          </a:p>
          <a:p>
            <a:pPr marL="914400" lvl="1" indent="-317500" algn="l" rtl="0">
              <a:lnSpc>
                <a:spcPct val="115000"/>
              </a:lnSpc>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Use to: preserve local structure and handle complex, nonlinear relationships</a:t>
            </a:r>
            <a:endParaRPr>
              <a:solidFill>
                <a:srgbClr val="595959"/>
              </a:solidFill>
              <a:latin typeface="Lexend"/>
              <a:ea typeface="Lexend"/>
              <a:cs typeface="Lexend"/>
              <a:sym typeface="Lexend"/>
            </a:endParaRPr>
          </a:p>
        </p:txBody>
      </p:sp>
      <p:sp>
        <p:nvSpPr>
          <p:cNvPr id="1547" name="Google Shape;1547;p108"/>
          <p:cNvSpPr txBox="1"/>
          <p:nvPr/>
        </p:nvSpPr>
        <p:spPr>
          <a:xfrm>
            <a:off x="0" y="4827000"/>
            <a:ext cx="40182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rgbClr val="0097A7"/>
                </a:solidFill>
                <a:latin typeface="Lexend"/>
                <a:ea typeface="Lexend"/>
                <a:cs typeface="Lexend"/>
                <a:sym typeface="Lexend"/>
                <a:hlinkClick r:id="rId3">
                  <a:extLst>
                    <a:ext uri="{A12FA001-AC4F-418D-AE19-62706E023703}">
                      <ahyp:hlinkClr xmlns:ahyp="http://schemas.microsoft.com/office/drawing/2018/hyperlinkcolor" val="tx"/>
                    </a:ext>
                  </a:extLst>
                </a:hlinkClick>
              </a:rPr>
              <a:t>Deep Dive into How they Work</a:t>
            </a:r>
            <a:endParaRPr sz="1200">
              <a:solidFill>
                <a:srgbClr val="595959"/>
              </a:solidFill>
              <a:latin typeface="Lexend"/>
              <a:ea typeface="Lexend"/>
              <a:cs typeface="Lexend"/>
              <a:sym typeface="Lexen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109"/>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68</a:t>
            </a:fld>
            <a:endParaRPr>
              <a:solidFill>
                <a:schemeClr val="dk1"/>
              </a:solidFill>
            </a:endParaRPr>
          </a:p>
        </p:txBody>
      </p:sp>
      <p:sp>
        <p:nvSpPr>
          <p:cNvPr id="1553" name="Google Shape;1553;p109"/>
          <p:cNvSpPr/>
          <p:nvPr/>
        </p:nvSpPr>
        <p:spPr>
          <a:xfrm>
            <a:off x="431575" y="435200"/>
            <a:ext cx="56682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Lexend"/>
                <a:ea typeface="Lexend"/>
                <a:cs typeface="Lexend"/>
                <a:sym typeface="Lexend"/>
              </a:rPr>
              <a:t>Similarity in Semantic Space</a:t>
            </a:r>
            <a:endParaRPr sz="3000">
              <a:latin typeface="Lexend"/>
              <a:ea typeface="Lexend"/>
              <a:cs typeface="Lexend"/>
              <a:sym typeface="Lexend"/>
            </a:endParaRPr>
          </a:p>
        </p:txBody>
      </p:sp>
      <p:sp>
        <p:nvSpPr>
          <p:cNvPr id="1554" name="Google Shape;1554;p109"/>
          <p:cNvSpPr txBox="1"/>
          <p:nvPr/>
        </p:nvSpPr>
        <p:spPr>
          <a:xfrm>
            <a:off x="292600" y="1439075"/>
            <a:ext cx="4984500" cy="3416400"/>
          </a:xfrm>
          <a:prstGeom prst="rect">
            <a:avLst/>
          </a:prstGeom>
          <a:noFill/>
          <a:ln>
            <a:noFill/>
          </a:ln>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Cosine similarity</a:t>
            </a:r>
            <a:endParaRPr sz="1700">
              <a:solidFill>
                <a:srgbClr val="595959"/>
              </a:solidFill>
              <a:latin typeface="Lexend"/>
              <a:ea typeface="Lexend"/>
              <a:cs typeface="Lexend"/>
              <a:sym typeface="Lexend"/>
            </a:endParaRPr>
          </a:p>
          <a:p>
            <a:pPr marL="457200" lvl="0"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Euclidean distance</a:t>
            </a:r>
            <a:endParaRPr sz="1700">
              <a:solidFill>
                <a:srgbClr val="595959"/>
              </a:solidFill>
              <a:latin typeface="Lexend"/>
              <a:ea typeface="Lexend"/>
              <a:cs typeface="Lexend"/>
              <a:sym typeface="Lexend"/>
            </a:endParaRPr>
          </a:p>
          <a:p>
            <a:pPr marL="457200" lvl="0"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Dot product</a:t>
            </a:r>
            <a:endParaRPr sz="1700">
              <a:solidFill>
                <a:srgbClr val="595959"/>
              </a:solidFill>
              <a:latin typeface="Lexend"/>
              <a:ea typeface="Lexend"/>
              <a:cs typeface="Lexend"/>
              <a:sym typeface="Lexend"/>
            </a:endParaRPr>
          </a:p>
          <a:p>
            <a:pPr marL="457200" lvl="0"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Manhattan Distance</a:t>
            </a:r>
            <a:endParaRPr sz="1700">
              <a:solidFill>
                <a:srgbClr val="595959"/>
              </a:solidFill>
              <a:latin typeface="Lexend"/>
              <a:ea typeface="Lexend"/>
              <a:cs typeface="Lexend"/>
              <a:sym typeface="Lexend"/>
            </a:endParaRPr>
          </a:p>
          <a:p>
            <a:pPr marL="457200" lvl="0"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Mahalanobis Distance</a:t>
            </a:r>
            <a:endParaRPr sz="1700">
              <a:solidFill>
                <a:srgbClr val="595959"/>
              </a:solidFill>
              <a:latin typeface="Lexend"/>
              <a:ea typeface="Lexend"/>
              <a:cs typeface="Lexend"/>
              <a:sym typeface="Lexend"/>
            </a:endParaRPr>
          </a:p>
          <a:p>
            <a:pPr marL="457200" lvl="0"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Jaccard Similarity</a:t>
            </a:r>
            <a:endParaRPr sz="1700">
              <a:solidFill>
                <a:srgbClr val="595959"/>
              </a:solidFill>
              <a:latin typeface="Lexend"/>
              <a:ea typeface="Lexend"/>
              <a:cs typeface="Lexend"/>
              <a:sym typeface="Lexend"/>
            </a:endParaRPr>
          </a:p>
          <a:p>
            <a:pPr marL="457200" lvl="0" indent="-336550" algn="l" rtl="0">
              <a:lnSpc>
                <a:spcPct val="115000"/>
              </a:lnSpc>
              <a:spcBef>
                <a:spcPts val="0"/>
              </a:spcBef>
              <a:spcAft>
                <a:spcPts val="0"/>
              </a:spcAft>
              <a:buClr>
                <a:srgbClr val="595959"/>
              </a:buClr>
              <a:buSzPts val="1700"/>
              <a:buFont typeface="Lexend"/>
              <a:buChar char="●"/>
            </a:pPr>
            <a:r>
              <a:rPr lang="en" sz="1700" i="1">
                <a:solidFill>
                  <a:srgbClr val="595959"/>
                </a:solidFill>
                <a:latin typeface="Lexend"/>
                <a:ea typeface="Lexend"/>
                <a:cs typeface="Lexend"/>
                <a:sym typeface="Lexend"/>
              </a:rPr>
              <a:t>Many, many others!</a:t>
            </a:r>
            <a:endParaRPr sz="1700" i="1">
              <a:solidFill>
                <a:srgbClr val="595959"/>
              </a:solidFill>
              <a:latin typeface="Lexend"/>
              <a:ea typeface="Lexend"/>
              <a:cs typeface="Lexend"/>
              <a:sym typeface="Lexend"/>
            </a:endParaRPr>
          </a:p>
        </p:txBody>
      </p:sp>
      <p:pic>
        <p:nvPicPr>
          <p:cNvPr id="1555" name="Google Shape;1555;p109"/>
          <p:cNvPicPr preferRelativeResize="0"/>
          <p:nvPr/>
        </p:nvPicPr>
        <p:blipFill>
          <a:blip r:embed="rId3">
            <a:alphaModFix/>
          </a:blip>
          <a:stretch>
            <a:fillRect/>
          </a:stretch>
        </p:blipFill>
        <p:spPr>
          <a:xfrm>
            <a:off x="3505013" y="1278950"/>
            <a:ext cx="5408324" cy="2476168"/>
          </a:xfrm>
          <a:prstGeom prst="rect">
            <a:avLst/>
          </a:prstGeom>
          <a:noFill/>
          <a:ln>
            <a:noFill/>
          </a:ln>
        </p:spPr>
      </p:pic>
      <p:sp>
        <p:nvSpPr>
          <p:cNvPr id="1556" name="Google Shape;1556;p109"/>
          <p:cNvSpPr txBox="1"/>
          <p:nvPr/>
        </p:nvSpPr>
        <p:spPr>
          <a:xfrm>
            <a:off x="7419000" y="3755125"/>
            <a:ext cx="1610700" cy="2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241160"/>
                </a:solidFill>
                <a:latin typeface="Cairo"/>
                <a:ea typeface="Cairo"/>
                <a:cs typeface="Cairo"/>
                <a:sym typeface="Cairo"/>
              </a:rPr>
              <a:t>Image from </a:t>
            </a:r>
            <a:r>
              <a:rPr lang="en" sz="1200" i="1" u="sng">
                <a:solidFill>
                  <a:srgbClr val="241160"/>
                </a:solidFill>
                <a:latin typeface="Cairo"/>
                <a:ea typeface="Cairo"/>
                <a:cs typeface="Cairo"/>
                <a:sym typeface="Cairo"/>
                <a:hlinkClick r:id="rId4">
                  <a:extLst>
                    <a:ext uri="{A12FA001-AC4F-418D-AE19-62706E023703}">
                      <ahyp:hlinkClr xmlns:ahyp="http://schemas.microsoft.com/office/drawing/2018/hyperlinkcolor" val="tx"/>
                    </a:ext>
                  </a:extLst>
                </a:hlinkClick>
              </a:rPr>
              <a:t>Pinecone</a:t>
            </a:r>
            <a:endParaRPr sz="1200" i="1">
              <a:solidFill>
                <a:srgbClr val="241160"/>
              </a:solidFill>
              <a:latin typeface="Cairo"/>
              <a:ea typeface="Cairo"/>
              <a:cs typeface="Cairo"/>
              <a:sym typeface="Cair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110"/>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69</a:t>
            </a:fld>
            <a:endParaRPr>
              <a:solidFill>
                <a:schemeClr val="dk1"/>
              </a:solidFill>
            </a:endParaRPr>
          </a:p>
        </p:txBody>
      </p:sp>
      <p:sp>
        <p:nvSpPr>
          <p:cNvPr id="1562" name="Google Shape;1562;p110"/>
          <p:cNvSpPr/>
          <p:nvPr/>
        </p:nvSpPr>
        <p:spPr>
          <a:xfrm>
            <a:off x="431575" y="435200"/>
            <a:ext cx="56682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Lexend"/>
                <a:ea typeface="Lexend"/>
                <a:cs typeface="Lexend"/>
                <a:sym typeface="Lexend"/>
              </a:rPr>
              <a:t>Similarity in Semantic Space</a:t>
            </a:r>
            <a:endParaRPr sz="3000">
              <a:latin typeface="Lexend"/>
              <a:ea typeface="Lexend"/>
              <a:cs typeface="Lexend"/>
              <a:sym typeface="Lexend"/>
            </a:endParaRPr>
          </a:p>
        </p:txBody>
      </p:sp>
      <p:sp>
        <p:nvSpPr>
          <p:cNvPr id="1563" name="Google Shape;1563;p110"/>
          <p:cNvSpPr txBox="1"/>
          <p:nvPr/>
        </p:nvSpPr>
        <p:spPr>
          <a:xfrm>
            <a:off x="311700" y="1152475"/>
            <a:ext cx="4984500" cy="3916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700" b="1">
                <a:solidFill>
                  <a:srgbClr val="595959"/>
                </a:solidFill>
                <a:latin typeface="Lexend"/>
                <a:ea typeface="Lexend"/>
                <a:cs typeface="Lexend"/>
                <a:sym typeface="Lexend"/>
              </a:rPr>
              <a:t>Cosine similarity</a:t>
            </a:r>
            <a:endParaRPr sz="1700" b="1">
              <a:solidFill>
                <a:srgbClr val="595959"/>
              </a:solidFill>
              <a:latin typeface="Lexend"/>
              <a:ea typeface="Lexend"/>
              <a:cs typeface="Lexend"/>
              <a:sym typeface="Lexend"/>
            </a:endParaRPr>
          </a:p>
          <a:p>
            <a:pPr marL="914400" lvl="1" indent="-336550" algn="l" rtl="0">
              <a:lnSpc>
                <a:spcPct val="115000"/>
              </a:lnSpc>
              <a:spcBef>
                <a:spcPts val="120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Measures the angle between vectors</a:t>
            </a:r>
            <a:endParaRPr sz="1700">
              <a:solidFill>
                <a:srgbClr val="595959"/>
              </a:solidFill>
              <a:latin typeface="Lexend"/>
              <a:ea typeface="Lexend"/>
              <a:cs typeface="Lexend"/>
              <a:sym typeface="Lexend"/>
            </a:endParaRPr>
          </a:p>
          <a:p>
            <a:pPr marL="914400" lvl="1"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Normalizes the dot product by the size of the vectors</a:t>
            </a:r>
            <a:endParaRPr sz="1700">
              <a:solidFill>
                <a:srgbClr val="595959"/>
              </a:solidFill>
              <a:latin typeface="Lexend"/>
              <a:ea typeface="Lexend"/>
              <a:cs typeface="Lexend"/>
              <a:sym typeface="Lexend"/>
            </a:endParaRPr>
          </a:p>
          <a:p>
            <a:pPr marL="914400" lvl="1"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Invariant to vector magnitude</a:t>
            </a:r>
            <a:endParaRPr sz="1700">
              <a:solidFill>
                <a:srgbClr val="595959"/>
              </a:solidFill>
              <a:latin typeface="Lexend"/>
              <a:ea typeface="Lexend"/>
              <a:cs typeface="Lexend"/>
              <a:sym typeface="Lexend"/>
            </a:endParaRPr>
          </a:p>
          <a:p>
            <a:pPr marL="914400" lvl="1"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Range: [-1, 1] (higher=more similar)</a:t>
            </a:r>
            <a:endParaRPr sz="1700">
              <a:solidFill>
                <a:srgbClr val="595959"/>
              </a:solidFill>
              <a:latin typeface="Lexend"/>
              <a:ea typeface="Lexend"/>
              <a:cs typeface="Lexend"/>
              <a:sym typeface="Lexend"/>
            </a:endParaRPr>
          </a:p>
          <a:p>
            <a:pPr marL="914400" lvl="1" indent="-336550" algn="l" rtl="0">
              <a:lnSpc>
                <a:spcPct val="115000"/>
              </a:lnSpc>
              <a:spcBef>
                <a:spcPts val="0"/>
              </a:spcBef>
              <a:spcAft>
                <a:spcPts val="0"/>
              </a:spcAft>
              <a:buClr>
                <a:srgbClr val="595959"/>
              </a:buClr>
              <a:buSzPts val="1700"/>
              <a:buFont typeface="Lexend"/>
              <a:buChar char="○"/>
            </a:pPr>
            <a:r>
              <a:rPr lang="en" sz="1700">
                <a:solidFill>
                  <a:srgbClr val="595959"/>
                </a:solidFill>
                <a:latin typeface="Lexend"/>
                <a:ea typeface="Lexend"/>
                <a:cs typeface="Lexend"/>
                <a:sym typeface="Lexend"/>
              </a:rPr>
              <a:t>Formula: cos(θ) = A·B / (||A||·||B||)</a:t>
            </a:r>
            <a:endParaRPr sz="1700">
              <a:solidFill>
                <a:srgbClr val="595959"/>
              </a:solidFill>
              <a:latin typeface="Lexend"/>
              <a:ea typeface="Lexend"/>
              <a:cs typeface="Lexend"/>
              <a:sym typeface="Lexend"/>
            </a:endParaRPr>
          </a:p>
        </p:txBody>
      </p:sp>
      <p:pic>
        <p:nvPicPr>
          <p:cNvPr id="1564" name="Google Shape;1564;p110"/>
          <p:cNvPicPr preferRelativeResize="0"/>
          <p:nvPr/>
        </p:nvPicPr>
        <p:blipFill rotWithShape="1">
          <a:blip r:embed="rId3">
            <a:alphaModFix/>
          </a:blip>
          <a:srcRect l="37820" t="17300" r="28506"/>
          <a:stretch/>
        </p:blipFill>
        <p:spPr>
          <a:xfrm>
            <a:off x="5551334" y="1265275"/>
            <a:ext cx="3192767" cy="3590200"/>
          </a:xfrm>
          <a:prstGeom prst="rect">
            <a:avLst/>
          </a:prstGeom>
          <a:noFill/>
          <a:ln>
            <a:noFill/>
          </a:ln>
        </p:spPr>
      </p:pic>
      <p:sp>
        <p:nvSpPr>
          <p:cNvPr id="1565" name="Google Shape;1565;p110"/>
          <p:cNvSpPr txBox="1"/>
          <p:nvPr/>
        </p:nvSpPr>
        <p:spPr>
          <a:xfrm>
            <a:off x="5551325" y="4783950"/>
            <a:ext cx="2306700" cy="2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241160"/>
                </a:solidFill>
                <a:latin typeface="Cairo"/>
                <a:ea typeface="Cairo"/>
                <a:cs typeface="Cairo"/>
                <a:sym typeface="Cairo"/>
              </a:rPr>
              <a:t>Image from </a:t>
            </a:r>
            <a:r>
              <a:rPr lang="en" sz="1200" i="1" u="sng">
                <a:solidFill>
                  <a:srgbClr val="241160"/>
                </a:solidFill>
                <a:latin typeface="Cairo"/>
                <a:ea typeface="Cairo"/>
                <a:cs typeface="Cairo"/>
                <a:sym typeface="Cairo"/>
                <a:hlinkClick r:id="rId4">
                  <a:extLst>
                    <a:ext uri="{A12FA001-AC4F-418D-AE19-62706E023703}">
                      <ahyp:hlinkClr xmlns:ahyp="http://schemas.microsoft.com/office/drawing/2018/hyperlinkcolor" val="tx"/>
                    </a:ext>
                  </a:extLst>
                </a:hlinkClick>
              </a:rPr>
              <a:t>Pinecone</a:t>
            </a:r>
            <a:endParaRPr sz="1200" i="1">
              <a:solidFill>
                <a:srgbClr val="241160"/>
              </a:solidFill>
              <a:latin typeface="Cairo"/>
              <a:ea typeface="Cairo"/>
              <a:cs typeface="Cairo"/>
              <a:sym typeface="Cai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0"/>
          <p:cNvSpPr txBox="1">
            <a:spLocks noGrp="1"/>
          </p:cNvSpPr>
          <p:nvPr>
            <p:ph type="sldNum" idx="4294967295"/>
          </p:nvPr>
        </p:nvSpPr>
        <p:spPr>
          <a:xfrm>
            <a:off x="8500700" y="114300"/>
            <a:ext cx="528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527" name="Google Shape;527;p50"/>
          <p:cNvSpPr txBox="1">
            <a:spLocks noGrp="1"/>
          </p:cNvSpPr>
          <p:nvPr>
            <p:ph type="title"/>
          </p:nvPr>
        </p:nvSpPr>
        <p:spPr>
          <a:xfrm>
            <a:off x="1172300" y="981825"/>
            <a:ext cx="4688100" cy="1000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Attention &amp; Transformers</a:t>
            </a:r>
            <a:endParaRPr/>
          </a:p>
        </p:txBody>
      </p:sp>
      <p:sp>
        <p:nvSpPr>
          <p:cNvPr id="528" name="Google Shape;528;p50"/>
          <p:cNvSpPr txBox="1">
            <a:spLocks noGrp="1"/>
          </p:cNvSpPr>
          <p:nvPr>
            <p:ph type="sldNum" idx="12"/>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529" name="Google Shape;529;p50"/>
          <p:cNvSpPr txBox="1"/>
          <p:nvPr/>
        </p:nvSpPr>
        <p:spPr>
          <a:xfrm>
            <a:off x="1165550" y="2421350"/>
            <a:ext cx="5188500" cy="176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Lexend Light"/>
              <a:buChar char="●"/>
            </a:pPr>
            <a:r>
              <a:rPr lang="en">
                <a:solidFill>
                  <a:schemeClr val="dk1"/>
                </a:solidFill>
                <a:latin typeface="Lexend Light"/>
                <a:ea typeface="Lexend Light"/>
                <a:cs typeface="Lexend Light"/>
                <a:sym typeface="Lexend Light"/>
              </a:rPr>
              <a:t>Conceptual understanding of self attention, multi-head attention, and cross-attention</a:t>
            </a:r>
            <a:endParaRPr>
              <a:solidFill>
                <a:schemeClr val="dk1"/>
              </a:solidFill>
              <a:latin typeface="Lexend Light"/>
              <a:ea typeface="Lexend Light"/>
              <a:cs typeface="Lexend Light"/>
              <a:sym typeface="Lexend Light"/>
            </a:endParaRPr>
          </a:p>
          <a:p>
            <a:pPr marL="457200" lvl="0" indent="-317500" algn="l" rtl="0">
              <a:spcBef>
                <a:spcPts val="0"/>
              </a:spcBef>
              <a:spcAft>
                <a:spcPts val="0"/>
              </a:spcAft>
              <a:buClr>
                <a:schemeClr val="dk1"/>
              </a:buClr>
              <a:buSzPts val="1400"/>
              <a:buFont typeface="Lexend Light"/>
              <a:buChar char="●"/>
            </a:pPr>
            <a:r>
              <a:rPr lang="en">
                <a:solidFill>
                  <a:schemeClr val="dk1"/>
                </a:solidFill>
                <a:latin typeface="Lexend Light"/>
                <a:ea typeface="Lexend Light"/>
                <a:cs typeface="Lexend Light"/>
                <a:sym typeface="Lexend Light"/>
              </a:rPr>
              <a:t>Applied attention (transformer architecture)</a:t>
            </a:r>
            <a:endParaRPr>
              <a:solidFill>
                <a:schemeClr val="dk1"/>
              </a:solidFill>
              <a:latin typeface="Lexend Light"/>
              <a:ea typeface="Lexend Light"/>
              <a:cs typeface="Lexend Light"/>
              <a:sym typeface="Lexend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11"/>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70</a:t>
            </a:fld>
            <a:endParaRPr>
              <a:solidFill>
                <a:schemeClr val="dk1"/>
              </a:solidFill>
            </a:endParaRPr>
          </a:p>
        </p:txBody>
      </p:sp>
      <p:sp>
        <p:nvSpPr>
          <p:cNvPr id="1571" name="Google Shape;1571;p111"/>
          <p:cNvSpPr/>
          <p:nvPr/>
        </p:nvSpPr>
        <p:spPr>
          <a:xfrm>
            <a:off x="431575" y="435200"/>
            <a:ext cx="56682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Lexend"/>
                <a:ea typeface="Lexend"/>
                <a:cs typeface="Lexend"/>
                <a:sym typeface="Lexend"/>
              </a:rPr>
              <a:t>Similarity in Semantic Space</a:t>
            </a:r>
            <a:endParaRPr sz="3000">
              <a:latin typeface="Lexend"/>
              <a:ea typeface="Lexend"/>
              <a:cs typeface="Lexend"/>
              <a:sym typeface="Lexend"/>
            </a:endParaRPr>
          </a:p>
        </p:txBody>
      </p:sp>
      <p:sp>
        <p:nvSpPr>
          <p:cNvPr id="1572" name="Google Shape;1572;p111"/>
          <p:cNvSpPr txBox="1"/>
          <p:nvPr/>
        </p:nvSpPr>
        <p:spPr>
          <a:xfrm>
            <a:off x="311700" y="1152475"/>
            <a:ext cx="4984500" cy="39165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None/>
            </a:pPr>
            <a:r>
              <a:rPr lang="en" sz="1700" b="1">
                <a:solidFill>
                  <a:srgbClr val="595959"/>
                </a:solidFill>
                <a:latin typeface="Lexend"/>
                <a:ea typeface="Lexend"/>
                <a:cs typeface="Lexend"/>
                <a:sym typeface="Lexend"/>
              </a:rPr>
              <a:t>Cosine similarity</a:t>
            </a:r>
            <a:endParaRPr sz="1700" b="1">
              <a:solidFill>
                <a:srgbClr val="595959"/>
              </a:solidFill>
              <a:latin typeface="Lexend"/>
              <a:ea typeface="Lexend"/>
              <a:cs typeface="Lexend"/>
              <a:sym typeface="Lexend"/>
            </a:endParaRPr>
          </a:p>
          <a:p>
            <a:pPr marL="914400" lvl="1" indent="-328453" algn="l" rtl="0">
              <a:lnSpc>
                <a:spcPct val="115000"/>
              </a:lnSpc>
              <a:spcBef>
                <a:spcPts val="1200"/>
              </a:spcBef>
              <a:spcAft>
                <a:spcPts val="0"/>
              </a:spcAft>
              <a:buClr>
                <a:srgbClr val="595959"/>
              </a:buClr>
              <a:buSzPct val="100000"/>
              <a:buFont typeface="Lexend"/>
              <a:buChar char="○"/>
            </a:pPr>
            <a:r>
              <a:rPr lang="en" sz="1700">
                <a:solidFill>
                  <a:srgbClr val="595959"/>
                </a:solidFill>
                <a:latin typeface="Lexend"/>
                <a:ea typeface="Lexend"/>
                <a:cs typeface="Lexend"/>
                <a:sym typeface="Lexend"/>
              </a:rPr>
              <a:t>Measures the angle between vectors</a:t>
            </a:r>
            <a:endParaRPr sz="1700">
              <a:solidFill>
                <a:srgbClr val="595959"/>
              </a:solidFill>
              <a:latin typeface="Lexend"/>
              <a:ea typeface="Lexend"/>
              <a:cs typeface="Lexend"/>
              <a:sym typeface="Lexend"/>
            </a:endParaRPr>
          </a:p>
          <a:p>
            <a:pPr marL="914400" lvl="1" indent="-328453" algn="l" rtl="0">
              <a:lnSpc>
                <a:spcPct val="115000"/>
              </a:lnSpc>
              <a:spcBef>
                <a:spcPts val="0"/>
              </a:spcBef>
              <a:spcAft>
                <a:spcPts val="0"/>
              </a:spcAft>
              <a:buClr>
                <a:srgbClr val="595959"/>
              </a:buClr>
              <a:buSzPct val="100000"/>
              <a:buFont typeface="Lexend"/>
              <a:buChar char="○"/>
            </a:pPr>
            <a:r>
              <a:rPr lang="en" sz="1700">
                <a:solidFill>
                  <a:srgbClr val="595959"/>
                </a:solidFill>
                <a:latin typeface="Lexend"/>
                <a:ea typeface="Lexend"/>
                <a:cs typeface="Lexend"/>
                <a:sym typeface="Lexend"/>
              </a:rPr>
              <a:t>Normalizes the dot product by the size of the vectors</a:t>
            </a:r>
            <a:endParaRPr sz="1700">
              <a:solidFill>
                <a:srgbClr val="595959"/>
              </a:solidFill>
              <a:latin typeface="Lexend"/>
              <a:ea typeface="Lexend"/>
              <a:cs typeface="Lexend"/>
              <a:sym typeface="Lexend"/>
            </a:endParaRPr>
          </a:p>
          <a:p>
            <a:pPr marL="914400" lvl="1" indent="-328453" algn="l" rtl="0">
              <a:lnSpc>
                <a:spcPct val="115000"/>
              </a:lnSpc>
              <a:spcBef>
                <a:spcPts val="0"/>
              </a:spcBef>
              <a:spcAft>
                <a:spcPts val="0"/>
              </a:spcAft>
              <a:buClr>
                <a:srgbClr val="595959"/>
              </a:buClr>
              <a:buSzPct val="100000"/>
              <a:buFont typeface="Lexend"/>
              <a:buChar char="○"/>
            </a:pPr>
            <a:r>
              <a:rPr lang="en" sz="1700">
                <a:solidFill>
                  <a:srgbClr val="595959"/>
                </a:solidFill>
                <a:latin typeface="Lexend"/>
                <a:ea typeface="Lexend"/>
                <a:cs typeface="Lexend"/>
                <a:sym typeface="Lexend"/>
              </a:rPr>
              <a:t>Invariant to vector magnitude</a:t>
            </a:r>
            <a:endParaRPr sz="1700">
              <a:solidFill>
                <a:srgbClr val="595959"/>
              </a:solidFill>
              <a:latin typeface="Lexend"/>
              <a:ea typeface="Lexend"/>
              <a:cs typeface="Lexend"/>
              <a:sym typeface="Lexend"/>
            </a:endParaRPr>
          </a:p>
          <a:p>
            <a:pPr marL="914400" lvl="1" indent="-328453" algn="l" rtl="0">
              <a:lnSpc>
                <a:spcPct val="115000"/>
              </a:lnSpc>
              <a:spcBef>
                <a:spcPts val="0"/>
              </a:spcBef>
              <a:spcAft>
                <a:spcPts val="0"/>
              </a:spcAft>
              <a:buClr>
                <a:srgbClr val="595959"/>
              </a:buClr>
              <a:buSzPct val="100000"/>
              <a:buFont typeface="Lexend"/>
              <a:buChar char="○"/>
            </a:pPr>
            <a:r>
              <a:rPr lang="en" sz="1700">
                <a:solidFill>
                  <a:srgbClr val="595959"/>
                </a:solidFill>
                <a:latin typeface="Lexend"/>
                <a:ea typeface="Lexend"/>
                <a:cs typeface="Lexend"/>
                <a:sym typeface="Lexend"/>
              </a:rPr>
              <a:t>Range: [-1, 1] (higher=more similar)</a:t>
            </a:r>
            <a:endParaRPr sz="1700">
              <a:solidFill>
                <a:srgbClr val="595959"/>
              </a:solidFill>
              <a:latin typeface="Lexend"/>
              <a:ea typeface="Lexend"/>
              <a:cs typeface="Lexend"/>
              <a:sym typeface="Lexend"/>
            </a:endParaRPr>
          </a:p>
          <a:p>
            <a:pPr marL="914400" lvl="1" indent="-328453" algn="l" rtl="0">
              <a:lnSpc>
                <a:spcPct val="115000"/>
              </a:lnSpc>
              <a:spcBef>
                <a:spcPts val="0"/>
              </a:spcBef>
              <a:spcAft>
                <a:spcPts val="0"/>
              </a:spcAft>
              <a:buClr>
                <a:srgbClr val="595959"/>
              </a:buClr>
              <a:buSzPct val="100000"/>
              <a:buFont typeface="Lexend"/>
              <a:buChar char="○"/>
            </a:pPr>
            <a:r>
              <a:rPr lang="en" sz="1700">
                <a:solidFill>
                  <a:srgbClr val="595959"/>
                </a:solidFill>
                <a:latin typeface="Lexend"/>
                <a:ea typeface="Lexend"/>
                <a:cs typeface="Lexend"/>
                <a:sym typeface="Lexend"/>
              </a:rPr>
              <a:t>Formula: cos(θ) = A·B / (||A||·||B||)</a:t>
            </a:r>
            <a:endParaRPr sz="17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700" u="sng">
                <a:solidFill>
                  <a:srgbClr val="595959"/>
                </a:solidFill>
                <a:latin typeface="Lexend"/>
                <a:ea typeface="Lexend"/>
                <a:cs typeface="Lexend"/>
                <a:sym typeface="Lexend"/>
              </a:rPr>
              <a:t>Not perfect:</a:t>
            </a:r>
            <a:br>
              <a:rPr lang="en" sz="1700">
                <a:solidFill>
                  <a:srgbClr val="595959"/>
                </a:solidFill>
                <a:latin typeface="Lexend"/>
                <a:ea typeface="Lexend"/>
                <a:cs typeface="Lexend"/>
                <a:sym typeface="Lexend"/>
              </a:rPr>
            </a:br>
            <a:r>
              <a:rPr lang="en" sz="1700">
                <a:solidFill>
                  <a:srgbClr val="595959"/>
                </a:solidFill>
                <a:latin typeface="Lexend"/>
                <a:ea typeface="Lexend"/>
                <a:cs typeface="Lexend"/>
                <a:sym typeface="Lexend"/>
              </a:rPr>
              <a:t>- No concept of proximity (</a:t>
            </a:r>
            <a:r>
              <a:rPr lang="en" sz="1100">
                <a:solidFill>
                  <a:srgbClr val="595959"/>
                </a:solidFill>
                <a:latin typeface="Lexend"/>
                <a:ea typeface="Lexend"/>
                <a:cs typeface="Lexend"/>
                <a:sym typeface="Lexend"/>
              </a:rPr>
              <a:t>Two vectors on opposite sides of the space can have high similarity if they point in similar directions.</a:t>
            </a:r>
            <a:r>
              <a:rPr lang="en" sz="1700">
                <a:solidFill>
                  <a:srgbClr val="595959"/>
                </a:solidFill>
                <a:latin typeface="Lexend"/>
                <a:ea typeface="Lexend"/>
                <a:cs typeface="Lexend"/>
                <a:sym typeface="Lexend"/>
              </a:rPr>
              <a:t>)</a:t>
            </a:r>
            <a:endParaRPr sz="17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700">
                <a:solidFill>
                  <a:srgbClr val="595959"/>
                </a:solidFill>
                <a:latin typeface="Lexend"/>
                <a:ea typeface="Lexend"/>
                <a:cs typeface="Lexend"/>
                <a:sym typeface="Lexend"/>
              </a:rPr>
              <a:t>- Assumes linear relationships</a:t>
            </a:r>
            <a:endParaRPr sz="17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700">
                <a:solidFill>
                  <a:srgbClr val="595959"/>
                </a:solidFill>
                <a:latin typeface="Lexend"/>
                <a:ea typeface="Lexend"/>
                <a:cs typeface="Lexend"/>
                <a:sym typeface="Lexend"/>
              </a:rPr>
              <a:t>- Struggles with sparse vectors</a:t>
            </a:r>
            <a:endParaRPr sz="1700">
              <a:solidFill>
                <a:srgbClr val="595959"/>
              </a:solidFill>
              <a:latin typeface="Lexend"/>
              <a:ea typeface="Lexend"/>
              <a:cs typeface="Lexend"/>
              <a:sym typeface="Lexend"/>
            </a:endParaRPr>
          </a:p>
          <a:p>
            <a:pPr marL="0" lvl="0" indent="0" algn="l" rtl="0">
              <a:lnSpc>
                <a:spcPct val="115000"/>
              </a:lnSpc>
              <a:spcBef>
                <a:spcPts val="1200"/>
              </a:spcBef>
              <a:spcAft>
                <a:spcPts val="1200"/>
              </a:spcAft>
              <a:buNone/>
            </a:pPr>
            <a:r>
              <a:rPr lang="en" sz="1700">
                <a:solidFill>
                  <a:srgbClr val="595959"/>
                </a:solidFill>
                <a:latin typeface="Lexend"/>
                <a:ea typeface="Lexend"/>
                <a:cs typeface="Lexend"/>
                <a:sym typeface="Lexend"/>
              </a:rPr>
              <a:t>- How to define a “good” cosine similarity?</a:t>
            </a:r>
            <a:endParaRPr sz="1700">
              <a:solidFill>
                <a:srgbClr val="595959"/>
              </a:solidFill>
              <a:latin typeface="Lexend"/>
              <a:ea typeface="Lexend"/>
              <a:cs typeface="Lexend"/>
              <a:sym typeface="Lexend"/>
            </a:endParaRPr>
          </a:p>
        </p:txBody>
      </p:sp>
      <p:pic>
        <p:nvPicPr>
          <p:cNvPr id="1573" name="Google Shape;1573;p111"/>
          <p:cNvPicPr preferRelativeResize="0"/>
          <p:nvPr/>
        </p:nvPicPr>
        <p:blipFill rotWithShape="1">
          <a:blip r:embed="rId3">
            <a:alphaModFix/>
          </a:blip>
          <a:srcRect l="37820" t="17300" r="28506"/>
          <a:stretch/>
        </p:blipFill>
        <p:spPr>
          <a:xfrm>
            <a:off x="5551334" y="1265275"/>
            <a:ext cx="3192767" cy="3590200"/>
          </a:xfrm>
          <a:prstGeom prst="rect">
            <a:avLst/>
          </a:prstGeom>
          <a:noFill/>
          <a:ln>
            <a:noFill/>
          </a:ln>
        </p:spPr>
      </p:pic>
      <p:sp>
        <p:nvSpPr>
          <p:cNvPr id="1574" name="Google Shape;1574;p111"/>
          <p:cNvSpPr txBox="1"/>
          <p:nvPr/>
        </p:nvSpPr>
        <p:spPr>
          <a:xfrm>
            <a:off x="5551325" y="4783950"/>
            <a:ext cx="2306700" cy="2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241160"/>
                </a:solidFill>
                <a:latin typeface="Cairo"/>
                <a:ea typeface="Cairo"/>
                <a:cs typeface="Cairo"/>
                <a:sym typeface="Cairo"/>
              </a:rPr>
              <a:t>Image from </a:t>
            </a:r>
            <a:r>
              <a:rPr lang="en" sz="1200" i="1" u="sng">
                <a:solidFill>
                  <a:srgbClr val="241160"/>
                </a:solidFill>
                <a:latin typeface="Cairo"/>
                <a:ea typeface="Cairo"/>
                <a:cs typeface="Cairo"/>
                <a:sym typeface="Cairo"/>
                <a:hlinkClick r:id="rId4">
                  <a:extLst>
                    <a:ext uri="{A12FA001-AC4F-418D-AE19-62706E023703}">
                      <ahyp:hlinkClr xmlns:ahyp="http://schemas.microsoft.com/office/drawing/2018/hyperlinkcolor" val="tx"/>
                    </a:ext>
                  </a:extLst>
                </a:hlinkClick>
              </a:rPr>
              <a:t>Pinecone</a:t>
            </a:r>
            <a:endParaRPr sz="1200" i="1">
              <a:solidFill>
                <a:srgbClr val="241160"/>
              </a:solidFill>
              <a:latin typeface="Cairo"/>
              <a:ea typeface="Cairo"/>
              <a:cs typeface="Cairo"/>
              <a:sym typeface="Cair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112"/>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71</a:t>
            </a:fld>
            <a:endParaRPr>
              <a:solidFill>
                <a:srgbClr val="1D1D1D"/>
              </a:solidFill>
              <a:latin typeface="Lexend SemiBold"/>
              <a:ea typeface="Lexend SemiBold"/>
              <a:cs typeface="Lexend SemiBold"/>
              <a:sym typeface="Lexend SemiBold"/>
            </a:endParaRPr>
          </a:p>
        </p:txBody>
      </p:sp>
      <p:pic>
        <p:nvPicPr>
          <p:cNvPr id="1580" name="Google Shape;1580;p112"/>
          <p:cNvPicPr preferRelativeResize="0"/>
          <p:nvPr/>
        </p:nvPicPr>
        <p:blipFill>
          <a:blip r:embed="rId3">
            <a:alphaModFix/>
          </a:blip>
          <a:stretch>
            <a:fillRect/>
          </a:stretch>
        </p:blipFill>
        <p:spPr>
          <a:xfrm>
            <a:off x="5167325" y="1020988"/>
            <a:ext cx="2875300" cy="2875300"/>
          </a:xfrm>
          <a:prstGeom prst="rect">
            <a:avLst/>
          </a:prstGeom>
          <a:noFill/>
          <a:ln>
            <a:noFill/>
          </a:ln>
        </p:spPr>
      </p:pic>
      <p:pic>
        <p:nvPicPr>
          <p:cNvPr id="1581" name="Google Shape;1581;p112"/>
          <p:cNvPicPr preferRelativeResize="0"/>
          <p:nvPr/>
        </p:nvPicPr>
        <p:blipFill>
          <a:blip r:embed="rId4">
            <a:alphaModFix/>
          </a:blip>
          <a:stretch>
            <a:fillRect/>
          </a:stretch>
        </p:blipFill>
        <p:spPr>
          <a:xfrm>
            <a:off x="216700" y="931975"/>
            <a:ext cx="4862525" cy="3053324"/>
          </a:xfrm>
          <a:prstGeom prst="rect">
            <a:avLst/>
          </a:prstGeom>
          <a:noFill/>
          <a:ln>
            <a:noFill/>
          </a:ln>
        </p:spPr>
      </p:pic>
      <p:sp>
        <p:nvSpPr>
          <p:cNvPr id="1582" name="Google Shape;1582;p112"/>
          <p:cNvSpPr txBox="1"/>
          <p:nvPr/>
        </p:nvSpPr>
        <p:spPr>
          <a:xfrm>
            <a:off x="5167325" y="389627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4285F4"/>
                </a:solidFill>
              </a:rPr>
              <a:t>https://projector.tensorflow.org/</a:t>
            </a:r>
            <a:endParaRPr>
              <a:solidFill>
                <a:srgbClr val="4285F4"/>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13"/>
          <p:cNvSpPr txBox="1"/>
          <p:nvPr/>
        </p:nvSpPr>
        <p:spPr>
          <a:xfrm>
            <a:off x="456900" y="1269400"/>
            <a:ext cx="7723200" cy="314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a:solidFill>
                  <a:srgbClr val="595959"/>
                </a:solidFill>
                <a:latin typeface="Lexend"/>
                <a:ea typeface="Lexend"/>
                <a:cs typeface="Lexend"/>
                <a:sym typeface="Lexend"/>
              </a:rPr>
              <a:t>What is a large language model?</a:t>
            </a:r>
            <a:endParaRPr sz="2100">
              <a:solidFill>
                <a:srgbClr val="595959"/>
              </a:solidFill>
              <a:latin typeface="Lexend"/>
              <a:ea typeface="Lexend"/>
              <a:cs typeface="Lexend"/>
              <a:sym typeface="Lexend"/>
            </a:endParaRPr>
          </a:p>
          <a:p>
            <a:pPr marL="0" lvl="0" indent="0" algn="l" rtl="0">
              <a:lnSpc>
                <a:spcPct val="115000"/>
              </a:lnSpc>
              <a:spcBef>
                <a:spcPts val="0"/>
              </a:spcBef>
              <a:spcAft>
                <a:spcPts val="0"/>
              </a:spcAft>
              <a:buNone/>
            </a:pPr>
            <a:endParaRPr sz="2100">
              <a:solidFill>
                <a:srgbClr val="595959"/>
              </a:solidFill>
              <a:latin typeface="Lexend"/>
              <a:ea typeface="Lexend"/>
              <a:cs typeface="Lexend"/>
              <a:sym typeface="Lexend"/>
            </a:endParaRPr>
          </a:p>
        </p:txBody>
      </p:sp>
      <p:sp>
        <p:nvSpPr>
          <p:cNvPr id="1588" name="Google Shape;1588;p113"/>
          <p:cNvSpPr/>
          <p:nvPr/>
        </p:nvSpPr>
        <p:spPr>
          <a:xfrm>
            <a:off x="431575" y="435200"/>
            <a:ext cx="31326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LLMs</a:t>
            </a:r>
            <a:endParaRPr sz="3400">
              <a:latin typeface="Lexend"/>
              <a:ea typeface="Lexend"/>
              <a:cs typeface="Lexend"/>
              <a:sym typeface="Lexen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14"/>
          <p:cNvSpPr txBox="1"/>
          <p:nvPr/>
        </p:nvSpPr>
        <p:spPr>
          <a:xfrm>
            <a:off x="3603425" y="1269400"/>
            <a:ext cx="5199300" cy="31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Lexend"/>
                <a:ea typeface="Lexend"/>
                <a:cs typeface="Lexend"/>
                <a:sym typeface="Lexend"/>
              </a:rPr>
              <a:t>The definition is evolving!</a:t>
            </a:r>
            <a:endParaRPr sz="1600">
              <a:solidFill>
                <a:schemeClr val="lt2"/>
              </a:solidFill>
              <a:latin typeface="Lexend"/>
              <a:ea typeface="Lexend"/>
              <a:cs typeface="Lexend"/>
              <a:sym typeface="Lexend"/>
            </a:endParaRPr>
          </a:p>
          <a:p>
            <a:pPr marL="0" lvl="0" indent="0" algn="l" rtl="0">
              <a:spcBef>
                <a:spcPts val="0"/>
              </a:spcBef>
              <a:spcAft>
                <a:spcPts val="0"/>
              </a:spcAft>
              <a:buNone/>
            </a:pPr>
            <a:endParaRPr sz="1600">
              <a:solidFill>
                <a:schemeClr val="lt2"/>
              </a:solidFill>
              <a:latin typeface="Lexend"/>
              <a:ea typeface="Lexend"/>
              <a:cs typeface="Lexend"/>
              <a:sym typeface="Lexend"/>
            </a:endParaRPr>
          </a:p>
          <a:p>
            <a:pPr marL="0" lvl="0" indent="0" algn="l" rtl="0">
              <a:spcBef>
                <a:spcPts val="0"/>
              </a:spcBef>
              <a:spcAft>
                <a:spcPts val="0"/>
              </a:spcAft>
              <a:buNone/>
            </a:pPr>
            <a:r>
              <a:rPr lang="en" sz="1600">
                <a:solidFill>
                  <a:schemeClr val="lt2"/>
                </a:solidFill>
                <a:latin typeface="Lexend"/>
                <a:ea typeface="Lexend"/>
                <a:cs typeface="Lexend"/>
                <a:sym typeface="Lexend"/>
              </a:rPr>
              <a:t>GPT-1</a:t>
            </a:r>
            <a:r>
              <a:rPr lang="en" sz="1600">
                <a:solidFill>
                  <a:srgbClr val="595959"/>
                </a:solidFill>
                <a:latin typeface="Lexend"/>
                <a:ea typeface="Lexend"/>
                <a:cs typeface="Lexend"/>
                <a:sym typeface="Lexend"/>
              </a:rPr>
              <a:t> of 2018 is usually considered the first LLM, even though it has only 117 million parameters.</a:t>
            </a: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p:txBody>
      </p:sp>
      <p:sp>
        <p:nvSpPr>
          <p:cNvPr id="1594" name="Google Shape;1594;p114"/>
          <p:cNvSpPr/>
          <p:nvPr/>
        </p:nvSpPr>
        <p:spPr>
          <a:xfrm>
            <a:off x="431575" y="435200"/>
            <a:ext cx="31326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LLMs</a:t>
            </a:r>
            <a:endParaRPr sz="3400">
              <a:latin typeface="Lexend"/>
              <a:ea typeface="Lexend"/>
              <a:cs typeface="Lexend"/>
              <a:sym typeface="Lexend"/>
            </a:endParaRPr>
          </a:p>
        </p:txBody>
      </p:sp>
      <p:pic>
        <p:nvPicPr>
          <p:cNvPr id="1595" name="Google Shape;1595;p114"/>
          <p:cNvPicPr preferRelativeResize="0"/>
          <p:nvPr/>
        </p:nvPicPr>
        <p:blipFill>
          <a:blip r:embed="rId3">
            <a:alphaModFix/>
          </a:blip>
          <a:stretch>
            <a:fillRect/>
          </a:stretch>
        </p:blipFill>
        <p:spPr>
          <a:xfrm>
            <a:off x="3564175" y="2613051"/>
            <a:ext cx="5362601" cy="1407272"/>
          </a:xfrm>
          <a:prstGeom prst="rect">
            <a:avLst/>
          </a:prstGeom>
          <a:noFill/>
          <a:ln>
            <a:noFill/>
          </a:ln>
        </p:spPr>
      </p:pic>
      <p:sp>
        <p:nvSpPr>
          <p:cNvPr id="1596" name="Google Shape;1596;p114"/>
          <p:cNvSpPr txBox="1"/>
          <p:nvPr/>
        </p:nvSpPr>
        <p:spPr>
          <a:xfrm>
            <a:off x="3564200" y="4049175"/>
            <a:ext cx="5362500" cy="4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Open AI press release on GPT-2 (Feb 14, </a:t>
            </a:r>
            <a:r>
              <a:rPr lang="en" sz="1200">
                <a:solidFill>
                  <a:schemeClr val="lt2"/>
                </a:solidFill>
                <a:latin typeface="Lexend"/>
                <a:ea typeface="Lexend"/>
                <a:cs typeface="Lexend"/>
                <a:sym typeface="Lexend"/>
              </a:rPr>
              <a:t>2019</a:t>
            </a:r>
            <a:r>
              <a:rPr lang="en" sz="1200">
                <a:solidFill>
                  <a:schemeClr val="dk1"/>
                </a:solidFill>
                <a:latin typeface="Lexend"/>
                <a:ea typeface="Lexend"/>
                <a:cs typeface="Lexend"/>
                <a:sym typeface="Lexend"/>
              </a:rPr>
              <a:t>)</a:t>
            </a:r>
            <a:endParaRPr sz="1200">
              <a:solidFill>
                <a:schemeClr val="dk1"/>
              </a:solidFill>
              <a:latin typeface="Lexend"/>
              <a:ea typeface="Lexend"/>
              <a:cs typeface="Lexend"/>
              <a:sym typeface="Lexend"/>
            </a:endParaRPr>
          </a:p>
        </p:txBody>
      </p:sp>
      <p:pic>
        <p:nvPicPr>
          <p:cNvPr id="1597" name="Google Shape;1597;p114"/>
          <p:cNvPicPr preferRelativeResize="0"/>
          <p:nvPr/>
        </p:nvPicPr>
        <p:blipFill>
          <a:blip r:embed="rId4">
            <a:alphaModFix/>
          </a:blip>
          <a:stretch>
            <a:fillRect/>
          </a:stretch>
        </p:blipFill>
        <p:spPr>
          <a:xfrm>
            <a:off x="431574" y="1235705"/>
            <a:ext cx="2755676" cy="36742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15"/>
          <p:cNvSpPr txBox="1"/>
          <p:nvPr/>
        </p:nvSpPr>
        <p:spPr>
          <a:xfrm>
            <a:off x="456900" y="1269400"/>
            <a:ext cx="4037700" cy="31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Lexend"/>
                <a:ea typeface="Lexend"/>
                <a:cs typeface="Lexend"/>
                <a:sym typeface="Lexend"/>
              </a:rPr>
              <a:t>The definition is evolving!</a:t>
            </a:r>
            <a:endParaRPr sz="1600">
              <a:solidFill>
                <a:schemeClr val="lt2"/>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p:txBody>
      </p:sp>
      <p:sp>
        <p:nvSpPr>
          <p:cNvPr id="1603" name="Google Shape;1603;p115"/>
          <p:cNvSpPr/>
          <p:nvPr/>
        </p:nvSpPr>
        <p:spPr>
          <a:xfrm>
            <a:off x="431575" y="435200"/>
            <a:ext cx="31326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LLMs</a:t>
            </a:r>
            <a:endParaRPr sz="3400">
              <a:latin typeface="Lexend"/>
              <a:ea typeface="Lexend"/>
              <a:cs typeface="Lexend"/>
              <a:sym typeface="Lexend"/>
            </a:endParaRPr>
          </a:p>
        </p:txBody>
      </p:sp>
      <p:pic>
        <p:nvPicPr>
          <p:cNvPr id="1604" name="Google Shape;1604;p115"/>
          <p:cNvPicPr preferRelativeResize="0"/>
          <p:nvPr/>
        </p:nvPicPr>
        <p:blipFill>
          <a:blip r:embed="rId3">
            <a:alphaModFix/>
          </a:blip>
          <a:stretch>
            <a:fillRect/>
          </a:stretch>
        </p:blipFill>
        <p:spPr>
          <a:xfrm>
            <a:off x="4647000" y="152400"/>
            <a:ext cx="4344599" cy="4766990"/>
          </a:xfrm>
          <a:prstGeom prst="rect">
            <a:avLst/>
          </a:prstGeom>
          <a:noFill/>
          <a:ln>
            <a:noFill/>
          </a:ln>
        </p:spPr>
      </p:pic>
      <p:pic>
        <p:nvPicPr>
          <p:cNvPr id="1605" name="Google Shape;1605;p115"/>
          <p:cNvPicPr preferRelativeResize="0"/>
          <p:nvPr/>
        </p:nvPicPr>
        <p:blipFill>
          <a:blip r:embed="rId4">
            <a:alphaModFix/>
          </a:blip>
          <a:stretch>
            <a:fillRect/>
          </a:stretch>
        </p:blipFill>
        <p:spPr>
          <a:xfrm>
            <a:off x="456900" y="1987925"/>
            <a:ext cx="3867950" cy="21757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16"/>
          <p:cNvSpPr txBox="1"/>
          <p:nvPr/>
        </p:nvSpPr>
        <p:spPr>
          <a:xfrm>
            <a:off x="456900" y="1269400"/>
            <a:ext cx="7723200" cy="314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lt2"/>
                </a:solidFill>
                <a:latin typeface="Lexend"/>
                <a:ea typeface="Lexend"/>
                <a:cs typeface="Lexend"/>
                <a:sym typeface="Lexend"/>
              </a:rPr>
              <a:t>The definition is also evolving!</a:t>
            </a:r>
            <a:endParaRPr sz="1600">
              <a:solidFill>
                <a:schemeClr val="lt2"/>
              </a:solidFill>
              <a:latin typeface="Lexend"/>
              <a:ea typeface="Lexend"/>
              <a:cs typeface="Lexend"/>
              <a:sym typeface="Lexend"/>
            </a:endParaRPr>
          </a:p>
          <a:p>
            <a:pPr marL="0" lvl="0" indent="0" algn="l" rtl="0">
              <a:lnSpc>
                <a:spcPct val="115000"/>
              </a:lnSpc>
              <a:spcBef>
                <a:spcPts val="0"/>
              </a:spcBef>
              <a:spcAft>
                <a:spcPts val="0"/>
              </a:spcAft>
              <a:buNone/>
            </a:pPr>
            <a:endParaRPr sz="1600">
              <a:solidFill>
                <a:srgbClr val="595959"/>
              </a:solidFill>
              <a:latin typeface="Lexend"/>
              <a:ea typeface="Lexend"/>
              <a:cs typeface="Lexend"/>
              <a:sym typeface="Lexend"/>
            </a:endParaRPr>
          </a:p>
          <a:p>
            <a:pPr marL="0" lvl="0" indent="0" algn="l" rtl="0">
              <a:lnSpc>
                <a:spcPct val="115000"/>
              </a:lnSpc>
              <a:spcBef>
                <a:spcPts val="0"/>
              </a:spcBef>
              <a:spcAft>
                <a:spcPts val="0"/>
              </a:spcAft>
              <a:buNone/>
            </a:pPr>
            <a:r>
              <a:rPr lang="en" sz="1600">
                <a:solidFill>
                  <a:srgbClr val="595959"/>
                </a:solidFill>
                <a:latin typeface="Lexend"/>
                <a:ea typeface="Lexend"/>
                <a:cs typeface="Lexend"/>
                <a:sym typeface="Lexend"/>
              </a:rPr>
              <a:t>Currently “small” language models are a</a:t>
            </a:r>
            <a:r>
              <a:rPr lang="en">
                <a:solidFill>
                  <a:srgbClr val="595959"/>
                </a:solidFill>
                <a:latin typeface="Lexend"/>
                <a:ea typeface="Lexend"/>
                <a:cs typeface="Lexend"/>
                <a:sym typeface="Lexend"/>
              </a:rPr>
              <a:t> </a:t>
            </a:r>
            <a:r>
              <a:rPr lang="en" sz="1600">
                <a:solidFill>
                  <a:srgbClr val="595959"/>
                </a:solidFill>
                <a:latin typeface="Lexend"/>
                <a:ea typeface="Lexend"/>
                <a:cs typeface="Lexend"/>
                <a:sym typeface="Lexend"/>
              </a:rPr>
              <a:t>few million to a few billion parameters in size.</a:t>
            </a:r>
            <a:endParaRPr sz="1600">
              <a:solidFill>
                <a:srgbClr val="595959"/>
              </a:solidFill>
              <a:latin typeface="Lexend"/>
              <a:ea typeface="Lexend"/>
              <a:cs typeface="Lexend"/>
              <a:sym typeface="Lexend"/>
            </a:endParaRPr>
          </a:p>
          <a:p>
            <a:pPr marL="0" lvl="0" indent="0" algn="l" rtl="0">
              <a:lnSpc>
                <a:spcPct val="115000"/>
              </a:lnSpc>
              <a:spcBef>
                <a:spcPts val="0"/>
              </a:spcBef>
              <a:spcAft>
                <a:spcPts val="0"/>
              </a:spcAft>
              <a:buNone/>
            </a:pPr>
            <a:endParaRPr sz="1600">
              <a:solidFill>
                <a:srgbClr val="595959"/>
              </a:solidFill>
              <a:latin typeface="Lexend"/>
              <a:ea typeface="Lexend"/>
              <a:cs typeface="Lexend"/>
              <a:sym typeface="Lexend"/>
            </a:endParaRPr>
          </a:p>
        </p:txBody>
      </p:sp>
      <p:sp>
        <p:nvSpPr>
          <p:cNvPr id="1611" name="Google Shape;1611;p116"/>
          <p:cNvSpPr/>
          <p:nvPr/>
        </p:nvSpPr>
        <p:spPr>
          <a:xfrm>
            <a:off x="431575" y="435200"/>
            <a:ext cx="31326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Small LMs</a:t>
            </a:r>
            <a:endParaRPr sz="3400">
              <a:latin typeface="Lexend"/>
              <a:ea typeface="Lexend"/>
              <a:cs typeface="Lexend"/>
              <a:sym typeface="Lexen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17"/>
          <p:cNvSpPr txBox="1"/>
          <p:nvPr/>
        </p:nvSpPr>
        <p:spPr>
          <a:xfrm>
            <a:off x="456900" y="1269400"/>
            <a:ext cx="5660100" cy="314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lt2"/>
                </a:solidFill>
                <a:latin typeface="Lexend"/>
                <a:ea typeface="Lexend"/>
                <a:cs typeface="Lexend"/>
                <a:sym typeface="Lexend"/>
              </a:rPr>
              <a:t>Well, anything you want! </a:t>
            </a:r>
            <a:endParaRPr sz="1800">
              <a:solidFill>
                <a:schemeClr val="lt2"/>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rgbClr val="595959"/>
                </a:solidFill>
                <a:latin typeface="Lexend"/>
                <a:ea typeface="Lexend"/>
                <a:cs typeface="Lexend"/>
                <a:sym typeface="Lexend"/>
              </a:rPr>
              <a:t>Rely on those fundamentals and don’t get caught up in the “magic” </a:t>
            </a:r>
            <a:endParaRPr sz="18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rgbClr val="595959"/>
                </a:solidFill>
                <a:latin typeface="Lexend"/>
                <a:ea typeface="Lexend"/>
                <a:cs typeface="Lexend"/>
                <a:sym typeface="Lexend"/>
              </a:rPr>
              <a:t>Fine-tuning/Transfer Learning Small LMs - often more effective than using an LLM</a:t>
            </a:r>
            <a:endParaRPr sz="18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800">
                <a:solidFill>
                  <a:srgbClr val="595959"/>
                </a:solidFill>
                <a:latin typeface="Lexend"/>
                <a:ea typeface="Lexend"/>
                <a:cs typeface="Lexend"/>
                <a:sym typeface="Lexend"/>
              </a:rPr>
              <a:t>Prompt Engineering </a:t>
            </a:r>
            <a:endParaRPr sz="18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endParaRPr sz="1600">
              <a:solidFill>
                <a:srgbClr val="595959"/>
              </a:solidFill>
              <a:latin typeface="Lexend"/>
              <a:ea typeface="Lexend"/>
              <a:cs typeface="Lexend"/>
              <a:sym typeface="Lexend"/>
            </a:endParaRPr>
          </a:p>
        </p:txBody>
      </p:sp>
      <p:sp>
        <p:nvSpPr>
          <p:cNvPr id="1617" name="Google Shape;1617;p117"/>
          <p:cNvSpPr/>
          <p:nvPr/>
        </p:nvSpPr>
        <p:spPr>
          <a:xfrm>
            <a:off x="431575" y="435200"/>
            <a:ext cx="63342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What you can do with LMs</a:t>
            </a:r>
            <a:endParaRPr sz="3400">
              <a:latin typeface="Lexend"/>
              <a:ea typeface="Lexend"/>
              <a:cs typeface="Lexend"/>
              <a:sym typeface="Lexend"/>
            </a:endParaRPr>
          </a:p>
        </p:txBody>
      </p:sp>
      <p:pic>
        <p:nvPicPr>
          <p:cNvPr id="1618" name="Google Shape;1618;p117"/>
          <p:cNvPicPr preferRelativeResize="0"/>
          <p:nvPr/>
        </p:nvPicPr>
        <p:blipFill>
          <a:blip r:embed="rId3">
            <a:alphaModFix/>
          </a:blip>
          <a:stretch>
            <a:fillRect/>
          </a:stretch>
        </p:blipFill>
        <p:spPr>
          <a:xfrm>
            <a:off x="6224650" y="1208200"/>
            <a:ext cx="2569491" cy="3780400"/>
          </a:xfrm>
          <a:prstGeom prst="rect">
            <a:avLst/>
          </a:prstGeom>
          <a:noFill/>
          <a:ln>
            <a:noFill/>
          </a:ln>
        </p:spPr>
      </p:pic>
      <p:cxnSp>
        <p:nvCxnSpPr>
          <p:cNvPr id="1619" name="Google Shape;1619;p117"/>
          <p:cNvCxnSpPr/>
          <p:nvPr/>
        </p:nvCxnSpPr>
        <p:spPr>
          <a:xfrm>
            <a:off x="2944350" y="3540350"/>
            <a:ext cx="2748300" cy="9600"/>
          </a:xfrm>
          <a:prstGeom prst="straightConnector1">
            <a:avLst/>
          </a:prstGeom>
          <a:noFill/>
          <a:ln w="28575" cap="flat" cmpd="sng">
            <a:solidFill>
              <a:srgbClr val="595959"/>
            </a:solidFill>
            <a:prstDash val="solid"/>
            <a:round/>
            <a:headEnd type="none" w="med" len="med"/>
            <a:tailEnd type="triangl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118"/>
          <p:cNvSpPr/>
          <p:nvPr/>
        </p:nvSpPr>
        <p:spPr>
          <a:xfrm>
            <a:off x="431575" y="435200"/>
            <a:ext cx="63342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What you can do with LMs</a:t>
            </a:r>
            <a:endParaRPr sz="3400">
              <a:latin typeface="Lexend"/>
              <a:ea typeface="Lexend"/>
              <a:cs typeface="Lexend"/>
              <a:sym typeface="Lexend"/>
            </a:endParaRPr>
          </a:p>
        </p:txBody>
      </p:sp>
      <p:sp>
        <p:nvSpPr>
          <p:cNvPr id="1625" name="Google Shape;1625;p118"/>
          <p:cNvSpPr txBox="1"/>
          <p:nvPr/>
        </p:nvSpPr>
        <p:spPr>
          <a:xfrm>
            <a:off x="396750" y="1361075"/>
            <a:ext cx="4829400" cy="14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595959"/>
                </a:solidFill>
                <a:latin typeface="Lexend"/>
                <a:ea typeface="Lexend"/>
                <a:cs typeface="Lexend"/>
                <a:sym typeface="Lexend"/>
              </a:rPr>
              <a:t>Prompt Engineering</a:t>
            </a: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highlight>
                  <a:schemeClr val="accent2"/>
                </a:highlight>
                <a:latin typeface="Lexend"/>
                <a:ea typeface="Lexend"/>
                <a:cs typeface="Lexend"/>
                <a:sym typeface="Lexend"/>
              </a:rPr>
              <a:t>Retrieval Augmented Generation (RAG) </a:t>
            </a:r>
            <a:endParaRPr sz="1600">
              <a:solidFill>
                <a:srgbClr val="595959"/>
              </a:solidFill>
              <a:highlight>
                <a:schemeClr val="accent2"/>
              </a:highlight>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Agent-ish architectures</a:t>
            </a:r>
            <a:endParaRPr sz="1600">
              <a:solidFill>
                <a:srgbClr val="595959"/>
              </a:solidFill>
              <a:latin typeface="Lexend"/>
              <a:ea typeface="Lexend"/>
              <a:cs typeface="Lexend"/>
              <a:sym typeface="Lexend"/>
            </a:endParaRPr>
          </a:p>
        </p:txBody>
      </p:sp>
      <p:sp>
        <p:nvSpPr>
          <p:cNvPr id="1626" name="Google Shape;1626;p118"/>
          <p:cNvSpPr/>
          <p:nvPr/>
        </p:nvSpPr>
        <p:spPr>
          <a:xfrm>
            <a:off x="4556950" y="2106472"/>
            <a:ext cx="1142950" cy="1154425"/>
          </a:xfrm>
          <a:custGeom>
            <a:avLst/>
            <a:gdLst/>
            <a:ahLst/>
            <a:cxnLst/>
            <a:rect l="l" t="t" r="r" b="b"/>
            <a:pathLst>
              <a:path w="45718" h="46177" extrusionOk="0">
                <a:moveTo>
                  <a:pt x="0" y="263"/>
                </a:moveTo>
                <a:cubicBezTo>
                  <a:pt x="2709" y="263"/>
                  <a:pt x="5617" y="-467"/>
                  <a:pt x="8122" y="564"/>
                </a:cubicBezTo>
                <a:cubicBezTo>
                  <a:pt x="12860" y="2515"/>
                  <a:pt x="15622" y="8684"/>
                  <a:pt x="15942" y="13798"/>
                </a:cubicBezTo>
                <a:cubicBezTo>
                  <a:pt x="16144" y="17020"/>
                  <a:pt x="14619" y="21077"/>
                  <a:pt x="11731" y="22521"/>
                </a:cubicBezTo>
                <a:cubicBezTo>
                  <a:pt x="9773" y="23500"/>
                  <a:pt x="6107" y="22794"/>
                  <a:pt x="5415" y="20717"/>
                </a:cubicBezTo>
                <a:cubicBezTo>
                  <a:pt x="4290" y="17339"/>
                  <a:pt x="10919" y="14461"/>
                  <a:pt x="14438" y="15002"/>
                </a:cubicBezTo>
                <a:cubicBezTo>
                  <a:pt x="19553" y="15788"/>
                  <a:pt x="23412" y="20366"/>
                  <a:pt x="27071" y="24025"/>
                </a:cubicBezTo>
                <a:cubicBezTo>
                  <a:pt x="31283" y="28237"/>
                  <a:pt x="34296" y="33507"/>
                  <a:pt x="37599" y="38463"/>
                </a:cubicBezTo>
                <a:cubicBezTo>
                  <a:pt x="38355" y="39598"/>
                  <a:pt x="38785" y="42381"/>
                  <a:pt x="40005" y="41772"/>
                </a:cubicBezTo>
                <a:cubicBezTo>
                  <a:pt x="41987" y="40783"/>
                  <a:pt x="39941" y="37303"/>
                  <a:pt x="39404" y="35154"/>
                </a:cubicBezTo>
                <a:cubicBezTo>
                  <a:pt x="39219" y="34413"/>
                  <a:pt x="38159" y="32366"/>
                  <a:pt x="38501" y="33049"/>
                </a:cubicBezTo>
                <a:cubicBezTo>
                  <a:pt x="40394" y="36832"/>
                  <a:pt x="47761" y="40574"/>
                  <a:pt x="45119" y="43877"/>
                </a:cubicBezTo>
                <a:cubicBezTo>
                  <a:pt x="42152" y="47587"/>
                  <a:pt x="35733" y="45682"/>
                  <a:pt x="30982" y="45682"/>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627" name="Google Shape;1627;p118"/>
          <p:cNvSpPr txBox="1"/>
          <p:nvPr/>
        </p:nvSpPr>
        <p:spPr>
          <a:xfrm>
            <a:off x="5790200" y="2985325"/>
            <a:ext cx="2940300" cy="10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The path to an “easy” NLP project?</a:t>
            </a:r>
            <a:endParaRPr sz="1200">
              <a:solidFill>
                <a:schemeClr val="dk1"/>
              </a:solidFill>
              <a:latin typeface="Lexend"/>
              <a:ea typeface="Lexend"/>
              <a:cs typeface="Lexend"/>
              <a:sym typeface="Lexend"/>
            </a:endParaRPr>
          </a:p>
          <a:p>
            <a:pPr marL="0" lvl="0" indent="0" algn="l" rtl="0">
              <a:spcBef>
                <a:spcPts val="0"/>
              </a:spcBef>
              <a:spcAft>
                <a:spcPts val="0"/>
              </a:spcAft>
              <a:buNone/>
            </a:pPr>
            <a:endParaRPr sz="1200">
              <a:solidFill>
                <a:schemeClr val="dk1"/>
              </a:solidFill>
              <a:latin typeface="Lexend"/>
              <a:ea typeface="Lexend"/>
              <a:cs typeface="Lexend"/>
              <a:sym typeface="Lexend"/>
            </a:endParaRPr>
          </a:p>
          <a:p>
            <a:pPr marL="0" lvl="0" indent="0" algn="l" rtl="0">
              <a:spcBef>
                <a:spcPts val="0"/>
              </a:spcBef>
              <a:spcAft>
                <a:spcPts val="0"/>
              </a:spcAft>
              <a:buNone/>
            </a:pPr>
            <a:r>
              <a:rPr lang="en" sz="1200">
                <a:solidFill>
                  <a:schemeClr val="dk1"/>
                </a:solidFill>
                <a:latin typeface="Lexend"/>
                <a:ea typeface="Lexend"/>
                <a:cs typeface="Lexend"/>
                <a:sym typeface="Lexend"/>
              </a:rPr>
              <a:t>Or a huge can of worms?</a:t>
            </a:r>
            <a:endParaRPr sz="1200">
              <a:solidFill>
                <a:schemeClr val="dk1"/>
              </a:solidFill>
              <a:latin typeface="Lexend"/>
              <a:ea typeface="Lexend"/>
              <a:cs typeface="Lexend"/>
              <a:sym typeface="Lexen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19"/>
          <p:cNvSpPr txBox="1"/>
          <p:nvPr/>
        </p:nvSpPr>
        <p:spPr>
          <a:xfrm>
            <a:off x="252450" y="445925"/>
            <a:ext cx="3746100" cy="12918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1200"/>
              </a:spcAft>
              <a:buNone/>
            </a:pPr>
            <a:r>
              <a:rPr lang="en" sz="2000">
                <a:solidFill>
                  <a:srgbClr val="595959"/>
                </a:solidFill>
                <a:latin typeface="Lexend"/>
                <a:ea typeface="Lexend"/>
                <a:cs typeface="Lexend"/>
                <a:sym typeface="Lexend"/>
              </a:rPr>
              <a:t>Retrieval Augmented Generation with an LLM in the Loop</a:t>
            </a:r>
            <a:endParaRPr sz="2000">
              <a:solidFill>
                <a:srgbClr val="595959"/>
              </a:solidFill>
              <a:latin typeface="Lexend"/>
              <a:ea typeface="Lexend"/>
              <a:cs typeface="Lexend"/>
              <a:sym typeface="Lexend"/>
            </a:endParaRPr>
          </a:p>
        </p:txBody>
      </p:sp>
      <p:sp>
        <p:nvSpPr>
          <p:cNvPr id="1633" name="Google Shape;1633;p119"/>
          <p:cNvSpPr/>
          <p:nvPr/>
        </p:nvSpPr>
        <p:spPr>
          <a:xfrm>
            <a:off x="4540275" y="190250"/>
            <a:ext cx="3459900" cy="1432200"/>
          </a:xfrm>
          <a:prstGeom prst="rect">
            <a:avLst/>
          </a:prstGeom>
          <a:solidFill>
            <a:srgbClr val="E2E4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595959"/>
                </a:solidFill>
              </a:rPr>
              <a:t>Vector</a:t>
            </a:r>
            <a:endParaRPr>
              <a:solidFill>
                <a:srgbClr val="595959"/>
              </a:solidFill>
            </a:endParaRPr>
          </a:p>
          <a:p>
            <a:pPr marL="0" lvl="0" indent="0" algn="l" rtl="0">
              <a:spcBef>
                <a:spcPts val="0"/>
              </a:spcBef>
              <a:spcAft>
                <a:spcPts val="0"/>
              </a:spcAft>
              <a:buNone/>
            </a:pPr>
            <a:r>
              <a:rPr lang="en">
                <a:solidFill>
                  <a:srgbClr val="595959"/>
                </a:solidFill>
              </a:rPr>
              <a:t>Database</a:t>
            </a:r>
            <a:endParaRPr>
              <a:solidFill>
                <a:srgbClr val="595959"/>
              </a:solidFill>
            </a:endParaRPr>
          </a:p>
        </p:txBody>
      </p:sp>
      <p:graphicFrame>
        <p:nvGraphicFramePr>
          <p:cNvPr id="1634" name="Google Shape;1634;p119"/>
          <p:cNvGraphicFramePr/>
          <p:nvPr/>
        </p:nvGraphicFramePr>
        <p:xfrm>
          <a:off x="5723225" y="238563"/>
          <a:ext cx="2276950" cy="1371450"/>
        </p:xfrm>
        <a:graphic>
          <a:graphicData uri="http://schemas.openxmlformats.org/drawingml/2006/table">
            <a:tbl>
              <a:tblPr>
                <a:noFill/>
                <a:tableStyleId>{AEEBCFD2-8E94-4B88-B312-9D8B6B730B9F}</a:tableStyleId>
              </a:tblPr>
              <a:tblGrid>
                <a:gridCol w="1138475">
                  <a:extLst>
                    <a:ext uri="{9D8B030D-6E8A-4147-A177-3AD203B41FA5}">
                      <a16:colId xmlns:a16="http://schemas.microsoft.com/office/drawing/2014/main" val="20000"/>
                    </a:ext>
                  </a:extLst>
                </a:gridCol>
                <a:gridCol w="1138475">
                  <a:extLst>
                    <a:ext uri="{9D8B030D-6E8A-4147-A177-3AD203B41FA5}">
                      <a16:colId xmlns:a16="http://schemas.microsoft.com/office/drawing/2014/main" val="20001"/>
                    </a:ext>
                  </a:extLst>
                </a:gridCol>
              </a:tblGrid>
              <a:tr h="238375">
                <a:tc>
                  <a:txBody>
                    <a:bodyPr/>
                    <a:lstStyle/>
                    <a:p>
                      <a:pPr marL="0" lvl="0" indent="0" algn="l" rtl="0">
                        <a:spcBef>
                          <a:spcPts val="0"/>
                        </a:spcBef>
                        <a:spcAft>
                          <a:spcPts val="0"/>
                        </a:spcAft>
                        <a:buNone/>
                      </a:pPr>
                      <a:r>
                        <a:rPr lang="en" sz="600" b="1">
                          <a:solidFill>
                            <a:srgbClr val="595959"/>
                          </a:solidFill>
                        </a:rPr>
                        <a:t>Vector</a:t>
                      </a:r>
                      <a:endParaRPr sz="600" b="1">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None/>
                      </a:pPr>
                      <a:r>
                        <a:rPr lang="en" sz="600" b="1">
                          <a:solidFill>
                            <a:srgbClr val="595959"/>
                          </a:solidFill>
                        </a:rPr>
                        <a:t>Unstructured Data</a:t>
                      </a:r>
                      <a:endParaRPr sz="600" b="1">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0"/>
                  </a:ext>
                </a:extLst>
              </a:tr>
              <a:tr h="238375">
                <a:tc>
                  <a:txBody>
                    <a:bodyPr/>
                    <a:lstStyle/>
                    <a:p>
                      <a:pPr marL="0" lvl="0" indent="0" algn="l" rtl="0">
                        <a:spcBef>
                          <a:spcPts val="0"/>
                        </a:spcBef>
                        <a:spcAft>
                          <a:spcPts val="0"/>
                        </a:spcAft>
                        <a:buNone/>
                      </a:pPr>
                      <a:r>
                        <a:rPr lang="en" sz="600">
                          <a:solidFill>
                            <a:srgbClr val="595959"/>
                          </a:solidFill>
                        </a:rPr>
                        <a:t>23594985038034960</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1"/>
                  </a:ext>
                </a:extLst>
              </a:tr>
              <a:tr h="238375">
                <a:tc>
                  <a:txBody>
                    <a:bodyPr/>
                    <a:lstStyle/>
                    <a:p>
                      <a:pPr marL="0" lvl="0" indent="0" algn="l" rtl="0">
                        <a:spcBef>
                          <a:spcPts val="0"/>
                        </a:spcBef>
                        <a:spcAft>
                          <a:spcPts val="0"/>
                        </a:spcAft>
                        <a:buNone/>
                      </a:pPr>
                      <a:r>
                        <a:rPr lang="en" sz="600">
                          <a:solidFill>
                            <a:srgbClr val="595959"/>
                          </a:solidFill>
                        </a:rPr>
                        <a:t>48588569834098384</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2"/>
                  </a:ext>
                </a:extLst>
              </a:tr>
              <a:tr h="238375">
                <a:tc>
                  <a:txBody>
                    <a:bodyPr/>
                    <a:lstStyle/>
                    <a:p>
                      <a:pPr marL="0" lvl="0" indent="0" algn="l" rtl="0">
                        <a:spcBef>
                          <a:spcPts val="0"/>
                        </a:spcBef>
                        <a:spcAft>
                          <a:spcPts val="0"/>
                        </a:spcAft>
                        <a:buNone/>
                      </a:pPr>
                      <a:r>
                        <a:rPr lang="en" sz="600">
                          <a:solidFill>
                            <a:srgbClr val="595959"/>
                          </a:solidFill>
                        </a:rPr>
                        <a:t>58489543034903200</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3"/>
                  </a:ext>
                </a:extLst>
              </a:tr>
              <a:tr h="238375">
                <a:tc>
                  <a:txBody>
                    <a:bodyPr/>
                    <a:lstStyle/>
                    <a:p>
                      <a:pPr marL="0" lvl="0" indent="0" algn="l" rtl="0">
                        <a:spcBef>
                          <a:spcPts val="0"/>
                        </a:spcBef>
                        <a:spcAft>
                          <a:spcPts val="0"/>
                        </a:spcAft>
                        <a:buNone/>
                      </a:pPr>
                      <a:r>
                        <a:rPr lang="en" sz="600">
                          <a:solidFill>
                            <a:srgbClr val="595959"/>
                          </a:solidFill>
                        </a:rPr>
                        <a:t>45968945860483094</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4"/>
                  </a:ext>
                </a:extLst>
              </a:tr>
            </a:tbl>
          </a:graphicData>
        </a:graphic>
      </p:graphicFrame>
      <p:sp>
        <p:nvSpPr>
          <p:cNvPr id="1635" name="Google Shape;1635;p119"/>
          <p:cNvSpPr/>
          <p:nvPr/>
        </p:nvSpPr>
        <p:spPr>
          <a:xfrm>
            <a:off x="174050" y="2181300"/>
            <a:ext cx="729600" cy="10188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User 🧑‍💻</a:t>
            </a:r>
            <a:endParaRPr>
              <a:solidFill>
                <a:srgbClr val="595959"/>
              </a:solidFill>
            </a:endParaRPr>
          </a:p>
        </p:txBody>
      </p:sp>
      <p:sp>
        <p:nvSpPr>
          <p:cNvPr id="1636" name="Google Shape;1636;p119"/>
          <p:cNvSpPr/>
          <p:nvPr/>
        </p:nvSpPr>
        <p:spPr>
          <a:xfrm>
            <a:off x="1908263" y="2028000"/>
            <a:ext cx="2635800" cy="1432200"/>
          </a:xfrm>
          <a:prstGeom prst="chevron">
            <a:avLst>
              <a:gd name="adj" fmla="val 50000"/>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Embedding Model transforms user query into vector embeddings</a:t>
            </a:r>
            <a:endParaRPr>
              <a:solidFill>
                <a:srgbClr val="595959"/>
              </a:solidFill>
            </a:endParaRPr>
          </a:p>
        </p:txBody>
      </p:sp>
      <p:graphicFrame>
        <p:nvGraphicFramePr>
          <p:cNvPr id="1637" name="Google Shape;1637;p119"/>
          <p:cNvGraphicFramePr/>
          <p:nvPr/>
        </p:nvGraphicFramePr>
        <p:xfrm>
          <a:off x="4663538" y="2545925"/>
          <a:ext cx="2276950" cy="289530"/>
        </p:xfrm>
        <a:graphic>
          <a:graphicData uri="http://schemas.openxmlformats.org/drawingml/2006/table">
            <a:tbl>
              <a:tblPr>
                <a:noFill/>
                <a:tableStyleId>{AEEBCFD2-8E94-4B88-B312-9D8B6B730B9F}</a:tableStyleId>
              </a:tblPr>
              <a:tblGrid>
                <a:gridCol w="1138475">
                  <a:extLst>
                    <a:ext uri="{9D8B030D-6E8A-4147-A177-3AD203B41FA5}">
                      <a16:colId xmlns:a16="http://schemas.microsoft.com/office/drawing/2014/main" val="20000"/>
                    </a:ext>
                  </a:extLst>
                </a:gridCol>
                <a:gridCol w="1138475">
                  <a:extLst>
                    <a:ext uri="{9D8B030D-6E8A-4147-A177-3AD203B41FA5}">
                      <a16:colId xmlns:a16="http://schemas.microsoft.com/office/drawing/2014/main" val="20001"/>
                    </a:ext>
                  </a:extLst>
                </a:gridCol>
              </a:tblGrid>
              <a:tr h="286450">
                <a:tc>
                  <a:txBody>
                    <a:bodyPr/>
                    <a:lstStyle/>
                    <a:p>
                      <a:pPr marL="0" lvl="0" indent="0" algn="l" rtl="0">
                        <a:spcBef>
                          <a:spcPts val="0"/>
                        </a:spcBef>
                        <a:spcAft>
                          <a:spcPts val="0"/>
                        </a:spcAft>
                        <a:buNone/>
                      </a:pPr>
                      <a:r>
                        <a:rPr lang="en" sz="700">
                          <a:solidFill>
                            <a:srgbClr val="595959"/>
                          </a:solidFill>
                        </a:rPr>
                        <a:t>4573030205038034960</a:t>
                      </a:r>
                      <a:endParaRPr sz="7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None/>
                      </a:pPr>
                      <a:r>
                        <a:rPr lang="en" sz="700">
                          <a:solidFill>
                            <a:srgbClr val="595959"/>
                          </a:solidFill>
                        </a:rPr>
                        <a:t>“Black leather boots”</a:t>
                      </a:r>
                      <a:endParaRPr sz="7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0"/>
                  </a:ext>
                </a:extLst>
              </a:tr>
            </a:tbl>
          </a:graphicData>
        </a:graphic>
      </p:graphicFrame>
      <p:sp>
        <p:nvSpPr>
          <p:cNvPr id="1638" name="Google Shape;1638;p119"/>
          <p:cNvSpPr/>
          <p:nvPr/>
        </p:nvSpPr>
        <p:spPr>
          <a:xfrm>
            <a:off x="7116650" y="2027200"/>
            <a:ext cx="1851000" cy="13170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Similarity Algorithm to find closest match between items in database and user query</a:t>
            </a:r>
            <a:endParaRPr>
              <a:solidFill>
                <a:srgbClr val="595959"/>
              </a:solidFill>
            </a:endParaRPr>
          </a:p>
        </p:txBody>
      </p:sp>
      <p:sp>
        <p:nvSpPr>
          <p:cNvPr id="1639" name="Google Shape;1639;p119"/>
          <p:cNvSpPr/>
          <p:nvPr/>
        </p:nvSpPr>
        <p:spPr>
          <a:xfrm rot="770031" flipH="1">
            <a:off x="7854515" y="1415042"/>
            <a:ext cx="721217" cy="644878"/>
          </a:xfrm>
          <a:prstGeom prst="bentArrow">
            <a:avLst>
              <a:gd name="adj1" fmla="val 25000"/>
              <a:gd name="adj2" fmla="val 21704"/>
              <a:gd name="adj3" fmla="val 25000"/>
              <a:gd name="adj4" fmla="val 43750"/>
            </a:avLst>
          </a:prstGeom>
          <a:solidFill>
            <a:srgbClr val="E2EEFF"/>
          </a:solidFill>
          <a:ln w="9525" cap="flat" cmpd="sng">
            <a:solidFill>
              <a:srgbClr val="0B9C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0" name="Google Shape;1640;p119"/>
          <p:cNvSpPr/>
          <p:nvPr/>
        </p:nvSpPr>
        <p:spPr>
          <a:xfrm rot="10207807" flipH="1">
            <a:off x="6624588" y="2758224"/>
            <a:ext cx="721072" cy="644971"/>
          </a:xfrm>
          <a:prstGeom prst="bentArrow">
            <a:avLst>
              <a:gd name="adj1" fmla="val 25000"/>
              <a:gd name="adj2" fmla="val 21704"/>
              <a:gd name="adj3" fmla="val 25000"/>
              <a:gd name="adj4" fmla="val 43750"/>
            </a:avLst>
          </a:prstGeom>
          <a:solidFill>
            <a:srgbClr val="E2EEFF"/>
          </a:solidFill>
          <a:ln w="9525" cap="flat" cmpd="sng">
            <a:solidFill>
              <a:srgbClr val="0B9C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1" name="Google Shape;1641;p119"/>
          <p:cNvSpPr/>
          <p:nvPr/>
        </p:nvSpPr>
        <p:spPr>
          <a:xfrm>
            <a:off x="4419300" y="3601375"/>
            <a:ext cx="2920500" cy="13170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The closest match(es) are fed as part of the prompt to a large language model (LLM)</a:t>
            </a:r>
            <a:endParaRPr>
              <a:solidFill>
                <a:srgbClr val="595959"/>
              </a:solidFill>
            </a:endParaRPr>
          </a:p>
        </p:txBody>
      </p:sp>
      <p:sp>
        <p:nvSpPr>
          <p:cNvPr id="1642" name="Google Shape;1642;p119"/>
          <p:cNvSpPr/>
          <p:nvPr/>
        </p:nvSpPr>
        <p:spPr>
          <a:xfrm rot="-5400000" flipH="1">
            <a:off x="7244750" y="3583200"/>
            <a:ext cx="915600" cy="948600"/>
          </a:xfrm>
          <a:prstGeom prst="bentUpArrow">
            <a:avLst>
              <a:gd name="adj1" fmla="val 25000"/>
              <a:gd name="adj2" fmla="val 25000"/>
              <a:gd name="adj3" fmla="val 25000"/>
            </a:avLst>
          </a:prstGeom>
          <a:solidFill>
            <a:srgbClr val="E2EEFF"/>
          </a:solidFill>
          <a:ln w="9525" cap="flat" cmpd="sng">
            <a:solidFill>
              <a:srgbClr val="0B9C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3" name="Google Shape;1643;p119"/>
          <p:cNvSpPr/>
          <p:nvPr/>
        </p:nvSpPr>
        <p:spPr>
          <a:xfrm>
            <a:off x="1078025" y="3750475"/>
            <a:ext cx="2920500" cy="10188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The LLM generates a response to the user’s query and this response is sent back to the user</a:t>
            </a:r>
            <a:endParaRPr>
              <a:solidFill>
                <a:srgbClr val="595959"/>
              </a:solidFill>
            </a:endParaRPr>
          </a:p>
        </p:txBody>
      </p:sp>
      <p:sp>
        <p:nvSpPr>
          <p:cNvPr id="1644" name="Google Shape;1644;p119"/>
          <p:cNvSpPr/>
          <p:nvPr/>
        </p:nvSpPr>
        <p:spPr>
          <a:xfrm flipH="1">
            <a:off x="252450" y="3197000"/>
            <a:ext cx="915600" cy="948600"/>
          </a:xfrm>
          <a:prstGeom prst="bentUpArrow">
            <a:avLst>
              <a:gd name="adj1" fmla="val 25000"/>
              <a:gd name="adj2" fmla="val 25000"/>
              <a:gd name="adj3" fmla="val 25000"/>
            </a:avLst>
          </a:prstGeom>
          <a:solidFill>
            <a:srgbClr val="E2EEFF"/>
          </a:solidFill>
          <a:ln w="9525" cap="flat" cmpd="sng">
            <a:solidFill>
              <a:srgbClr val="0B9C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5" name="Google Shape;1645;p119"/>
          <p:cNvSpPr/>
          <p:nvPr/>
        </p:nvSpPr>
        <p:spPr>
          <a:xfrm>
            <a:off x="1078025" y="2178200"/>
            <a:ext cx="729600" cy="10188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User Query </a:t>
            </a:r>
            <a:endParaRPr>
              <a:solidFill>
                <a:srgbClr val="595959"/>
              </a:solidFill>
            </a:endParaRPr>
          </a:p>
          <a:p>
            <a:pPr marL="0" lvl="0" indent="0" algn="ctr" rtl="0">
              <a:spcBef>
                <a:spcPts val="0"/>
              </a:spcBef>
              <a:spcAft>
                <a:spcPts val="0"/>
              </a:spcAft>
              <a:buNone/>
            </a:pPr>
            <a:r>
              <a:rPr lang="en">
                <a:solidFill>
                  <a:srgbClr val="595959"/>
                </a:solidFill>
              </a:rPr>
              <a:t>？</a:t>
            </a:r>
            <a:endParaRPr>
              <a:solidFill>
                <a:srgbClr val="595959"/>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120"/>
          <p:cNvSpPr txBox="1"/>
          <p:nvPr/>
        </p:nvSpPr>
        <p:spPr>
          <a:xfrm>
            <a:off x="311700" y="1152475"/>
            <a:ext cx="8022300" cy="1575600"/>
          </a:xfrm>
          <a:prstGeom prst="rect">
            <a:avLst/>
          </a:prstGeom>
          <a:noFill/>
          <a:ln>
            <a:noFill/>
          </a:ln>
        </p:spPr>
        <p:txBody>
          <a:bodyPr spcFirstLastPara="1" wrap="square" lIns="91425" tIns="91425" rIns="91425" bIns="91425" anchor="t" anchorCtr="0">
            <a:normAutofit fontScale="85000" lnSpcReduction="20000"/>
          </a:bodyPr>
          <a:lstStyle/>
          <a:p>
            <a:pPr marL="457200" lvl="0" indent="-325755" algn="l" rtl="0">
              <a:lnSpc>
                <a:spcPct val="115000"/>
              </a:lnSpc>
              <a:spcBef>
                <a:spcPts val="0"/>
              </a:spcBef>
              <a:spcAft>
                <a:spcPts val="0"/>
              </a:spcAft>
              <a:buClr>
                <a:srgbClr val="595959"/>
              </a:buClr>
              <a:buSzPct val="100000"/>
              <a:buFont typeface="Lexend"/>
              <a:buChar char="●"/>
            </a:pPr>
            <a:r>
              <a:rPr lang="en" sz="1800">
                <a:solidFill>
                  <a:srgbClr val="595959"/>
                </a:solidFill>
                <a:latin typeface="Lexend"/>
                <a:ea typeface="Lexend"/>
                <a:cs typeface="Lexend"/>
                <a:sym typeface="Lexend"/>
              </a:rPr>
              <a:t>How do you want to split your data to be fed into the embedding model? Each chunk will correspond to a vector. You get to choose this split.</a:t>
            </a:r>
            <a:endParaRPr sz="1800">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By sentence? By paragraph? By section? By document?</a:t>
            </a:r>
            <a:endParaRPr>
              <a:solidFill>
                <a:srgbClr val="595959"/>
              </a:solidFill>
              <a:latin typeface="Lexend"/>
              <a:ea typeface="Lexend"/>
              <a:cs typeface="Lexend"/>
              <a:sym typeface="Lexend"/>
            </a:endParaRPr>
          </a:p>
          <a:p>
            <a:pPr marL="457200" lvl="0" indent="-325755" algn="l" rtl="0">
              <a:lnSpc>
                <a:spcPct val="115000"/>
              </a:lnSpc>
              <a:spcBef>
                <a:spcPts val="0"/>
              </a:spcBef>
              <a:spcAft>
                <a:spcPts val="0"/>
              </a:spcAft>
              <a:buClr>
                <a:srgbClr val="595959"/>
              </a:buClr>
              <a:buSzPct val="100000"/>
              <a:buFont typeface="Lexend"/>
              <a:buChar char="●"/>
            </a:pPr>
            <a:r>
              <a:rPr lang="en" sz="1800">
                <a:solidFill>
                  <a:srgbClr val="595959"/>
                </a:solidFill>
                <a:latin typeface="Lexend"/>
                <a:ea typeface="Lexend"/>
                <a:cs typeface="Lexend"/>
                <a:sym typeface="Lexend"/>
              </a:rPr>
              <a:t>How to choose?</a:t>
            </a:r>
            <a:endParaRPr sz="1800">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Based on your application!</a:t>
            </a:r>
            <a:endParaRPr>
              <a:solidFill>
                <a:srgbClr val="595959"/>
              </a:solidFill>
              <a:latin typeface="Lexend"/>
              <a:ea typeface="Lexend"/>
              <a:cs typeface="Lexend"/>
              <a:sym typeface="Lexend"/>
            </a:endParaRPr>
          </a:p>
          <a:p>
            <a:pPr marL="1371600" lvl="2" indent="-304164"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What level of information do you need to access? (ie Q&amp;A app, product search)</a:t>
            </a:r>
            <a:endParaRPr>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You will probably need to run experiments to determine best strategy (</a:t>
            </a:r>
            <a:r>
              <a:rPr lang="en">
                <a:solidFill>
                  <a:srgbClr val="595959"/>
                </a:solidFill>
                <a:highlight>
                  <a:schemeClr val="accent5"/>
                </a:highlight>
                <a:latin typeface="Lexend"/>
                <a:ea typeface="Lexend"/>
                <a:cs typeface="Lexend"/>
                <a:sym typeface="Lexend"/>
              </a:rPr>
              <a:t>how to evaluate?</a:t>
            </a:r>
            <a:r>
              <a:rPr lang="en">
                <a:solidFill>
                  <a:srgbClr val="595959"/>
                </a:solidFill>
                <a:latin typeface="Lexend"/>
                <a:ea typeface="Lexend"/>
                <a:cs typeface="Lexend"/>
                <a:sym typeface="Lexend"/>
              </a:rPr>
              <a:t>)</a:t>
            </a:r>
            <a:endParaRPr>
              <a:solidFill>
                <a:srgbClr val="595959"/>
              </a:solidFill>
              <a:latin typeface="Lexend"/>
              <a:ea typeface="Lexend"/>
              <a:cs typeface="Lexend"/>
              <a:sym typeface="Lexend"/>
            </a:endParaRPr>
          </a:p>
        </p:txBody>
      </p:sp>
      <p:sp>
        <p:nvSpPr>
          <p:cNvPr id="1651" name="Google Shape;1651;p120"/>
          <p:cNvSpPr/>
          <p:nvPr/>
        </p:nvSpPr>
        <p:spPr>
          <a:xfrm>
            <a:off x="5442413" y="3040050"/>
            <a:ext cx="3459900" cy="1432200"/>
          </a:xfrm>
          <a:prstGeom prst="rect">
            <a:avLst/>
          </a:prstGeom>
          <a:solidFill>
            <a:srgbClr val="E2E4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595959"/>
                </a:solidFill>
              </a:rPr>
              <a:t>Vector</a:t>
            </a:r>
            <a:endParaRPr b="1">
              <a:solidFill>
                <a:srgbClr val="595959"/>
              </a:solidFill>
            </a:endParaRPr>
          </a:p>
          <a:p>
            <a:pPr marL="0" lvl="0" indent="0" algn="l" rtl="0">
              <a:spcBef>
                <a:spcPts val="0"/>
              </a:spcBef>
              <a:spcAft>
                <a:spcPts val="0"/>
              </a:spcAft>
              <a:buNone/>
            </a:pPr>
            <a:r>
              <a:rPr lang="en" b="1">
                <a:solidFill>
                  <a:srgbClr val="595959"/>
                </a:solidFill>
              </a:rPr>
              <a:t>Database</a:t>
            </a:r>
            <a:endParaRPr b="1">
              <a:solidFill>
                <a:srgbClr val="595959"/>
              </a:solidFill>
            </a:endParaRPr>
          </a:p>
        </p:txBody>
      </p:sp>
      <p:sp>
        <p:nvSpPr>
          <p:cNvPr id="1652" name="Google Shape;1652;p120"/>
          <p:cNvSpPr/>
          <p:nvPr/>
        </p:nvSpPr>
        <p:spPr>
          <a:xfrm>
            <a:off x="184988" y="3040038"/>
            <a:ext cx="1367400" cy="14322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Unstructured Data</a:t>
            </a:r>
            <a:endParaRPr>
              <a:solidFill>
                <a:srgbClr val="595959"/>
              </a:solidFill>
            </a:endParaRPr>
          </a:p>
          <a:p>
            <a:pPr marL="0" lvl="0" indent="0" algn="ctr" rtl="0">
              <a:spcBef>
                <a:spcPts val="0"/>
              </a:spcBef>
              <a:spcAft>
                <a:spcPts val="0"/>
              </a:spcAft>
              <a:buNone/>
            </a:pPr>
            <a:r>
              <a:rPr lang="en">
                <a:solidFill>
                  <a:srgbClr val="595959"/>
                </a:solidFill>
              </a:rPr>
              <a:t>🏞📝▶️</a:t>
            </a:r>
            <a:endParaRPr>
              <a:solidFill>
                <a:srgbClr val="595959"/>
              </a:solidFill>
            </a:endParaRPr>
          </a:p>
        </p:txBody>
      </p:sp>
      <p:sp>
        <p:nvSpPr>
          <p:cNvPr id="1653" name="Google Shape;1653;p120"/>
          <p:cNvSpPr/>
          <p:nvPr/>
        </p:nvSpPr>
        <p:spPr>
          <a:xfrm>
            <a:off x="2689313" y="3040038"/>
            <a:ext cx="2753100" cy="1432200"/>
          </a:xfrm>
          <a:prstGeom prst="chevron">
            <a:avLst>
              <a:gd name="adj" fmla="val 50000"/>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Embedding Model transforms data into vector embeddings</a:t>
            </a:r>
            <a:endParaRPr>
              <a:solidFill>
                <a:srgbClr val="595959"/>
              </a:solidFill>
            </a:endParaRPr>
          </a:p>
        </p:txBody>
      </p:sp>
      <p:graphicFrame>
        <p:nvGraphicFramePr>
          <p:cNvPr id="1654" name="Google Shape;1654;p120"/>
          <p:cNvGraphicFramePr/>
          <p:nvPr/>
        </p:nvGraphicFramePr>
        <p:xfrm>
          <a:off x="6625363" y="3088363"/>
          <a:ext cx="2276950" cy="1371450"/>
        </p:xfrm>
        <a:graphic>
          <a:graphicData uri="http://schemas.openxmlformats.org/drawingml/2006/table">
            <a:tbl>
              <a:tblPr>
                <a:noFill/>
                <a:tableStyleId>{AEEBCFD2-8E94-4B88-B312-9D8B6B730B9F}</a:tableStyleId>
              </a:tblPr>
              <a:tblGrid>
                <a:gridCol w="1138475">
                  <a:extLst>
                    <a:ext uri="{9D8B030D-6E8A-4147-A177-3AD203B41FA5}">
                      <a16:colId xmlns:a16="http://schemas.microsoft.com/office/drawing/2014/main" val="20000"/>
                    </a:ext>
                  </a:extLst>
                </a:gridCol>
                <a:gridCol w="1138475">
                  <a:extLst>
                    <a:ext uri="{9D8B030D-6E8A-4147-A177-3AD203B41FA5}">
                      <a16:colId xmlns:a16="http://schemas.microsoft.com/office/drawing/2014/main" val="20001"/>
                    </a:ext>
                  </a:extLst>
                </a:gridCol>
              </a:tblGrid>
              <a:tr h="238375">
                <a:tc>
                  <a:txBody>
                    <a:bodyPr/>
                    <a:lstStyle/>
                    <a:p>
                      <a:pPr marL="0" lvl="0" indent="0" algn="l" rtl="0">
                        <a:spcBef>
                          <a:spcPts val="0"/>
                        </a:spcBef>
                        <a:spcAft>
                          <a:spcPts val="0"/>
                        </a:spcAft>
                        <a:buNone/>
                      </a:pPr>
                      <a:r>
                        <a:rPr lang="en" sz="600" b="1">
                          <a:solidFill>
                            <a:srgbClr val="595959"/>
                          </a:solidFill>
                        </a:rPr>
                        <a:t>Vector</a:t>
                      </a:r>
                      <a:endParaRPr sz="600" b="1">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None/>
                      </a:pPr>
                      <a:r>
                        <a:rPr lang="en" sz="600" b="1">
                          <a:solidFill>
                            <a:srgbClr val="595959"/>
                          </a:solidFill>
                        </a:rPr>
                        <a:t>Unstructured Data</a:t>
                      </a:r>
                      <a:endParaRPr sz="600" b="1">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0"/>
                  </a:ext>
                </a:extLst>
              </a:tr>
              <a:tr h="257375">
                <a:tc>
                  <a:txBody>
                    <a:bodyPr/>
                    <a:lstStyle/>
                    <a:p>
                      <a:pPr marL="0" lvl="0" indent="0" algn="l" rtl="0">
                        <a:spcBef>
                          <a:spcPts val="0"/>
                        </a:spcBef>
                        <a:spcAft>
                          <a:spcPts val="0"/>
                        </a:spcAft>
                        <a:buNone/>
                      </a:pPr>
                      <a:r>
                        <a:rPr lang="en" sz="600">
                          <a:solidFill>
                            <a:srgbClr val="595959"/>
                          </a:solidFill>
                        </a:rPr>
                        <a:t>23594985038034960</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1"/>
                  </a:ext>
                </a:extLst>
              </a:tr>
              <a:tr h="238375">
                <a:tc>
                  <a:txBody>
                    <a:bodyPr/>
                    <a:lstStyle/>
                    <a:p>
                      <a:pPr marL="0" lvl="0" indent="0" algn="l" rtl="0">
                        <a:spcBef>
                          <a:spcPts val="0"/>
                        </a:spcBef>
                        <a:spcAft>
                          <a:spcPts val="0"/>
                        </a:spcAft>
                        <a:buNone/>
                      </a:pPr>
                      <a:r>
                        <a:rPr lang="en" sz="600">
                          <a:solidFill>
                            <a:srgbClr val="595959"/>
                          </a:solidFill>
                        </a:rPr>
                        <a:t>48588569834098384</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2"/>
                  </a:ext>
                </a:extLst>
              </a:tr>
              <a:tr h="238375">
                <a:tc>
                  <a:txBody>
                    <a:bodyPr/>
                    <a:lstStyle/>
                    <a:p>
                      <a:pPr marL="0" lvl="0" indent="0" algn="l" rtl="0">
                        <a:spcBef>
                          <a:spcPts val="0"/>
                        </a:spcBef>
                        <a:spcAft>
                          <a:spcPts val="0"/>
                        </a:spcAft>
                        <a:buNone/>
                      </a:pPr>
                      <a:r>
                        <a:rPr lang="en" sz="600">
                          <a:solidFill>
                            <a:srgbClr val="595959"/>
                          </a:solidFill>
                        </a:rPr>
                        <a:t>58489543034903200</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3"/>
                  </a:ext>
                </a:extLst>
              </a:tr>
              <a:tr h="238375">
                <a:tc>
                  <a:txBody>
                    <a:bodyPr/>
                    <a:lstStyle/>
                    <a:p>
                      <a:pPr marL="0" lvl="0" indent="0" algn="l" rtl="0">
                        <a:spcBef>
                          <a:spcPts val="0"/>
                        </a:spcBef>
                        <a:spcAft>
                          <a:spcPts val="0"/>
                        </a:spcAft>
                        <a:buNone/>
                      </a:pPr>
                      <a:r>
                        <a:rPr lang="en" sz="600">
                          <a:solidFill>
                            <a:srgbClr val="595959"/>
                          </a:solidFill>
                        </a:rPr>
                        <a:t>45968945860483094</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4"/>
                  </a:ext>
                </a:extLst>
              </a:tr>
            </a:tbl>
          </a:graphicData>
        </a:graphic>
      </p:graphicFrame>
      <p:sp>
        <p:nvSpPr>
          <p:cNvPr id="1655" name="Google Shape;1655;p120"/>
          <p:cNvSpPr/>
          <p:nvPr/>
        </p:nvSpPr>
        <p:spPr>
          <a:xfrm>
            <a:off x="1663971" y="3057950"/>
            <a:ext cx="913800" cy="14322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Chunk Data</a:t>
            </a:r>
            <a:endParaRPr>
              <a:solidFill>
                <a:srgbClr val="595959"/>
              </a:solidFill>
            </a:endParaRPr>
          </a:p>
        </p:txBody>
      </p:sp>
      <p:sp>
        <p:nvSpPr>
          <p:cNvPr id="1656" name="Google Shape;1656;p120"/>
          <p:cNvSpPr/>
          <p:nvPr/>
        </p:nvSpPr>
        <p:spPr>
          <a:xfrm>
            <a:off x="371400" y="347875"/>
            <a:ext cx="63342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Lexend"/>
                <a:ea typeface="Lexend"/>
                <a:cs typeface="Lexend"/>
                <a:sym typeface="Lexend"/>
              </a:rPr>
              <a:t>Considerations: Chunking for vDB</a:t>
            </a:r>
            <a:endParaRPr sz="2800">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1"/>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8</a:t>
            </a:fld>
            <a:endParaRPr>
              <a:solidFill>
                <a:schemeClr val="dk1"/>
              </a:solidFill>
            </a:endParaRPr>
          </a:p>
        </p:txBody>
      </p:sp>
      <p:sp>
        <p:nvSpPr>
          <p:cNvPr id="535" name="Google Shape;535;p51"/>
          <p:cNvSpPr txBox="1"/>
          <p:nvPr/>
        </p:nvSpPr>
        <p:spPr>
          <a:xfrm>
            <a:off x="311700" y="339750"/>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536" name="Google Shape;536;p51"/>
          <p:cNvSpPr/>
          <p:nvPr/>
        </p:nvSpPr>
        <p:spPr>
          <a:xfrm>
            <a:off x="3117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537" name="Google Shape;537;p51"/>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538" name="Google Shape;538;p51"/>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539" name="Google Shape;539;p51"/>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540" name="Google Shape;540;p51"/>
          <p:cNvSpPr txBox="1"/>
          <p:nvPr/>
        </p:nvSpPr>
        <p:spPr>
          <a:xfrm>
            <a:off x="4603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541" name="Google Shape;541;p51"/>
          <p:cNvSpPr txBox="1"/>
          <p:nvPr/>
        </p:nvSpPr>
        <p:spPr>
          <a:xfrm>
            <a:off x="15587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542" name="Google Shape;542;p51"/>
          <p:cNvSpPr txBox="1"/>
          <p:nvPr/>
        </p:nvSpPr>
        <p:spPr>
          <a:xfrm>
            <a:off x="26570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543" name="Google Shape;543;p51"/>
          <p:cNvSpPr txBox="1"/>
          <p:nvPr/>
        </p:nvSpPr>
        <p:spPr>
          <a:xfrm>
            <a:off x="37554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544" name="Google Shape;544;p51"/>
          <p:cNvSpPr txBox="1"/>
          <p:nvPr/>
        </p:nvSpPr>
        <p:spPr>
          <a:xfrm>
            <a:off x="4572000" y="1620575"/>
            <a:ext cx="2882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Vector Embeddings</a:t>
            </a:r>
            <a:endParaRPr sz="1800">
              <a:solidFill>
                <a:srgbClr val="595959"/>
              </a:solidFill>
              <a:latin typeface="Lexend"/>
              <a:ea typeface="Lexend"/>
              <a:cs typeface="Lexend"/>
              <a:sym typeface="Lexend"/>
            </a:endParaRPr>
          </a:p>
        </p:txBody>
      </p:sp>
      <p:sp>
        <p:nvSpPr>
          <p:cNvPr id="545" name="Google Shape;545;p51"/>
          <p:cNvSpPr/>
          <p:nvPr/>
        </p:nvSpPr>
        <p:spPr>
          <a:xfrm>
            <a:off x="311700" y="20089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Goal: Improve embeddings with context</a:t>
            </a:r>
            <a:endParaRPr>
              <a:solidFill>
                <a:srgbClr val="595959"/>
              </a:solidFill>
              <a:latin typeface="Lexend"/>
              <a:ea typeface="Lexend"/>
              <a:cs typeface="Lexend"/>
              <a:sym typeface="Lexen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121"/>
          <p:cNvSpPr/>
          <p:nvPr/>
        </p:nvSpPr>
        <p:spPr>
          <a:xfrm>
            <a:off x="371400" y="347875"/>
            <a:ext cx="79626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Lexend"/>
                <a:ea typeface="Lexend"/>
                <a:cs typeface="Lexend"/>
                <a:sym typeface="Lexend"/>
              </a:rPr>
              <a:t>Considerations: Choosing embedding model</a:t>
            </a:r>
            <a:endParaRPr sz="2800">
              <a:latin typeface="Lexend"/>
              <a:ea typeface="Lexend"/>
              <a:cs typeface="Lexend"/>
              <a:sym typeface="Lexend"/>
            </a:endParaRPr>
          </a:p>
        </p:txBody>
      </p:sp>
      <p:sp>
        <p:nvSpPr>
          <p:cNvPr id="1662" name="Google Shape;1662;p121"/>
          <p:cNvSpPr txBox="1"/>
          <p:nvPr/>
        </p:nvSpPr>
        <p:spPr>
          <a:xfrm>
            <a:off x="311700" y="1265250"/>
            <a:ext cx="8022300" cy="1575600"/>
          </a:xfrm>
          <a:prstGeom prst="rect">
            <a:avLst/>
          </a:prstGeom>
          <a:noFill/>
          <a:ln>
            <a:noFill/>
          </a:ln>
        </p:spPr>
        <p:txBody>
          <a:bodyPr spcFirstLastPara="1" wrap="square" lIns="91425" tIns="91425" rIns="91425" bIns="91425" anchor="t" anchorCtr="0">
            <a:normAutofit fontScale="85000" lnSpcReduction="20000"/>
          </a:bodyPr>
          <a:lstStyle/>
          <a:p>
            <a:pPr marL="457200" lvl="0" indent="-325755" algn="l" rtl="0">
              <a:lnSpc>
                <a:spcPct val="115000"/>
              </a:lnSpc>
              <a:spcBef>
                <a:spcPts val="0"/>
              </a:spcBef>
              <a:spcAft>
                <a:spcPts val="0"/>
              </a:spcAft>
              <a:buClr>
                <a:srgbClr val="595959"/>
              </a:buClr>
              <a:buSzPct val="100000"/>
              <a:buFont typeface="Lexend"/>
              <a:buChar char="●"/>
            </a:pPr>
            <a:r>
              <a:rPr lang="en" sz="1800">
                <a:solidFill>
                  <a:srgbClr val="595959"/>
                </a:solidFill>
                <a:latin typeface="Lexend"/>
                <a:ea typeface="Lexend"/>
                <a:cs typeface="Lexend"/>
                <a:sym typeface="Lexend"/>
              </a:rPr>
              <a:t>Which one to use?</a:t>
            </a:r>
            <a:endParaRPr sz="1800">
              <a:solidFill>
                <a:srgbClr val="595959"/>
              </a:solidFill>
              <a:latin typeface="Lexend"/>
              <a:ea typeface="Lexend"/>
              <a:cs typeface="Lexend"/>
              <a:sym typeface="Lexend"/>
            </a:endParaRPr>
          </a:p>
          <a:p>
            <a:pPr marL="457200" lvl="0" indent="-325755" algn="l" rtl="0">
              <a:lnSpc>
                <a:spcPct val="115000"/>
              </a:lnSpc>
              <a:spcBef>
                <a:spcPts val="0"/>
              </a:spcBef>
              <a:spcAft>
                <a:spcPts val="0"/>
              </a:spcAft>
              <a:buClr>
                <a:srgbClr val="595959"/>
              </a:buClr>
              <a:buSzPct val="100000"/>
              <a:buFont typeface="Lexend"/>
              <a:buChar char="●"/>
            </a:pPr>
            <a:r>
              <a:rPr lang="en" sz="1800">
                <a:solidFill>
                  <a:srgbClr val="595959"/>
                </a:solidFill>
                <a:latin typeface="Lexend"/>
                <a:ea typeface="Lexend"/>
                <a:cs typeface="Lexend"/>
                <a:sym typeface="Lexend"/>
              </a:rPr>
              <a:t>Consider:</a:t>
            </a:r>
            <a:endParaRPr sz="1800">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Accuracy for your application (ie text classification) - HF MTEB leaderboard</a:t>
            </a:r>
            <a:endParaRPr>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Open source vs. paid (also commercial vs. non-commercial license if developing a product)</a:t>
            </a:r>
            <a:endParaRPr>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Difficulty in hosting</a:t>
            </a:r>
            <a:endParaRPr>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How easy it is to implement in existing tools</a:t>
            </a:r>
            <a:endParaRPr>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highlight>
                  <a:schemeClr val="accent5"/>
                </a:highlight>
                <a:latin typeface="Lexend"/>
                <a:ea typeface="Lexend"/>
                <a:cs typeface="Lexend"/>
                <a:sym typeface="Lexend"/>
              </a:rPr>
              <a:t>How to evaluate</a:t>
            </a:r>
            <a:r>
              <a:rPr lang="en">
                <a:solidFill>
                  <a:srgbClr val="595959"/>
                </a:solidFill>
                <a:latin typeface="Lexend"/>
                <a:ea typeface="Lexend"/>
                <a:cs typeface="Lexend"/>
                <a:sym typeface="Lexend"/>
              </a:rPr>
              <a:t>?</a:t>
            </a:r>
            <a:endParaRPr>
              <a:solidFill>
                <a:srgbClr val="595959"/>
              </a:solidFill>
              <a:latin typeface="Lexend"/>
              <a:ea typeface="Lexend"/>
              <a:cs typeface="Lexend"/>
              <a:sym typeface="Lexend"/>
            </a:endParaRPr>
          </a:p>
        </p:txBody>
      </p:sp>
      <p:sp>
        <p:nvSpPr>
          <p:cNvPr id="1663" name="Google Shape;1663;p121"/>
          <p:cNvSpPr/>
          <p:nvPr/>
        </p:nvSpPr>
        <p:spPr>
          <a:xfrm>
            <a:off x="5442413" y="3040050"/>
            <a:ext cx="3459900" cy="1432200"/>
          </a:xfrm>
          <a:prstGeom prst="rect">
            <a:avLst/>
          </a:prstGeom>
          <a:solidFill>
            <a:srgbClr val="E2E4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595959"/>
                </a:solidFill>
              </a:rPr>
              <a:t>Vector</a:t>
            </a:r>
            <a:endParaRPr b="1">
              <a:solidFill>
                <a:srgbClr val="595959"/>
              </a:solidFill>
            </a:endParaRPr>
          </a:p>
          <a:p>
            <a:pPr marL="0" lvl="0" indent="0" algn="l" rtl="0">
              <a:spcBef>
                <a:spcPts val="0"/>
              </a:spcBef>
              <a:spcAft>
                <a:spcPts val="0"/>
              </a:spcAft>
              <a:buNone/>
            </a:pPr>
            <a:r>
              <a:rPr lang="en" b="1">
                <a:solidFill>
                  <a:srgbClr val="595959"/>
                </a:solidFill>
              </a:rPr>
              <a:t>Database</a:t>
            </a:r>
            <a:endParaRPr b="1">
              <a:solidFill>
                <a:srgbClr val="595959"/>
              </a:solidFill>
            </a:endParaRPr>
          </a:p>
        </p:txBody>
      </p:sp>
      <p:sp>
        <p:nvSpPr>
          <p:cNvPr id="1664" name="Google Shape;1664;p121"/>
          <p:cNvSpPr/>
          <p:nvPr/>
        </p:nvSpPr>
        <p:spPr>
          <a:xfrm>
            <a:off x="184988" y="3040038"/>
            <a:ext cx="1367400" cy="14322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Unstructured Data</a:t>
            </a:r>
            <a:endParaRPr>
              <a:solidFill>
                <a:srgbClr val="595959"/>
              </a:solidFill>
            </a:endParaRPr>
          </a:p>
          <a:p>
            <a:pPr marL="0" lvl="0" indent="0" algn="ctr" rtl="0">
              <a:spcBef>
                <a:spcPts val="0"/>
              </a:spcBef>
              <a:spcAft>
                <a:spcPts val="0"/>
              </a:spcAft>
              <a:buNone/>
            </a:pPr>
            <a:r>
              <a:rPr lang="en">
                <a:solidFill>
                  <a:srgbClr val="595959"/>
                </a:solidFill>
              </a:rPr>
              <a:t>🏞📝▶️</a:t>
            </a:r>
            <a:endParaRPr>
              <a:solidFill>
                <a:srgbClr val="595959"/>
              </a:solidFill>
            </a:endParaRPr>
          </a:p>
        </p:txBody>
      </p:sp>
      <p:sp>
        <p:nvSpPr>
          <p:cNvPr id="1665" name="Google Shape;1665;p121"/>
          <p:cNvSpPr/>
          <p:nvPr/>
        </p:nvSpPr>
        <p:spPr>
          <a:xfrm>
            <a:off x="2689313" y="3040038"/>
            <a:ext cx="2753100" cy="1432200"/>
          </a:xfrm>
          <a:prstGeom prst="chevron">
            <a:avLst>
              <a:gd name="adj" fmla="val 50000"/>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Embedding Model transforms data into vector embeddings</a:t>
            </a:r>
            <a:endParaRPr>
              <a:solidFill>
                <a:srgbClr val="595959"/>
              </a:solidFill>
            </a:endParaRPr>
          </a:p>
        </p:txBody>
      </p:sp>
      <p:graphicFrame>
        <p:nvGraphicFramePr>
          <p:cNvPr id="1666" name="Google Shape;1666;p121"/>
          <p:cNvGraphicFramePr/>
          <p:nvPr/>
        </p:nvGraphicFramePr>
        <p:xfrm>
          <a:off x="6625363" y="3088363"/>
          <a:ext cx="2276950" cy="1371450"/>
        </p:xfrm>
        <a:graphic>
          <a:graphicData uri="http://schemas.openxmlformats.org/drawingml/2006/table">
            <a:tbl>
              <a:tblPr>
                <a:noFill/>
                <a:tableStyleId>{AEEBCFD2-8E94-4B88-B312-9D8B6B730B9F}</a:tableStyleId>
              </a:tblPr>
              <a:tblGrid>
                <a:gridCol w="1138475">
                  <a:extLst>
                    <a:ext uri="{9D8B030D-6E8A-4147-A177-3AD203B41FA5}">
                      <a16:colId xmlns:a16="http://schemas.microsoft.com/office/drawing/2014/main" val="20000"/>
                    </a:ext>
                  </a:extLst>
                </a:gridCol>
                <a:gridCol w="1138475">
                  <a:extLst>
                    <a:ext uri="{9D8B030D-6E8A-4147-A177-3AD203B41FA5}">
                      <a16:colId xmlns:a16="http://schemas.microsoft.com/office/drawing/2014/main" val="20001"/>
                    </a:ext>
                  </a:extLst>
                </a:gridCol>
              </a:tblGrid>
              <a:tr h="238375">
                <a:tc>
                  <a:txBody>
                    <a:bodyPr/>
                    <a:lstStyle/>
                    <a:p>
                      <a:pPr marL="0" lvl="0" indent="0" algn="l" rtl="0">
                        <a:spcBef>
                          <a:spcPts val="0"/>
                        </a:spcBef>
                        <a:spcAft>
                          <a:spcPts val="0"/>
                        </a:spcAft>
                        <a:buNone/>
                      </a:pPr>
                      <a:r>
                        <a:rPr lang="en" sz="600" b="1">
                          <a:solidFill>
                            <a:srgbClr val="595959"/>
                          </a:solidFill>
                        </a:rPr>
                        <a:t>Vector</a:t>
                      </a:r>
                      <a:endParaRPr sz="600" b="1">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None/>
                      </a:pPr>
                      <a:r>
                        <a:rPr lang="en" sz="600" b="1">
                          <a:solidFill>
                            <a:srgbClr val="595959"/>
                          </a:solidFill>
                        </a:rPr>
                        <a:t>Unstructured Data</a:t>
                      </a:r>
                      <a:endParaRPr sz="600" b="1">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0"/>
                  </a:ext>
                </a:extLst>
              </a:tr>
              <a:tr h="257375">
                <a:tc>
                  <a:txBody>
                    <a:bodyPr/>
                    <a:lstStyle/>
                    <a:p>
                      <a:pPr marL="0" lvl="0" indent="0" algn="l" rtl="0">
                        <a:spcBef>
                          <a:spcPts val="0"/>
                        </a:spcBef>
                        <a:spcAft>
                          <a:spcPts val="0"/>
                        </a:spcAft>
                        <a:buNone/>
                      </a:pPr>
                      <a:r>
                        <a:rPr lang="en" sz="600">
                          <a:solidFill>
                            <a:srgbClr val="595959"/>
                          </a:solidFill>
                        </a:rPr>
                        <a:t>23594985038034960</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1"/>
                  </a:ext>
                </a:extLst>
              </a:tr>
              <a:tr h="238375">
                <a:tc>
                  <a:txBody>
                    <a:bodyPr/>
                    <a:lstStyle/>
                    <a:p>
                      <a:pPr marL="0" lvl="0" indent="0" algn="l" rtl="0">
                        <a:spcBef>
                          <a:spcPts val="0"/>
                        </a:spcBef>
                        <a:spcAft>
                          <a:spcPts val="0"/>
                        </a:spcAft>
                        <a:buNone/>
                      </a:pPr>
                      <a:r>
                        <a:rPr lang="en" sz="600">
                          <a:solidFill>
                            <a:srgbClr val="595959"/>
                          </a:solidFill>
                        </a:rPr>
                        <a:t>48588569834098384</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2"/>
                  </a:ext>
                </a:extLst>
              </a:tr>
              <a:tr h="238375">
                <a:tc>
                  <a:txBody>
                    <a:bodyPr/>
                    <a:lstStyle/>
                    <a:p>
                      <a:pPr marL="0" lvl="0" indent="0" algn="l" rtl="0">
                        <a:spcBef>
                          <a:spcPts val="0"/>
                        </a:spcBef>
                        <a:spcAft>
                          <a:spcPts val="0"/>
                        </a:spcAft>
                        <a:buNone/>
                      </a:pPr>
                      <a:r>
                        <a:rPr lang="en" sz="600">
                          <a:solidFill>
                            <a:srgbClr val="595959"/>
                          </a:solidFill>
                        </a:rPr>
                        <a:t>58489543034903200</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3"/>
                  </a:ext>
                </a:extLst>
              </a:tr>
              <a:tr h="238375">
                <a:tc>
                  <a:txBody>
                    <a:bodyPr/>
                    <a:lstStyle/>
                    <a:p>
                      <a:pPr marL="0" lvl="0" indent="0" algn="l" rtl="0">
                        <a:spcBef>
                          <a:spcPts val="0"/>
                        </a:spcBef>
                        <a:spcAft>
                          <a:spcPts val="0"/>
                        </a:spcAft>
                        <a:buNone/>
                      </a:pPr>
                      <a:r>
                        <a:rPr lang="en" sz="600">
                          <a:solidFill>
                            <a:srgbClr val="595959"/>
                          </a:solidFill>
                        </a:rPr>
                        <a:t>45968945860483094</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4"/>
                  </a:ext>
                </a:extLst>
              </a:tr>
            </a:tbl>
          </a:graphicData>
        </a:graphic>
      </p:graphicFrame>
      <p:sp>
        <p:nvSpPr>
          <p:cNvPr id="1667" name="Google Shape;1667;p121"/>
          <p:cNvSpPr/>
          <p:nvPr/>
        </p:nvSpPr>
        <p:spPr>
          <a:xfrm>
            <a:off x="1663971" y="3057950"/>
            <a:ext cx="913800" cy="14322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Chunk Data</a:t>
            </a:r>
            <a:endParaRPr>
              <a:solidFill>
                <a:srgbClr val="595959"/>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22"/>
          <p:cNvSpPr/>
          <p:nvPr/>
        </p:nvSpPr>
        <p:spPr>
          <a:xfrm>
            <a:off x="371400" y="347875"/>
            <a:ext cx="79626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Lexend"/>
                <a:ea typeface="Lexend"/>
                <a:cs typeface="Lexend"/>
                <a:sym typeface="Lexend"/>
              </a:rPr>
              <a:t>Considerations: Which similarity method?</a:t>
            </a:r>
            <a:endParaRPr sz="2800">
              <a:latin typeface="Lexend"/>
              <a:ea typeface="Lexend"/>
              <a:cs typeface="Lexend"/>
              <a:sym typeface="Lexend"/>
            </a:endParaRPr>
          </a:p>
        </p:txBody>
      </p:sp>
      <p:sp>
        <p:nvSpPr>
          <p:cNvPr id="1673" name="Google Shape;1673;p122"/>
          <p:cNvSpPr txBox="1"/>
          <p:nvPr/>
        </p:nvSpPr>
        <p:spPr>
          <a:xfrm>
            <a:off x="311700" y="1152475"/>
            <a:ext cx="4195800" cy="16305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15000"/>
              </a:lnSpc>
              <a:spcBef>
                <a:spcPts val="0"/>
              </a:spcBef>
              <a:spcAft>
                <a:spcPts val="0"/>
              </a:spcAft>
              <a:buNone/>
            </a:pPr>
            <a:r>
              <a:rPr lang="en" sz="1800">
                <a:solidFill>
                  <a:srgbClr val="595959"/>
                </a:solidFill>
                <a:latin typeface="Lexend"/>
                <a:ea typeface="Lexend"/>
                <a:cs typeface="Lexend"/>
                <a:sym typeface="Lexend"/>
              </a:rPr>
              <a:t>How to choose similarity method?</a:t>
            </a:r>
            <a:endParaRPr sz="1800">
              <a:solidFill>
                <a:srgbClr val="595959"/>
              </a:solidFill>
              <a:latin typeface="Lexend"/>
              <a:ea typeface="Lexend"/>
              <a:cs typeface="Lexend"/>
              <a:sym typeface="Lexend"/>
            </a:endParaRPr>
          </a:p>
          <a:p>
            <a:pPr marL="0" lvl="0" indent="0" algn="l" rtl="0">
              <a:lnSpc>
                <a:spcPct val="115000"/>
              </a:lnSpc>
              <a:spcBef>
                <a:spcPts val="1200"/>
              </a:spcBef>
              <a:spcAft>
                <a:spcPts val="0"/>
              </a:spcAft>
              <a:buNone/>
            </a:pPr>
            <a:r>
              <a:rPr lang="en" sz="1800" i="1">
                <a:solidFill>
                  <a:srgbClr val="595959"/>
                </a:solidFill>
                <a:latin typeface="Lexend"/>
                <a:ea typeface="Lexend"/>
                <a:cs typeface="Lexend"/>
                <a:sym typeface="Lexend"/>
              </a:rPr>
              <a:t>“Because everyone else uses cosine similarity”</a:t>
            </a:r>
            <a:r>
              <a:rPr lang="en" sz="1800">
                <a:solidFill>
                  <a:srgbClr val="595959"/>
                </a:solidFill>
                <a:latin typeface="Lexend"/>
                <a:ea typeface="Lexend"/>
                <a:cs typeface="Lexend"/>
                <a:sym typeface="Lexend"/>
              </a:rPr>
              <a:t> is not valid rationale. Why is cosine similarity (or other approach) the best for YOUR use case?</a:t>
            </a:r>
            <a:endParaRPr sz="1800">
              <a:solidFill>
                <a:srgbClr val="595959"/>
              </a:solidFill>
              <a:latin typeface="Lexend"/>
              <a:ea typeface="Lexend"/>
              <a:cs typeface="Lexend"/>
              <a:sym typeface="Lexend"/>
            </a:endParaRPr>
          </a:p>
          <a:p>
            <a:pPr marL="0" lvl="0" indent="0" algn="l" rtl="0">
              <a:lnSpc>
                <a:spcPct val="115000"/>
              </a:lnSpc>
              <a:spcBef>
                <a:spcPts val="1200"/>
              </a:spcBef>
              <a:spcAft>
                <a:spcPts val="1200"/>
              </a:spcAft>
              <a:buNone/>
            </a:pPr>
            <a:r>
              <a:rPr lang="en" sz="1800">
                <a:solidFill>
                  <a:srgbClr val="595959"/>
                </a:solidFill>
                <a:latin typeface="Lexend"/>
                <a:ea typeface="Lexend"/>
                <a:cs typeface="Lexend"/>
                <a:sym typeface="Lexend"/>
              </a:rPr>
              <a:t>How will you </a:t>
            </a:r>
            <a:r>
              <a:rPr lang="en" sz="1800">
                <a:solidFill>
                  <a:srgbClr val="595959"/>
                </a:solidFill>
                <a:highlight>
                  <a:schemeClr val="accent5"/>
                </a:highlight>
                <a:latin typeface="Lexend"/>
                <a:ea typeface="Lexend"/>
                <a:cs typeface="Lexend"/>
                <a:sym typeface="Lexend"/>
              </a:rPr>
              <a:t>evaluate</a:t>
            </a:r>
            <a:r>
              <a:rPr lang="en" sz="1800">
                <a:solidFill>
                  <a:srgbClr val="595959"/>
                </a:solidFill>
                <a:latin typeface="Lexend"/>
                <a:ea typeface="Lexend"/>
                <a:cs typeface="Lexend"/>
                <a:sym typeface="Lexend"/>
              </a:rPr>
              <a:t> which is best? </a:t>
            </a:r>
            <a:endParaRPr sz="1800">
              <a:solidFill>
                <a:srgbClr val="595959"/>
              </a:solidFill>
              <a:latin typeface="Lexend"/>
              <a:ea typeface="Lexend"/>
              <a:cs typeface="Lexend"/>
              <a:sym typeface="Lexend"/>
            </a:endParaRPr>
          </a:p>
        </p:txBody>
      </p:sp>
      <p:sp>
        <p:nvSpPr>
          <p:cNvPr id="1674" name="Google Shape;1674;p122"/>
          <p:cNvSpPr/>
          <p:nvPr/>
        </p:nvSpPr>
        <p:spPr>
          <a:xfrm>
            <a:off x="4848600" y="1166775"/>
            <a:ext cx="3459900" cy="1432200"/>
          </a:xfrm>
          <a:prstGeom prst="rect">
            <a:avLst/>
          </a:prstGeom>
          <a:solidFill>
            <a:srgbClr val="E2E4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595959"/>
                </a:solidFill>
              </a:rPr>
              <a:t>Vector</a:t>
            </a:r>
            <a:endParaRPr>
              <a:solidFill>
                <a:srgbClr val="595959"/>
              </a:solidFill>
            </a:endParaRPr>
          </a:p>
          <a:p>
            <a:pPr marL="0" lvl="0" indent="0" algn="l" rtl="0">
              <a:spcBef>
                <a:spcPts val="0"/>
              </a:spcBef>
              <a:spcAft>
                <a:spcPts val="0"/>
              </a:spcAft>
              <a:buNone/>
            </a:pPr>
            <a:r>
              <a:rPr lang="en">
                <a:solidFill>
                  <a:srgbClr val="595959"/>
                </a:solidFill>
              </a:rPr>
              <a:t>Database</a:t>
            </a:r>
            <a:endParaRPr>
              <a:solidFill>
                <a:srgbClr val="595959"/>
              </a:solidFill>
            </a:endParaRPr>
          </a:p>
        </p:txBody>
      </p:sp>
      <p:graphicFrame>
        <p:nvGraphicFramePr>
          <p:cNvPr id="1675" name="Google Shape;1675;p122"/>
          <p:cNvGraphicFramePr/>
          <p:nvPr/>
        </p:nvGraphicFramePr>
        <p:xfrm>
          <a:off x="6031550" y="1215088"/>
          <a:ext cx="2276950" cy="1371450"/>
        </p:xfrm>
        <a:graphic>
          <a:graphicData uri="http://schemas.openxmlformats.org/drawingml/2006/table">
            <a:tbl>
              <a:tblPr>
                <a:noFill/>
                <a:tableStyleId>{AEEBCFD2-8E94-4B88-B312-9D8B6B730B9F}</a:tableStyleId>
              </a:tblPr>
              <a:tblGrid>
                <a:gridCol w="1138475">
                  <a:extLst>
                    <a:ext uri="{9D8B030D-6E8A-4147-A177-3AD203B41FA5}">
                      <a16:colId xmlns:a16="http://schemas.microsoft.com/office/drawing/2014/main" val="20000"/>
                    </a:ext>
                  </a:extLst>
                </a:gridCol>
                <a:gridCol w="1138475">
                  <a:extLst>
                    <a:ext uri="{9D8B030D-6E8A-4147-A177-3AD203B41FA5}">
                      <a16:colId xmlns:a16="http://schemas.microsoft.com/office/drawing/2014/main" val="20001"/>
                    </a:ext>
                  </a:extLst>
                </a:gridCol>
              </a:tblGrid>
              <a:tr h="238375">
                <a:tc>
                  <a:txBody>
                    <a:bodyPr/>
                    <a:lstStyle/>
                    <a:p>
                      <a:pPr marL="0" lvl="0" indent="0" algn="l" rtl="0">
                        <a:spcBef>
                          <a:spcPts val="0"/>
                        </a:spcBef>
                        <a:spcAft>
                          <a:spcPts val="0"/>
                        </a:spcAft>
                        <a:buNone/>
                      </a:pPr>
                      <a:r>
                        <a:rPr lang="en" sz="600" b="1">
                          <a:solidFill>
                            <a:srgbClr val="595959"/>
                          </a:solidFill>
                        </a:rPr>
                        <a:t>Vector</a:t>
                      </a:r>
                      <a:endParaRPr sz="600" b="1">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None/>
                      </a:pPr>
                      <a:r>
                        <a:rPr lang="en" sz="600" b="1">
                          <a:solidFill>
                            <a:srgbClr val="595959"/>
                          </a:solidFill>
                        </a:rPr>
                        <a:t>Unstructured Data</a:t>
                      </a:r>
                      <a:endParaRPr sz="600" b="1">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0"/>
                  </a:ext>
                </a:extLst>
              </a:tr>
              <a:tr h="238375">
                <a:tc>
                  <a:txBody>
                    <a:bodyPr/>
                    <a:lstStyle/>
                    <a:p>
                      <a:pPr marL="0" lvl="0" indent="0" algn="l" rtl="0">
                        <a:spcBef>
                          <a:spcPts val="0"/>
                        </a:spcBef>
                        <a:spcAft>
                          <a:spcPts val="0"/>
                        </a:spcAft>
                        <a:buNone/>
                      </a:pPr>
                      <a:r>
                        <a:rPr lang="en" sz="600">
                          <a:solidFill>
                            <a:srgbClr val="595959"/>
                          </a:solidFill>
                        </a:rPr>
                        <a:t>23594985038034960</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1"/>
                  </a:ext>
                </a:extLst>
              </a:tr>
              <a:tr h="238375">
                <a:tc>
                  <a:txBody>
                    <a:bodyPr/>
                    <a:lstStyle/>
                    <a:p>
                      <a:pPr marL="0" lvl="0" indent="0" algn="l" rtl="0">
                        <a:spcBef>
                          <a:spcPts val="0"/>
                        </a:spcBef>
                        <a:spcAft>
                          <a:spcPts val="0"/>
                        </a:spcAft>
                        <a:buNone/>
                      </a:pPr>
                      <a:r>
                        <a:rPr lang="en" sz="600">
                          <a:solidFill>
                            <a:srgbClr val="595959"/>
                          </a:solidFill>
                        </a:rPr>
                        <a:t>48588569834098384</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2"/>
                  </a:ext>
                </a:extLst>
              </a:tr>
              <a:tr h="238375">
                <a:tc>
                  <a:txBody>
                    <a:bodyPr/>
                    <a:lstStyle/>
                    <a:p>
                      <a:pPr marL="0" lvl="0" indent="0" algn="l" rtl="0">
                        <a:spcBef>
                          <a:spcPts val="0"/>
                        </a:spcBef>
                        <a:spcAft>
                          <a:spcPts val="0"/>
                        </a:spcAft>
                        <a:buNone/>
                      </a:pPr>
                      <a:r>
                        <a:rPr lang="en" sz="600">
                          <a:solidFill>
                            <a:srgbClr val="595959"/>
                          </a:solidFill>
                        </a:rPr>
                        <a:t>58489543034903200</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3"/>
                  </a:ext>
                </a:extLst>
              </a:tr>
              <a:tr h="238375">
                <a:tc>
                  <a:txBody>
                    <a:bodyPr/>
                    <a:lstStyle/>
                    <a:p>
                      <a:pPr marL="0" lvl="0" indent="0" algn="l" rtl="0">
                        <a:spcBef>
                          <a:spcPts val="0"/>
                        </a:spcBef>
                        <a:spcAft>
                          <a:spcPts val="0"/>
                        </a:spcAft>
                        <a:buNone/>
                      </a:pPr>
                      <a:r>
                        <a:rPr lang="en" sz="600">
                          <a:solidFill>
                            <a:srgbClr val="595959"/>
                          </a:solidFill>
                        </a:rPr>
                        <a:t>45968945860483094</a:t>
                      </a:r>
                      <a:endParaRPr sz="6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Clr>
                          <a:srgbClr val="000000"/>
                        </a:buClr>
                        <a:buSzPts val="1100"/>
                        <a:buFont typeface="Arial"/>
                        <a:buNone/>
                      </a:pPr>
                      <a:r>
                        <a:rPr lang="en" sz="600">
                          <a:solidFill>
                            <a:srgbClr val="595959"/>
                          </a:solidFill>
                        </a:rPr>
                        <a:t>SKU, description, image</a:t>
                      </a:r>
                      <a:endParaRPr sz="6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4"/>
                  </a:ext>
                </a:extLst>
              </a:tr>
            </a:tbl>
          </a:graphicData>
        </a:graphic>
      </p:graphicFrame>
      <p:graphicFrame>
        <p:nvGraphicFramePr>
          <p:cNvPr id="1676" name="Google Shape;1676;p122"/>
          <p:cNvGraphicFramePr/>
          <p:nvPr/>
        </p:nvGraphicFramePr>
        <p:xfrm>
          <a:off x="4256963" y="3804725"/>
          <a:ext cx="2276950" cy="289530"/>
        </p:xfrm>
        <a:graphic>
          <a:graphicData uri="http://schemas.openxmlformats.org/drawingml/2006/table">
            <a:tbl>
              <a:tblPr>
                <a:noFill/>
                <a:tableStyleId>{AEEBCFD2-8E94-4B88-B312-9D8B6B730B9F}</a:tableStyleId>
              </a:tblPr>
              <a:tblGrid>
                <a:gridCol w="1138475">
                  <a:extLst>
                    <a:ext uri="{9D8B030D-6E8A-4147-A177-3AD203B41FA5}">
                      <a16:colId xmlns:a16="http://schemas.microsoft.com/office/drawing/2014/main" val="20000"/>
                    </a:ext>
                  </a:extLst>
                </a:gridCol>
                <a:gridCol w="1138475">
                  <a:extLst>
                    <a:ext uri="{9D8B030D-6E8A-4147-A177-3AD203B41FA5}">
                      <a16:colId xmlns:a16="http://schemas.microsoft.com/office/drawing/2014/main" val="20001"/>
                    </a:ext>
                  </a:extLst>
                </a:gridCol>
              </a:tblGrid>
              <a:tr h="286450">
                <a:tc>
                  <a:txBody>
                    <a:bodyPr/>
                    <a:lstStyle/>
                    <a:p>
                      <a:pPr marL="0" lvl="0" indent="0" algn="l" rtl="0">
                        <a:spcBef>
                          <a:spcPts val="0"/>
                        </a:spcBef>
                        <a:spcAft>
                          <a:spcPts val="0"/>
                        </a:spcAft>
                        <a:buNone/>
                      </a:pPr>
                      <a:r>
                        <a:rPr lang="en" sz="700">
                          <a:solidFill>
                            <a:srgbClr val="595959"/>
                          </a:solidFill>
                        </a:rPr>
                        <a:t>4573030205038034960</a:t>
                      </a:r>
                      <a:endParaRPr sz="700">
                        <a:solidFill>
                          <a:srgbClr val="595959"/>
                        </a:solidFill>
                      </a:endParaRPr>
                    </a:p>
                  </a:txBody>
                  <a:tcPr marL="91425" marR="91425" marT="91425" marB="91425">
                    <a:solidFill>
                      <a:srgbClr val="E2E4FC"/>
                    </a:solidFill>
                  </a:tcPr>
                </a:tc>
                <a:tc>
                  <a:txBody>
                    <a:bodyPr/>
                    <a:lstStyle/>
                    <a:p>
                      <a:pPr marL="0" lvl="0" indent="0" algn="l" rtl="0">
                        <a:spcBef>
                          <a:spcPts val="0"/>
                        </a:spcBef>
                        <a:spcAft>
                          <a:spcPts val="0"/>
                        </a:spcAft>
                        <a:buNone/>
                      </a:pPr>
                      <a:r>
                        <a:rPr lang="en" sz="700">
                          <a:solidFill>
                            <a:srgbClr val="595959"/>
                          </a:solidFill>
                        </a:rPr>
                        <a:t>“Black leather boots”</a:t>
                      </a:r>
                      <a:endParaRPr sz="700">
                        <a:solidFill>
                          <a:srgbClr val="595959"/>
                        </a:solidFill>
                      </a:endParaRPr>
                    </a:p>
                  </a:txBody>
                  <a:tcPr marL="91425" marR="91425" marT="91425" marB="91425">
                    <a:solidFill>
                      <a:srgbClr val="E2E4FC"/>
                    </a:solidFill>
                  </a:tcPr>
                </a:tc>
                <a:extLst>
                  <a:ext uri="{0D108BD9-81ED-4DB2-BD59-A6C34878D82A}">
                    <a16:rowId xmlns:a16="http://schemas.microsoft.com/office/drawing/2014/main" val="10000"/>
                  </a:ext>
                </a:extLst>
              </a:tr>
            </a:tbl>
          </a:graphicData>
        </a:graphic>
      </p:graphicFrame>
      <p:sp>
        <p:nvSpPr>
          <p:cNvPr id="1677" name="Google Shape;1677;p122"/>
          <p:cNvSpPr/>
          <p:nvPr/>
        </p:nvSpPr>
        <p:spPr>
          <a:xfrm>
            <a:off x="6710075" y="3286000"/>
            <a:ext cx="1851000" cy="13170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Similarity Algorithm to find closest match between items in database and user query</a:t>
            </a:r>
            <a:endParaRPr>
              <a:solidFill>
                <a:srgbClr val="595959"/>
              </a:solidFill>
            </a:endParaRPr>
          </a:p>
        </p:txBody>
      </p:sp>
      <p:sp>
        <p:nvSpPr>
          <p:cNvPr id="1678" name="Google Shape;1678;p122"/>
          <p:cNvSpPr/>
          <p:nvPr/>
        </p:nvSpPr>
        <p:spPr>
          <a:xfrm rot="1819812" flipH="1">
            <a:off x="7447943" y="2590140"/>
            <a:ext cx="721213" cy="644962"/>
          </a:xfrm>
          <a:prstGeom prst="bentArrow">
            <a:avLst>
              <a:gd name="adj1" fmla="val 25000"/>
              <a:gd name="adj2" fmla="val 21704"/>
              <a:gd name="adj3" fmla="val 25000"/>
              <a:gd name="adj4" fmla="val 43750"/>
            </a:avLst>
          </a:prstGeom>
          <a:solidFill>
            <a:srgbClr val="E2EEFF"/>
          </a:solidFill>
          <a:ln w="9525" cap="flat" cmpd="sng">
            <a:solidFill>
              <a:srgbClr val="0B9C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9" name="Google Shape;1679;p122"/>
          <p:cNvSpPr/>
          <p:nvPr/>
        </p:nvSpPr>
        <p:spPr>
          <a:xfrm rot="10207807" flipH="1">
            <a:off x="6218013" y="4017024"/>
            <a:ext cx="721072" cy="644971"/>
          </a:xfrm>
          <a:prstGeom prst="bentArrow">
            <a:avLst>
              <a:gd name="adj1" fmla="val 25000"/>
              <a:gd name="adj2" fmla="val 21704"/>
              <a:gd name="adj3" fmla="val 25000"/>
              <a:gd name="adj4" fmla="val 43750"/>
            </a:avLst>
          </a:prstGeom>
          <a:solidFill>
            <a:srgbClr val="E2EEFF"/>
          </a:solidFill>
          <a:ln w="9525" cap="flat" cmpd="sng">
            <a:solidFill>
              <a:srgbClr val="0B9C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80" name="Google Shape;1680;p122"/>
          <p:cNvPicPr preferRelativeResize="0"/>
          <p:nvPr/>
        </p:nvPicPr>
        <p:blipFill>
          <a:blip r:embed="rId3">
            <a:alphaModFix/>
          </a:blip>
          <a:stretch>
            <a:fillRect/>
          </a:stretch>
        </p:blipFill>
        <p:spPr>
          <a:xfrm>
            <a:off x="100113" y="2965150"/>
            <a:ext cx="3830674" cy="1753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23"/>
          <p:cNvSpPr/>
          <p:nvPr/>
        </p:nvSpPr>
        <p:spPr>
          <a:xfrm>
            <a:off x="371400" y="347875"/>
            <a:ext cx="79626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Lexend"/>
                <a:ea typeface="Lexend"/>
                <a:cs typeface="Lexend"/>
                <a:sym typeface="Lexend"/>
              </a:rPr>
              <a:t>Considerations: Choosing an LLM</a:t>
            </a:r>
            <a:endParaRPr sz="2800">
              <a:latin typeface="Lexend"/>
              <a:ea typeface="Lexend"/>
              <a:cs typeface="Lexend"/>
              <a:sym typeface="Lexend"/>
            </a:endParaRPr>
          </a:p>
        </p:txBody>
      </p:sp>
      <p:sp>
        <p:nvSpPr>
          <p:cNvPr id="1686" name="Google Shape;1686;p123"/>
          <p:cNvSpPr txBox="1"/>
          <p:nvPr/>
        </p:nvSpPr>
        <p:spPr>
          <a:xfrm>
            <a:off x="1265800" y="1400600"/>
            <a:ext cx="5577300" cy="1943700"/>
          </a:xfrm>
          <a:prstGeom prst="rect">
            <a:avLst/>
          </a:prstGeom>
          <a:noFill/>
          <a:ln>
            <a:noFill/>
          </a:ln>
        </p:spPr>
        <p:txBody>
          <a:bodyPr spcFirstLastPara="1" wrap="square" lIns="91425" tIns="91425" rIns="91425" bIns="91425" anchor="t" anchorCtr="0">
            <a:normAutofit fontScale="85000" lnSpcReduction="20000"/>
          </a:bodyPr>
          <a:lstStyle/>
          <a:p>
            <a:pPr marL="457200" lvl="0" indent="-325755" algn="l" rtl="0">
              <a:lnSpc>
                <a:spcPct val="115000"/>
              </a:lnSpc>
              <a:spcBef>
                <a:spcPts val="0"/>
              </a:spcBef>
              <a:spcAft>
                <a:spcPts val="0"/>
              </a:spcAft>
              <a:buClr>
                <a:srgbClr val="595959"/>
              </a:buClr>
              <a:buSzPct val="100000"/>
              <a:buFont typeface="Lexend"/>
              <a:buChar char="●"/>
            </a:pPr>
            <a:r>
              <a:rPr lang="en" sz="1800">
                <a:solidFill>
                  <a:srgbClr val="595959"/>
                </a:solidFill>
                <a:latin typeface="Lexend"/>
                <a:ea typeface="Lexend"/>
                <a:cs typeface="Lexend"/>
                <a:sym typeface="Lexend"/>
              </a:rPr>
              <a:t>Which one to use?</a:t>
            </a:r>
            <a:endParaRPr sz="1800">
              <a:solidFill>
                <a:srgbClr val="595959"/>
              </a:solidFill>
              <a:latin typeface="Lexend"/>
              <a:ea typeface="Lexend"/>
              <a:cs typeface="Lexend"/>
              <a:sym typeface="Lexend"/>
            </a:endParaRPr>
          </a:p>
          <a:p>
            <a:pPr marL="457200" lvl="0" indent="-325755" algn="l" rtl="0">
              <a:lnSpc>
                <a:spcPct val="115000"/>
              </a:lnSpc>
              <a:spcBef>
                <a:spcPts val="0"/>
              </a:spcBef>
              <a:spcAft>
                <a:spcPts val="0"/>
              </a:spcAft>
              <a:buClr>
                <a:srgbClr val="595959"/>
              </a:buClr>
              <a:buSzPct val="100000"/>
              <a:buFont typeface="Lexend"/>
              <a:buChar char="●"/>
            </a:pPr>
            <a:r>
              <a:rPr lang="en" sz="1800">
                <a:solidFill>
                  <a:srgbClr val="595959"/>
                </a:solidFill>
                <a:latin typeface="Lexend"/>
                <a:ea typeface="Lexend"/>
                <a:cs typeface="Lexend"/>
                <a:sym typeface="Lexend"/>
              </a:rPr>
              <a:t>Consider:</a:t>
            </a:r>
            <a:endParaRPr sz="1800">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Accuracy for your application</a:t>
            </a:r>
            <a:endParaRPr>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Cost</a:t>
            </a:r>
            <a:endParaRPr>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Size </a:t>
            </a:r>
            <a:endParaRPr>
              <a:solidFill>
                <a:srgbClr val="595959"/>
              </a:solidFill>
              <a:latin typeface="Lexend"/>
              <a:ea typeface="Lexend"/>
              <a:cs typeface="Lexend"/>
              <a:sym typeface="Lexend"/>
            </a:endParaRPr>
          </a:p>
          <a:p>
            <a:pPr marL="914400" lvl="1" indent="-304165" algn="l" rtl="0">
              <a:lnSpc>
                <a:spcPct val="115000"/>
              </a:lnSpc>
              <a:spcBef>
                <a:spcPts val="0"/>
              </a:spcBef>
              <a:spcAft>
                <a:spcPts val="0"/>
              </a:spcAft>
              <a:buClr>
                <a:srgbClr val="595959"/>
              </a:buClr>
              <a:buSzPct val="100000"/>
              <a:buFont typeface="Lexend"/>
              <a:buChar char="○"/>
            </a:pPr>
            <a:r>
              <a:rPr lang="en">
                <a:solidFill>
                  <a:srgbClr val="595959"/>
                </a:solidFill>
                <a:latin typeface="Lexend"/>
                <a:ea typeface="Lexend"/>
                <a:cs typeface="Lexend"/>
                <a:sym typeface="Lexend"/>
              </a:rPr>
              <a:t>Deployment (i.e. via API or do you need to run it on prem and/or on edge?)</a:t>
            </a:r>
            <a:endParaRPr>
              <a:solidFill>
                <a:srgbClr val="595959"/>
              </a:solidFill>
              <a:latin typeface="Lexend"/>
              <a:ea typeface="Lexend"/>
              <a:cs typeface="Lexend"/>
              <a:sym typeface="Lexend"/>
            </a:endParaRPr>
          </a:p>
          <a:p>
            <a:pPr marL="457200" lvl="0" indent="-325755" algn="l" rtl="0">
              <a:lnSpc>
                <a:spcPct val="115000"/>
              </a:lnSpc>
              <a:spcBef>
                <a:spcPts val="0"/>
              </a:spcBef>
              <a:spcAft>
                <a:spcPts val="0"/>
              </a:spcAft>
              <a:buClr>
                <a:srgbClr val="595959"/>
              </a:buClr>
              <a:buSzPct val="128571"/>
              <a:buFont typeface="Lexend"/>
              <a:buChar char="●"/>
            </a:pPr>
            <a:r>
              <a:rPr lang="en">
                <a:solidFill>
                  <a:srgbClr val="595959"/>
                </a:solidFill>
                <a:latin typeface="Lexend"/>
                <a:ea typeface="Lexend"/>
                <a:cs typeface="Lexend"/>
                <a:sym typeface="Lexend"/>
              </a:rPr>
              <a:t>Have you </a:t>
            </a:r>
            <a:r>
              <a:rPr lang="en">
                <a:solidFill>
                  <a:srgbClr val="595959"/>
                </a:solidFill>
                <a:highlight>
                  <a:schemeClr val="accent5"/>
                </a:highlight>
                <a:latin typeface="Lexend"/>
                <a:ea typeface="Lexend"/>
                <a:cs typeface="Lexend"/>
                <a:sym typeface="Lexend"/>
              </a:rPr>
              <a:t>evaluated</a:t>
            </a:r>
            <a:r>
              <a:rPr lang="en">
                <a:solidFill>
                  <a:srgbClr val="595959"/>
                </a:solidFill>
                <a:latin typeface="Lexend"/>
                <a:ea typeface="Lexend"/>
                <a:cs typeface="Lexend"/>
                <a:sym typeface="Lexend"/>
              </a:rPr>
              <a:t> the rest of your pipeline using your target LLM?</a:t>
            </a:r>
            <a:endParaRPr>
              <a:solidFill>
                <a:srgbClr val="595959"/>
              </a:solidFill>
              <a:latin typeface="Lexend"/>
              <a:ea typeface="Lexend"/>
              <a:cs typeface="Lexend"/>
              <a:sym typeface="Lexend"/>
            </a:endParaRPr>
          </a:p>
        </p:txBody>
      </p:sp>
      <p:sp>
        <p:nvSpPr>
          <p:cNvPr id="1687" name="Google Shape;1687;p123"/>
          <p:cNvSpPr/>
          <p:nvPr/>
        </p:nvSpPr>
        <p:spPr>
          <a:xfrm>
            <a:off x="174050" y="2181300"/>
            <a:ext cx="729600" cy="10188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User 🧑‍💻</a:t>
            </a:r>
            <a:endParaRPr>
              <a:solidFill>
                <a:srgbClr val="595959"/>
              </a:solidFill>
            </a:endParaRPr>
          </a:p>
        </p:txBody>
      </p:sp>
      <p:sp>
        <p:nvSpPr>
          <p:cNvPr id="1688" name="Google Shape;1688;p123"/>
          <p:cNvSpPr/>
          <p:nvPr/>
        </p:nvSpPr>
        <p:spPr>
          <a:xfrm>
            <a:off x="4419300" y="3601375"/>
            <a:ext cx="2920500" cy="13170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The closest match(es) are fed as part of the prompt to a large language model (LLM)</a:t>
            </a:r>
            <a:endParaRPr>
              <a:solidFill>
                <a:srgbClr val="595959"/>
              </a:solidFill>
            </a:endParaRPr>
          </a:p>
        </p:txBody>
      </p:sp>
      <p:sp>
        <p:nvSpPr>
          <p:cNvPr id="1689" name="Google Shape;1689;p123"/>
          <p:cNvSpPr/>
          <p:nvPr/>
        </p:nvSpPr>
        <p:spPr>
          <a:xfrm>
            <a:off x="1078025" y="3750475"/>
            <a:ext cx="2920500" cy="10188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The LLM generates a response to the user’s query and this response is sent back to the user</a:t>
            </a:r>
            <a:endParaRPr>
              <a:solidFill>
                <a:srgbClr val="595959"/>
              </a:solidFill>
            </a:endParaRPr>
          </a:p>
        </p:txBody>
      </p:sp>
      <p:sp>
        <p:nvSpPr>
          <p:cNvPr id="1690" name="Google Shape;1690;p123"/>
          <p:cNvSpPr/>
          <p:nvPr/>
        </p:nvSpPr>
        <p:spPr>
          <a:xfrm flipH="1">
            <a:off x="252450" y="3197000"/>
            <a:ext cx="915600" cy="948600"/>
          </a:xfrm>
          <a:prstGeom prst="bentUpArrow">
            <a:avLst>
              <a:gd name="adj1" fmla="val 25000"/>
              <a:gd name="adj2" fmla="val 25000"/>
              <a:gd name="adj3" fmla="val 25000"/>
            </a:avLst>
          </a:prstGeom>
          <a:solidFill>
            <a:srgbClr val="E2EEFF"/>
          </a:solidFill>
          <a:ln w="9525" cap="flat" cmpd="sng">
            <a:solidFill>
              <a:srgbClr val="0B9C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1" name="Google Shape;1691;p123"/>
          <p:cNvSpPr/>
          <p:nvPr/>
        </p:nvSpPr>
        <p:spPr>
          <a:xfrm>
            <a:off x="7116650" y="2027200"/>
            <a:ext cx="1851000" cy="13170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rPr>
              <a:t>Similarity Algorithm to find closest match between items in database and user query</a:t>
            </a:r>
            <a:endParaRPr>
              <a:solidFill>
                <a:srgbClr val="595959"/>
              </a:solidFill>
            </a:endParaRPr>
          </a:p>
        </p:txBody>
      </p:sp>
      <p:sp>
        <p:nvSpPr>
          <p:cNvPr id="1692" name="Google Shape;1692;p123"/>
          <p:cNvSpPr/>
          <p:nvPr/>
        </p:nvSpPr>
        <p:spPr>
          <a:xfrm rot="-5400000" flipH="1">
            <a:off x="7244750" y="3583200"/>
            <a:ext cx="915600" cy="948600"/>
          </a:xfrm>
          <a:prstGeom prst="bentUpArrow">
            <a:avLst>
              <a:gd name="adj1" fmla="val 25000"/>
              <a:gd name="adj2" fmla="val 25000"/>
              <a:gd name="adj3" fmla="val 25000"/>
            </a:avLst>
          </a:prstGeom>
          <a:solidFill>
            <a:srgbClr val="E2EEFF"/>
          </a:solidFill>
          <a:ln w="9525" cap="flat" cmpd="sng">
            <a:solidFill>
              <a:srgbClr val="0B9C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24"/>
          <p:cNvSpPr/>
          <p:nvPr/>
        </p:nvSpPr>
        <p:spPr>
          <a:xfrm>
            <a:off x="371400" y="347875"/>
            <a:ext cx="45993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Lexend"/>
                <a:ea typeface="Lexend"/>
                <a:cs typeface="Lexend"/>
                <a:sym typeface="Lexend"/>
              </a:rPr>
              <a:t>The Curse of Evaluation</a:t>
            </a:r>
            <a:endParaRPr sz="2800">
              <a:latin typeface="Lexend"/>
              <a:ea typeface="Lexend"/>
              <a:cs typeface="Lexend"/>
              <a:sym typeface="Lexend"/>
            </a:endParaRPr>
          </a:p>
        </p:txBody>
      </p:sp>
      <p:sp>
        <p:nvSpPr>
          <p:cNvPr id="1698" name="Google Shape;1698;p124"/>
          <p:cNvSpPr txBox="1"/>
          <p:nvPr/>
        </p:nvSpPr>
        <p:spPr>
          <a:xfrm>
            <a:off x="2114450" y="1829375"/>
            <a:ext cx="20979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97A7"/>
                </a:solidFill>
                <a:latin typeface="Lexend"/>
                <a:ea typeface="Lexend"/>
                <a:cs typeface="Lexend"/>
                <a:sym typeface="Lexend"/>
              </a:rPr>
              <a:t>Similarity Metric</a:t>
            </a:r>
            <a:endParaRPr sz="1600">
              <a:solidFill>
                <a:srgbClr val="0097A7"/>
              </a:solidFill>
              <a:latin typeface="Lexend"/>
              <a:ea typeface="Lexend"/>
              <a:cs typeface="Lexend"/>
              <a:sym typeface="Lexend"/>
            </a:endParaRPr>
          </a:p>
        </p:txBody>
      </p:sp>
      <p:sp>
        <p:nvSpPr>
          <p:cNvPr id="1699" name="Google Shape;1699;p124"/>
          <p:cNvSpPr txBox="1"/>
          <p:nvPr/>
        </p:nvSpPr>
        <p:spPr>
          <a:xfrm>
            <a:off x="2179675" y="2703675"/>
            <a:ext cx="20979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97A7"/>
                </a:solidFill>
                <a:latin typeface="Lexend"/>
                <a:ea typeface="Lexend"/>
                <a:cs typeface="Lexend"/>
                <a:sym typeface="Lexend"/>
              </a:rPr>
              <a:t>Chunking Method</a:t>
            </a:r>
            <a:endParaRPr sz="1600">
              <a:solidFill>
                <a:srgbClr val="0097A7"/>
              </a:solidFill>
              <a:latin typeface="Lexend"/>
              <a:ea typeface="Lexend"/>
              <a:cs typeface="Lexend"/>
              <a:sym typeface="Lexend"/>
            </a:endParaRPr>
          </a:p>
        </p:txBody>
      </p:sp>
      <p:sp>
        <p:nvSpPr>
          <p:cNvPr id="1700" name="Google Shape;1700;p124"/>
          <p:cNvSpPr txBox="1"/>
          <p:nvPr/>
        </p:nvSpPr>
        <p:spPr>
          <a:xfrm>
            <a:off x="3414900" y="3675725"/>
            <a:ext cx="24378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97A7"/>
                </a:solidFill>
                <a:latin typeface="Lexend"/>
                <a:ea typeface="Lexend"/>
                <a:cs typeface="Lexend"/>
                <a:sym typeface="Lexend"/>
              </a:rPr>
              <a:t>Evaluation Approach</a:t>
            </a:r>
            <a:endParaRPr sz="1600">
              <a:solidFill>
                <a:srgbClr val="0097A7"/>
              </a:solidFill>
              <a:latin typeface="Lexend"/>
              <a:ea typeface="Lexend"/>
              <a:cs typeface="Lexend"/>
              <a:sym typeface="Lexend"/>
            </a:endParaRPr>
          </a:p>
        </p:txBody>
      </p:sp>
      <p:sp>
        <p:nvSpPr>
          <p:cNvPr id="1701" name="Google Shape;1701;p124"/>
          <p:cNvSpPr txBox="1"/>
          <p:nvPr/>
        </p:nvSpPr>
        <p:spPr>
          <a:xfrm>
            <a:off x="4931650" y="2452475"/>
            <a:ext cx="20979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97A7"/>
                </a:solidFill>
                <a:latin typeface="Lexend"/>
                <a:ea typeface="Lexend"/>
                <a:cs typeface="Lexend"/>
                <a:sym typeface="Lexend"/>
              </a:rPr>
              <a:t>Embedding Model</a:t>
            </a:r>
            <a:endParaRPr sz="1600">
              <a:solidFill>
                <a:srgbClr val="0097A7"/>
              </a:solidFill>
              <a:latin typeface="Lexend"/>
              <a:ea typeface="Lexend"/>
              <a:cs typeface="Lexend"/>
              <a:sym typeface="Lexend"/>
            </a:endParaRPr>
          </a:p>
        </p:txBody>
      </p:sp>
      <p:sp>
        <p:nvSpPr>
          <p:cNvPr id="1702" name="Google Shape;1702;p124"/>
          <p:cNvSpPr txBox="1"/>
          <p:nvPr/>
        </p:nvSpPr>
        <p:spPr>
          <a:xfrm>
            <a:off x="5753325" y="1563700"/>
            <a:ext cx="7149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97A7"/>
                </a:solidFill>
                <a:latin typeface="Lexend"/>
                <a:ea typeface="Lexend"/>
                <a:cs typeface="Lexend"/>
                <a:sym typeface="Lexend"/>
              </a:rPr>
              <a:t>LLM</a:t>
            </a:r>
            <a:endParaRPr sz="1600">
              <a:solidFill>
                <a:srgbClr val="0097A7"/>
              </a:solidFill>
              <a:latin typeface="Lexend"/>
              <a:ea typeface="Lexend"/>
              <a:cs typeface="Lexend"/>
              <a:sym typeface="Lexend"/>
            </a:endParaRPr>
          </a:p>
        </p:txBody>
      </p:sp>
      <p:sp>
        <p:nvSpPr>
          <p:cNvPr id="1703" name="Google Shape;1703;p124"/>
          <p:cNvSpPr/>
          <p:nvPr/>
        </p:nvSpPr>
        <p:spPr>
          <a:xfrm>
            <a:off x="3966638" y="1904575"/>
            <a:ext cx="1050400" cy="612275"/>
          </a:xfrm>
          <a:custGeom>
            <a:avLst/>
            <a:gdLst/>
            <a:ahLst/>
            <a:cxnLst/>
            <a:rect l="l" t="t" r="r" b="b"/>
            <a:pathLst>
              <a:path w="42016" h="24491" extrusionOk="0">
                <a:moveTo>
                  <a:pt x="1710" y="0"/>
                </a:moveTo>
                <a:cubicBezTo>
                  <a:pt x="695" y="761"/>
                  <a:pt x="-744" y="3400"/>
                  <a:pt x="507" y="3609"/>
                </a:cubicBezTo>
                <a:cubicBezTo>
                  <a:pt x="1445" y="3765"/>
                  <a:pt x="3887" y="5185"/>
                  <a:pt x="3214" y="4512"/>
                </a:cubicBezTo>
                <a:cubicBezTo>
                  <a:pt x="-2318" y="-1020"/>
                  <a:pt x="20042" y="-237"/>
                  <a:pt x="26676" y="3910"/>
                </a:cubicBezTo>
                <a:cubicBezTo>
                  <a:pt x="32458" y="7524"/>
                  <a:pt x="35887" y="14246"/>
                  <a:pt x="38708" y="20453"/>
                </a:cubicBezTo>
                <a:cubicBezTo>
                  <a:pt x="38804" y="20664"/>
                  <a:pt x="40563" y="23712"/>
                  <a:pt x="40212" y="24063"/>
                </a:cubicBezTo>
                <a:cubicBezTo>
                  <a:pt x="39165" y="25110"/>
                  <a:pt x="36769" y="23362"/>
                  <a:pt x="36301" y="21957"/>
                </a:cubicBezTo>
                <a:cubicBezTo>
                  <a:pt x="35790" y="20423"/>
                  <a:pt x="38978" y="24876"/>
                  <a:pt x="40512" y="24364"/>
                </a:cubicBezTo>
                <a:cubicBezTo>
                  <a:pt x="42751" y="23617"/>
                  <a:pt x="40962" y="19557"/>
                  <a:pt x="42016" y="17445"/>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04" name="Google Shape;1704;p124"/>
          <p:cNvSpPr/>
          <p:nvPr/>
        </p:nvSpPr>
        <p:spPr>
          <a:xfrm>
            <a:off x="4038355" y="1701525"/>
            <a:ext cx="1701450" cy="1169475"/>
          </a:xfrm>
          <a:custGeom>
            <a:avLst/>
            <a:gdLst/>
            <a:ahLst/>
            <a:cxnLst/>
            <a:rect l="l" t="t" r="r" b="b"/>
            <a:pathLst>
              <a:path w="68058" h="46779" extrusionOk="0">
                <a:moveTo>
                  <a:pt x="647" y="38501"/>
                </a:moveTo>
                <a:cubicBezTo>
                  <a:pt x="647" y="41116"/>
                  <a:pt x="-1089" y="45152"/>
                  <a:pt x="1249" y="46322"/>
                </a:cubicBezTo>
                <a:cubicBezTo>
                  <a:pt x="2776" y="47086"/>
                  <a:pt x="8069" y="46623"/>
                  <a:pt x="6362" y="46623"/>
                </a:cubicBezTo>
                <a:cubicBezTo>
                  <a:pt x="-4984" y="46623"/>
                  <a:pt x="15962" y="24776"/>
                  <a:pt x="25312" y="18349"/>
                </a:cubicBezTo>
                <a:cubicBezTo>
                  <a:pt x="34182" y="12251"/>
                  <a:pt x="43808" y="5848"/>
                  <a:pt x="54489" y="4512"/>
                </a:cubicBezTo>
                <a:cubicBezTo>
                  <a:pt x="58579" y="4000"/>
                  <a:pt x="64983" y="9104"/>
                  <a:pt x="66821" y="5415"/>
                </a:cubicBezTo>
                <a:cubicBezTo>
                  <a:pt x="67814" y="3422"/>
                  <a:pt x="60685" y="0"/>
                  <a:pt x="62911" y="0"/>
                </a:cubicBezTo>
                <a:cubicBezTo>
                  <a:pt x="65401" y="0"/>
                  <a:pt x="69004" y="3579"/>
                  <a:pt x="67723" y="5715"/>
                </a:cubicBezTo>
                <a:cubicBezTo>
                  <a:pt x="66706" y="7411"/>
                  <a:pt x="64008" y="7325"/>
                  <a:pt x="62610" y="8723"/>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05" name="Google Shape;1705;p124"/>
          <p:cNvSpPr/>
          <p:nvPr/>
        </p:nvSpPr>
        <p:spPr>
          <a:xfrm>
            <a:off x="2839170" y="2220400"/>
            <a:ext cx="210900" cy="576175"/>
          </a:xfrm>
          <a:custGeom>
            <a:avLst/>
            <a:gdLst/>
            <a:ahLst/>
            <a:cxnLst/>
            <a:rect l="l" t="t" r="r" b="b"/>
            <a:pathLst>
              <a:path w="8436" h="23047" extrusionOk="0">
                <a:moveTo>
                  <a:pt x="1390" y="0"/>
                </a:moveTo>
                <a:cubicBezTo>
                  <a:pt x="1256" y="671"/>
                  <a:pt x="636" y="2253"/>
                  <a:pt x="789" y="2406"/>
                </a:cubicBezTo>
                <a:cubicBezTo>
                  <a:pt x="1090" y="2707"/>
                  <a:pt x="1154" y="2159"/>
                  <a:pt x="1390" y="1805"/>
                </a:cubicBezTo>
                <a:cubicBezTo>
                  <a:pt x="2122" y="707"/>
                  <a:pt x="4368" y="270"/>
                  <a:pt x="5301" y="1203"/>
                </a:cubicBezTo>
                <a:cubicBezTo>
                  <a:pt x="6309" y="2211"/>
                  <a:pt x="9433" y="4512"/>
                  <a:pt x="8008" y="4512"/>
                </a:cubicBezTo>
                <a:cubicBezTo>
                  <a:pt x="6164" y="4512"/>
                  <a:pt x="5905" y="239"/>
                  <a:pt x="4097" y="601"/>
                </a:cubicBezTo>
                <a:cubicBezTo>
                  <a:pt x="3471" y="726"/>
                  <a:pt x="3549" y="973"/>
                  <a:pt x="3195" y="1504"/>
                </a:cubicBezTo>
                <a:cubicBezTo>
                  <a:pt x="-199" y="6596"/>
                  <a:pt x="8068" y="17119"/>
                  <a:pt x="2593" y="19852"/>
                </a:cubicBezTo>
                <a:cubicBezTo>
                  <a:pt x="1578" y="20359"/>
                  <a:pt x="546" y="16370"/>
                  <a:pt x="187" y="17446"/>
                </a:cubicBezTo>
                <a:cubicBezTo>
                  <a:pt x="-451" y="19360"/>
                  <a:pt x="1020" y="23609"/>
                  <a:pt x="2894" y="22860"/>
                </a:cubicBezTo>
                <a:cubicBezTo>
                  <a:pt x="4603" y="22177"/>
                  <a:pt x="4581" y="19579"/>
                  <a:pt x="5601" y="18047"/>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06" name="Google Shape;1706;p124"/>
          <p:cNvSpPr/>
          <p:nvPr/>
        </p:nvSpPr>
        <p:spPr>
          <a:xfrm>
            <a:off x="3584245" y="2798519"/>
            <a:ext cx="1679925" cy="674350"/>
          </a:xfrm>
          <a:custGeom>
            <a:avLst/>
            <a:gdLst/>
            <a:ahLst/>
            <a:cxnLst/>
            <a:rect l="l" t="t" r="r" b="b"/>
            <a:pathLst>
              <a:path w="67197" h="26974" extrusionOk="0">
                <a:moveTo>
                  <a:pt x="3471" y="11766"/>
                </a:moveTo>
                <a:cubicBezTo>
                  <a:pt x="3039" y="13922"/>
                  <a:pt x="2730" y="18767"/>
                  <a:pt x="764" y="17782"/>
                </a:cubicBezTo>
                <a:cubicBezTo>
                  <a:pt x="-1280" y="16758"/>
                  <a:pt x="1393" y="13126"/>
                  <a:pt x="2569" y="11165"/>
                </a:cubicBezTo>
                <a:cubicBezTo>
                  <a:pt x="3586" y="9469"/>
                  <a:pt x="6284" y="12775"/>
                  <a:pt x="7682" y="14173"/>
                </a:cubicBezTo>
                <a:cubicBezTo>
                  <a:pt x="8236" y="14727"/>
                  <a:pt x="10270" y="15677"/>
                  <a:pt x="9487" y="15677"/>
                </a:cubicBezTo>
                <a:cubicBezTo>
                  <a:pt x="7279" y="15677"/>
                  <a:pt x="6210" y="10240"/>
                  <a:pt x="4373" y="11466"/>
                </a:cubicBezTo>
                <a:cubicBezTo>
                  <a:pt x="2000" y="13050"/>
                  <a:pt x="5497" y="17213"/>
                  <a:pt x="7080" y="19587"/>
                </a:cubicBezTo>
                <a:cubicBezTo>
                  <a:pt x="12633" y="27914"/>
                  <a:pt x="26971" y="28177"/>
                  <a:pt x="36558" y="25302"/>
                </a:cubicBezTo>
                <a:cubicBezTo>
                  <a:pt x="45323" y="22674"/>
                  <a:pt x="53640" y="17403"/>
                  <a:pt x="59719" y="10563"/>
                </a:cubicBezTo>
                <a:cubicBezTo>
                  <a:pt x="62107" y="7877"/>
                  <a:pt x="66742" y="4452"/>
                  <a:pt x="65133" y="1239"/>
                </a:cubicBezTo>
                <a:cubicBezTo>
                  <a:pt x="64169" y="-686"/>
                  <a:pt x="57493" y="3284"/>
                  <a:pt x="59418" y="4247"/>
                </a:cubicBezTo>
                <a:cubicBezTo>
                  <a:pt x="60421" y="4748"/>
                  <a:pt x="61508" y="3386"/>
                  <a:pt x="62426" y="2743"/>
                </a:cubicBezTo>
                <a:cubicBezTo>
                  <a:pt x="63750" y="1816"/>
                  <a:pt x="65494" y="-807"/>
                  <a:pt x="66637" y="336"/>
                </a:cubicBezTo>
                <a:cubicBezTo>
                  <a:pt x="68282" y="1981"/>
                  <a:pt x="65734" y="4929"/>
                  <a:pt x="65734" y="7255"/>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07" name="Google Shape;1707;p124"/>
          <p:cNvSpPr/>
          <p:nvPr/>
        </p:nvSpPr>
        <p:spPr>
          <a:xfrm>
            <a:off x="5784633" y="1974725"/>
            <a:ext cx="232525" cy="501350"/>
          </a:xfrm>
          <a:custGeom>
            <a:avLst/>
            <a:gdLst/>
            <a:ahLst/>
            <a:cxnLst/>
            <a:rect l="l" t="t" r="r" b="b"/>
            <a:pathLst>
              <a:path w="9301" h="20054" extrusionOk="0">
                <a:moveTo>
                  <a:pt x="1482" y="16143"/>
                </a:moveTo>
                <a:cubicBezTo>
                  <a:pt x="3567" y="16739"/>
                  <a:pt x="5092" y="20957"/>
                  <a:pt x="6896" y="19753"/>
                </a:cubicBezTo>
                <a:cubicBezTo>
                  <a:pt x="8271" y="18835"/>
                  <a:pt x="7360" y="16419"/>
                  <a:pt x="8099" y="14940"/>
                </a:cubicBezTo>
                <a:cubicBezTo>
                  <a:pt x="8600" y="13937"/>
                  <a:pt x="7682" y="17676"/>
                  <a:pt x="6595" y="17948"/>
                </a:cubicBezTo>
                <a:cubicBezTo>
                  <a:pt x="5811" y="18144"/>
                  <a:pt x="5472" y="16647"/>
                  <a:pt x="5392" y="15843"/>
                </a:cubicBezTo>
                <a:cubicBezTo>
                  <a:pt x="4903" y="10953"/>
                  <a:pt x="5693" y="6018"/>
                  <a:pt x="5693" y="1104"/>
                </a:cubicBezTo>
                <a:cubicBezTo>
                  <a:pt x="5693" y="-982"/>
                  <a:pt x="-578" y="6449"/>
                  <a:pt x="579" y="4713"/>
                </a:cubicBezTo>
                <a:cubicBezTo>
                  <a:pt x="1720" y="3001"/>
                  <a:pt x="2950" y="1122"/>
                  <a:pt x="4790" y="202"/>
                </a:cubicBezTo>
                <a:cubicBezTo>
                  <a:pt x="6407" y="-606"/>
                  <a:pt x="7587" y="2639"/>
                  <a:pt x="9302" y="3209"/>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08" name="Google Shape;1708;p124"/>
          <p:cNvSpPr/>
          <p:nvPr/>
        </p:nvSpPr>
        <p:spPr>
          <a:xfrm>
            <a:off x="3424618" y="1388173"/>
            <a:ext cx="2403600" cy="535925"/>
          </a:xfrm>
          <a:custGeom>
            <a:avLst/>
            <a:gdLst/>
            <a:ahLst/>
            <a:cxnLst/>
            <a:rect l="l" t="t" r="r" b="b"/>
            <a:pathLst>
              <a:path w="96144" h="21437" extrusionOk="0">
                <a:moveTo>
                  <a:pt x="832" y="13437"/>
                </a:moveTo>
                <a:cubicBezTo>
                  <a:pt x="832" y="15643"/>
                  <a:pt x="832" y="17848"/>
                  <a:pt x="832" y="20054"/>
                </a:cubicBezTo>
                <a:cubicBezTo>
                  <a:pt x="832" y="21767"/>
                  <a:pt x="7358" y="18249"/>
                  <a:pt x="5645" y="18249"/>
                </a:cubicBezTo>
                <a:cubicBezTo>
                  <a:pt x="4560" y="18249"/>
                  <a:pt x="3806" y="19403"/>
                  <a:pt x="2938" y="20054"/>
                </a:cubicBezTo>
                <a:cubicBezTo>
                  <a:pt x="2291" y="20539"/>
                  <a:pt x="1555" y="21619"/>
                  <a:pt x="832" y="21257"/>
                </a:cubicBezTo>
                <a:cubicBezTo>
                  <a:pt x="-2402" y="19639"/>
                  <a:pt x="5168" y="15152"/>
                  <a:pt x="8352" y="13437"/>
                </a:cubicBezTo>
                <a:cubicBezTo>
                  <a:pt x="16030" y="9302"/>
                  <a:pt x="24311" y="5226"/>
                  <a:pt x="33017" y="4714"/>
                </a:cubicBezTo>
                <a:cubicBezTo>
                  <a:pt x="46747" y="3906"/>
                  <a:pt x="60495" y="3416"/>
                  <a:pt x="74225" y="2608"/>
                </a:cubicBezTo>
                <a:cubicBezTo>
                  <a:pt x="80638" y="2230"/>
                  <a:pt x="95730" y="9526"/>
                  <a:pt x="93475" y="3511"/>
                </a:cubicBezTo>
                <a:cubicBezTo>
                  <a:pt x="93074" y="2441"/>
                  <a:pt x="91765" y="-606"/>
                  <a:pt x="92573" y="202"/>
                </a:cubicBezTo>
                <a:cubicBezTo>
                  <a:pt x="94381" y="2010"/>
                  <a:pt x="96832" y="4747"/>
                  <a:pt x="95882" y="7120"/>
                </a:cubicBezTo>
                <a:cubicBezTo>
                  <a:pt x="95375" y="8386"/>
                  <a:pt x="93265" y="7893"/>
                  <a:pt x="91971" y="8323"/>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09" name="Google Shape;1709;p124"/>
          <p:cNvSpPr/>
          <p:nvPr/>
        </p:nvSpPr>
        <p:spPr>
          <a:xfrm>
            <a:off x="3747007" y="2137360"/>
            <a:ext cx="841400" cy="1617050"/>
          </a:xfrm>
          <a:custGeom>
            <a:avLst/>
            <a:gdLst/>
            <a:ahLst/>
            <a:cxnLst/>
            <a:rect l="l" t="t" r="r" b="b"/>
            <a:pathLst>
              <a:path w="33656" h="64682" extrusionOk="0">
                <a:moveTo>
                  <a:pt x="7789" y="916"/>
                </a:moveTo>
                <a:cubicBezTo>
                  <a:pt x="5281" y="916"/>
                  <a:pt x="879" y="-1217"/>
                  <a:pt x="270" y="1216"/>
                </a:cubicBezTo>
                <a:cubicBezTo>
                  <a:pt x="-131" y="2820"/>
                  <a:pt x="-6" y="6769"/>
                  <a:pt x="1473" y="6029"/>
                </a:cubicBezTo>
                <a:cubicBezTo>
                  <a:pt x="2564" y="5483"/>
                  <a:pt x="-144" y="3096"/>
                  <a:pt x="871" y="2419"/>
                </a:cubicBezTo>
                <a:cubicBezTo>
                  <a:pt x="3403" y="729"/>
                  <a:pt x="6984" y="3560"/>
                  <a:pt x="9594" y="5127"/>
                </a:cubicBezTo>
                <a:cubicBezTo>
                  <a:pt x="17212" y="9700"/>
                  <a:pt x="23541" y="17112"/>
                  <a:pt x="27040" y="25279"/>
                </a:cubicBezTo>
                <a:cubicBezTo>
                  <a:pt x="30709" y="33842"/>
                  <a:pt x="30950" y="43636"/>
                  <a:pt x="30950" y="52952"/>
                </a:cubicBezTo>
                <a:cubicBezTo>
                  <a:pt x="30950" y="56862"/>
                  <a:pt x="34860" y="64683"/>
                  <a:pt x="30950" y="64683"/>
                </a:cubicBezTo>
                <a:cubicBezTo>
                  <a:pt x="30942" y="64683"/>
                  <a:pt x="28038" y="59979"/>
                  <a:pt x="27942" y="60171"/>
                </a:cubicBezTo>
                <a:cubicBezTo>
                  <a:pt x="27218" y="61617"/>
                  <a:pt x="28764" y="64065"/>
                  <a:pt x="30349" y="64382"/>
                </a:cubicBezTo>
                <a:cubicBezTo>
                  <a:pt x="32023" y="64717"/>
                  <a:pt x="32710" y="61893"/>
                  <a:pt x="33657" y="60472"/>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10" name="Google Shape;1710;p124"/>
          <p:cNvSpPr/>
          <p:nvPr/>
        </p:nvSpPr>
        <p:spPr>
          <a:xfrm>
            <a:off x="5143881" y="2811423"/>
            <a:ext cx="688600" cy="953825"/>
          </a:xfrm>
          <a:custGeom>
            <a:avLst/>
            <a:gdLst/>
            <a:ahLst/>
            <a:cxnLst/>
            <a:rect l="l" t="t" r="r" b="b"/>
            <a:pathLst>
              <a:path w="27544" h="38153" extrusionOk="0">
                <a:moveTo>
                  <a:pt x="21096" y="2828"/>
                </a:moveTo>
                <a:cubicBezTo>
                  <a:pt x="20851" y="3806"/>
                  <a:pt x="19787" y="5836"/>
                  <a:pt x="20795" y="5836"/>
                </a:cubicBezTo>
                <a:cubicBezTo>
                  <a:pt x="22948" y="5836"/>
                  <a:pt x="21804" y="921"/>
                  <a:pt x="23803" y="121"/>
                </a:cubicBezTo>
                <a:cubicBezTo>
                  <a:pt x="26223" y="-848"/>
                  <a:pt x="24204" y="7340"/>
                  <a:pt x="26811" y="7340"/>
                </a:cubicBezTo>
                <a:cubicBezTo>
                  <a:pt x="28786" y="7340"/>
                  <a:pt x="26279" y="2549"/>
                  <a:pt x="24405" y="1926"/>
                </a:cubicBezTo>
                <a:cubicBezTo>
                  <a:pt x="22259" y="1212"/>
                  <a:pt x="23074" y="6288"/>
                  <a:pt x="22901" y="8543"/>
                </a:cubicBezTo>
                <a:cubicBezTo>
                  <a:pt x="22498" y="13791"/>
                  <a:pt x="21007" y="19203"/>
                  <a:pt x="18088" y="23583"/>
                </a:cubicBezTo>
                <a:cubicBezTo>
                  <a:pt x="14819" y="28489"/>
                  <a:pt x="9758" y="32043"/>
                  <a:pt x="4853" y="35314"/>
                </a:cubicBezTo>
                <a:cubicBezTo>
                  <a:pt x="3877" y="35965"/>
                  <a:pt x="2249" y="37456"/>
                  <a:pt x="1545" y="36517"/>
                </a:cubicBezTo>
                <a:cubicBezTo>
                  <a:pt x="801" y="35525"/>
                  <a:pt x="2055" y="34084"/>
                  <a:pt x="2447" y="32907"/>
                </a:cubicBezTo>
                <a:cubicBezTo>
                  <a:pt x="2808" y="31823"/>
                  <a:pt x="2542" y="28789"/>
                  <a:pt x="3349" y="29599"/>
                </a:cubicBezTo>
                <a:cubicBezTo>
                  <a:pt x="5255" y="31511"/>
                  <a:pt x="-1568" y="35209"/>
                  <a:pt x="341" y="37118"/>
                </a:cubicBezTo>
                <a:cubicBezTo>
                  <a:pt x="1775" y="38552"/>
                  <a:pt x="4329" y="38021"/>
                  <a:pt x="6357" y="38021"/>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11" name="Google Shape;1711;p124"/>
          <p:cNvSpPr/>
          <p:nvPr/>
        </p:nvSpPr>
        <p:spPr>
          <a:xfrm>
            <a:off x="2863586" y="3041609"/>
            <a:ext cx="554325" cy="908300"/>
          </a:xfrm>
          <a:custGeom>
            <a:avLst/>
            <a:gdLst/>
            <a:ahLst/>
            <a:cxnLst/>
            <a:rect l="l" t="t" r="r" b="b"/>
            <a:pathLst>
              <a:path w="22173" h="36332" extrusionOk="0">
                <a:moveTo>
                  <a:pt x="715" y="2946"/>
                </a:moveTo>
                <a:cubicBezTo>
                  <a:pt x="715" y="4650"/>
                  <a:pt x="-809" y="8821"/>
                  <a:pt x="715" y="8059"/>
                </a:cubicBezTo>
                <a:cubicBezTo>
                  <a:pt x="3130" y="6852"/>
                  <a:pt x="661" y="1858"/>
                  <a:pt x="2821" y="239"/>
                </a:cubicBezTo>
                <a:cubicBezTo>
                  <a:pt x="4602" y="-1096"/>
                  <a:pt x="5735" y="3662"/>
                  <a:pt x="6731" y="5653"/>
                </a:cubicBezTo>
                <a:cubicBezTo>
                  <a:pt x="7193" y="6576"/>
                  <a:pt x="8235" y="9392"/>
                  <a:pt x="8235" y="8360"/>
                </a:cubicBezTo>
                <a:cubicBezTo>
                  <a:pt x="8235" y="5468"/>
                  <a:pt x="6009" y="2434"/>
                  <a:pt x="3422" y="1141"/>
                </a:cubicBezTo>
                <a:cubicBezTo>
                  <a:pt x="2435" y="648"/>
                  <a:pt x="3422" y="3347"/>
                  <a:pt x="3422" y="4450"/>
                </a:cubicBezTo>
                <a:cubicBezTo>
                  <a:pt x="3422" y="6465"/>
                  <a:pt x="2988" y="8458"/>
                  <a:pt x="2821" y="10466"/>
                </a:cubicBezTo>
                <a:cubicBezTo>
                  <a:pt x="2355" y="16070"/>
                  <a:pt x="3912" y="21841"/>
                  <a:pt x="6129" y="27009"/>
                </a:cubicBezTo>
                <a:cubicBezTo>
                  <a:pt x="7598" y="30433"/>
                  <a:pt x="12719" y="30712"/>
                  <a:pt x="16356" y="31521"/>
                </a:cubicBezTo>
                <a:cubicBezTo>
                  <a:pt x="17934" y="31872"/>
                  <a:pt x="21679" y="33656"/>
                  <a:pt x="21169" y="32122"/>
                </a:cubicBezTo>
                <a:cubicBezTo>
                  <a:pt x="20686" y="30670"/>
                  <a:pt x="18453" y="30673"/>
                  <a:pt x="17258" y="29716"/>
                </a:cubicBezTo>
                <a:cubicBezTo>
                  <a:pt x="15821" y="28566"/>
                  <a:pt x="22895" y="30777"/>
                  <a:pt x="22071" y="32423"/>
                </a:cubicBezTo>
                <a:cubicBezTo>
                  <a:pt x="21146" y="34271"/>
                  <a:pt x="18979" y="35188"/>
                  <a:pt x="17258" y="36333"/>
                </a:cubicBezTo>
              </a:path>
            </a:pathLst>
          </a:custGeom>
          <a:noFill/>
          <a:ln w="28575" cap="flat" cmpd="sng">
            <a:solidFill>
              <a:schemeClr val="dk2"/>
            </a:solidFill>
            <a:prstDash val="solid"/>
            <a:round/>
            <a:headEnd type="none" w="med" len="med"/>
            <a:tailEnd type="none" w="med" len="med"/>
          </a:ln>
        </p:spPr>
        <p:txBody>
          <a:bodyPr/>
          <a:lstStyle/>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125"/>
          <p:cNvSpPr/>
          <p:nvPr/>
        </p:nvSpPr>
        <p:spPr>
          <a:xfrm>
            <a:off x="371400" y="347875"/>
            <a:ext cx="45993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Lexend"/>
                <a:ea typeface="Lexend"/>
                <a:cs typeface="Lexend"/>
                <a:sym typeface="Lexend"/>
              </a:rPr>
              <a:t>The Curse of Evaluation</a:t>
            </a:r>
            <a:endParaRPr sz="2800">
              <a:latin typeface="Lexend"/>
              <a:ea typeface="Lexend"/>
              <a:cs typeface="Lexend"/>
              <a:sym typeface="Lexend"/>
            </a:endParaRPr>
          </a:p>
        </p:txBody>
      </p:sp>
      <p:sp>
        <p:nvSpPr>
          <p:cNvPr id="1717" name="Google Shape;1717;p125"/>
          <p:cNvSpPr txBox="1"/>
          <p:nvPr/>
        </p:nvSpPr>
        <p:spPr>
          <a:xfrm>
            <a:off x="367150" y="1346025"/>
            <a:ext cx="2956500" cy="16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95959"/>
                </a:solidFill>
                <a:latin typeface="Lexend"/>
                <a:ea typeface="Lexend"/>
                <a:cs typeface="Lexend"/>
                <a:sym typeface="Lexend"/>
              </a:rPr>
              <a:t>Decide on Chunking Approach:</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Sentence</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Paragraph</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Section</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Document</a:t>
            </a:r>
            <a:endParaRPr>
              <a:solidFill>
                <a:srgbClr val="595959"/>
              </a:solidFill>
              <a:latin typeface="Lexend"/>
              <a:ea typeface="Lexend"/>
              <a:cs typeface="Lexend"/>
              <a:sym typeface="Lexend"/>
            </a:endParaRPr>
          </a:p>
          <a:p>
            <a:pPr marL="457200" lvl="0" indent="-317500" algn="l" rtl="0">
              <a:spcBef>
                <a:spcPts val="0"/>
              </a:spcBef>
              <a:spcAft>
                <a:spcPts val="0"/>
              </a:spcAft>
              <a:buClr>
                <a:srgbClr val="595959"/>
              </a:buClr>
              <a:buSzPts val="1400"/>
              <a:buFont typeface="Lexend"/>
              <a:buChar char="-"/>
            </a:pPr>
            <a:r>
              <a:rPr lang="en">
                <a:solidFill>
                  <a:srgbClr val="595959"/>
                </a:solidFill>
                <a:latin typeface="Lexend"/>
                <a:ea typeface="Lexend"/>
                <a:cs typeface="Lexend"/>
                <a:sym typeface="Lexend"/>
              </a:rPr>
              <a:t>Custom manual sections</a:t>
            </a:r>
            <a:endParaRPr>
              <a:solidFill>
                <a:srgbClr val="595959"/>
              </a:solidFill>
              <a:latin typeface="Lexend"/>
              <a:ea typeface="Lexend"/>
              <a:cs typeface="Lexend"/>
              <a:sym typeface="Lexend"/>
            </a:endParaRPr>
          </a:p>
        </p:txBody>
      </p:sp>
      <p:pic>
        <p:nvPicPr>
          <p:cNvPr id="1718" name="Google Shape;1718;p125"/>
          <p:cNvPicPr preferRelativeResize="0"/>
          <p:nvPr/>
        </p:nvPicPr>
        <p:blipFill>
          <a:blip r:embed="rId3">
            <a:alphaModFix/>
          </a:blip>
          <a:stretch>
            <a:fillRect/>
          </a:stretch>
        </p:blipFill>
        <p:spPr>
          <a:xfrm>
            <a:off x="248413" y="3241005"/>
            <a:ext cx="1847777" cy="1157750"/>
          </a:xfrm>
          <a:prstGeom prst="rect">
            <a:avLst/>
          </a:prstGeom>
          <a:noFill/>
          <a:ln>
            <a:noFill/>
          </a:ln>
        </p:spPr>
      </p:pic>
      <p:pic>
        <p:nvPicPr>
          <p:cNvPr id="1719" name="Google Shape;1719;p125"/>
          <p:cNvPicPr preferRelativeResize="0"/>
          <p:nvPr/>
        </p:nvPicPr>
        <p:blipFill>
          <a:blip r:embed="rId4">
            <a:alphaModFix/>
          </a:blip>
          <a:stretch>
            <a:fillRect/>
          </a:stretch>
        </p:blipFill>
        <p:spPr>
          <a:xfrm>
            <a:off x="2216400" y="3120117"/>
            <a:ext cx="1220500" cy="1564684"/>
          </a:xfrm>
          <a:prstGeom prst="rect">
            <a:avLst/>
          </a:prstGeom>
          <a:noFill/>
          <a:ln>
            <a:noFill/>
          </a:ln>
        </p:spPr>
      </p:pic>
      <p:pic>
        <p:nvPicPr>
          <p:cNvPr id="1720" name="Google Shape;1720;p125"/>
          <p:cNvPicPr preferRelativeResize="0"/>
          <p:nvPr/>
        </p:nvPicPr>
        <p:blipFill>
          <a:blip r:embed="rId5">
            <a:alphaModFix/>
          </a:blip>
          <a:stretch>
            <a:fillRect/>
          </a:stretch>
        </p:blipFill>
        <p:spPr>
          <a:xfrm>
            <a:off x="3557100" y="2843501"/>
            <a:ext cx="2013975" cy="1401725"/>
          </a:xfrm>
          <a:prstGeom prst="rect">
            <a:avLst/>
          </a:prstGeom>
          <a:noFill/>
          <a:ln>
            <a:noFill/>
          </a:ln>
        </p:spPr>
      </p:pic>
      <p:sp>
        <p:nvSpPr>
          <p:cNvPr id="1721" name="Google Shape;1721;p125"/>
          <p:cNvSpPr txBox="1"/>
          <p:nvPr/>
        </p:nvSpPr>
        <p:spPr>
          <a:xfrm>
            <a:off x="3609475" y="4429125"/>
            <a:ext cx="25491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a:ea typeface="Lexend"/>
                <a:cs typeface="Lexend"/>
                <a:sym typeface="Lexend"/>
              </a:rPr>
              <a:t>Different documents may require different approaches</a:t>
            </a:r>
            <a:endParaRPr sz="1200">
              <a:solidFill>
                <a:schemeClr val="dk1"/>
              </a:solidFill>
              <a:latin typeface="Lexend"/>
              <a:ea typeface="Lexend"/>
              <a:cs typeface="Lexend"/>
              <a:sym typeface="Lexend"/>
            </a:endParaRPr>
          </a:p>
        </p:txBody>
      </p:sp>
      <p:sp>
        <p:nvSpPr>
          <p:cNvPr id="1722" name="Google Shape;1722;p125"/>
          <p:cNvSpPr txBox="1"/>
          <p:nvPr/>
        </p:nvSpPr>
        <p:spPr>
          <a:xfrm>
            <a:off x="5886350" y="540400"/>
            <a:ext cx="3126600" cy="42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95959"/>
                </a:solidFill>
                <a:latin typeface="Lexend"/>
                <a:ea typeface="Lexend"/>
                <a:cs typeface="Lexend"/>
                <a:sym typeface="Lexend"/>
              </a:rPr>
              <a:t>How to evaluate??</a:t>
            </a:r>
            <a:endParaRPr sz="1200">
              <a:solidFill>
                <a:srgbClr val="595959"/>
              </a:solidFill>
              <a:latin typeface="Lexend"/>
              <a:ea typeface="Lexend"/>
              <a:cs typeface="Lexend"/>
              <a:sym typeface="Lexend"/>
            </a:endParaRPr>
          </a:p>
          <a:p>
            <a:pPr marL="0" lvl="0" indent="0" algn="l" rtl="0">
              <a:spcBef>
                <a:spcPts val="0"/>
              </a:spcBef>
              <a:spcAft>
                <a:spcPts val="0"/>
              </a:spcAft>
              <a:buNone/>
            </a:pPr>
            <a:endParaRPr sz="1200">
              <a:solidFill>
                <a:srgbClr val="595959"/>
              </a:solidFill>
              <a:latin typeface="Lexend"/>
              <a:ea typeface="Lexend"/>
              <a:cs typeface="Lexend"/>
              <a:sym typeface="Lexend"/>
            </a:endParaRPr>
          </a:p>
          <a:p>
            <a:pPr marL="457200" lvl="0" indent="-304800" algn="l" rtl="0">
              <a:spcBef>
                <a:spcPts val="0"/>
              </a:spcBef>
              <a:spcAft>
                <a:spcPts val="0"/>
              </a:spcAft>
              <a:buClr>
                <a:srgbClr val="595959"/>
              </a:buClr>
              <a:buSzPts val="1200"/>
              <a:buFont typeface="Lexend"/>
              <a:buChar char="-"/>
            </a:pPr>
            <a:r>
              <a:rPr lang="en" sz="1200">
                <a:solidFill>
                  <a:srgbClr val="595959"/>
                </a:solidFill>
                <a:latin typeface="Lexend"/>
                <a:ea typeface="Lexend"/>
                <a:cs typeface="Lexend"/>
                <a:sym typeface="Lexend"/>
              </a:rPr>
              <a:t>Hold similarity metric constant</a:t>
            </a:r>
            <a:endParaRPr sz="1200">
              <a:solidFill>
                <a:srgbClr val="595959"/>
              </a:solidFill>
              <a:latin typeface="Lexend"/>
              <a:ea typeface="Lexend"/>
              <a:cs typeface="Lexend"/>
              <a:sym typeface="Lexend"/>
            </a:endParaRPr>
          </a:p>
          <a:p>
            <a:pPr marL="457200" lvl="0" indent="-304800" algn="l" rtl="0">
              <a:spcBef>
                <a:spcPts val="0"/>
              </a:spcBef>
              <a:spcAft>
                <a:spcPts val="0"/>
              </a:spcAft>
              <a:buClr>
                <a:srgbClr val="595959"/>
              </a:buClr>
              <a:buSzPts val="1200"/>
              <a:buFont typeface="Lexend"/>
              <a:buChar char="-"/>
            </a:pPr>
            <a:r>
              <a:rPr lang="en" sz="1200">
                <a:solidFill>
                  <a:srgbClr val="595959"/>
                </a:solidFill>
                <a:latin typeface="Lexend"/>
                <a:ea typeface="Lexend"/>
                <a:cs typeface="Lexend"/>
                <a:sym typeface="Lexend"/>
              </a:rPr>
              <a:t>Hold embedding model constant</a:t>
            </a:r>
            <a:endParaRPr sz="1200">
              <a:solidFill>
                <a:srgbClr val="595959"/>
              </a:solidFill>
              <a:latin typeface="Lexend"/>
              <a:ea typeface="Lexend"/>
              <a:cs typeface="Lexend"/>
              <a:sym typeface="Lexend"/>
            </a:endParaRPr>
          </a:p>
          <a:p>
            <a:pPr marL="457200" lvl="0" indent="-304800" algn="l" rtl="0">
              <a:spcBef>
                <a:spcPts val="0"/>
              </a:spcBef>
              <a:spcAft>
                <a:spcPts val="0"/>
              </a:spcAft>
              <a:buClr>
                <a:srgbClr val="595959"/>
              </a:buClr>
              <a:buSzPts val="1200"/>
              <a:buFont typeface="Lexend"/>
              <a:buChar char="-"/>
            </a:pPr>
            <a:r>
              <a:rPr lang="en" sz="1200">
                <a:solidFill>
                  <a:srgbClr val="595959"/>
                </a:solidFill>
                <a:latin typeface="Lexend"/>
                <a:ea typeface="Lexend"/>
                <a:cs typeface="Lexend"/>
                <a:sym typeface="Lexend"/>
              </a:rPr>
              <a:t>Hold LLM constant</a:t>
            </a:r>
            <a:endParaRPr sz="1200">
              <a:solidFill>
                <a:srgbClr val="595959"/>
              </a:solidFill>
              <a:latin typeface="Lexend"/>
              <a:ea typeface="Lexend"/>
              <a:cs typeface="Lexend"/>
              <a:sym typeface="Lexend"/>
            </a:endParaRPr>
          </a:p>
          <a:p>
            <a:pPr marL="457200" lvl="0" indent="-304800" algn="l" rtl="0">
              <a:spcBef>
                <a:spcPts val="0"/>
              </a:spcBef>
              <a:spcAft>
                <a:spcPts val="0"/>
              </a:spcAft>
              <a:buClr>
                <a:srgbClr val="595959"/>
              </a:buClr>
              <a:buSzPts val="1200"/>
              <a:buFont typeface="Lexend"/>
              <a:buChar char="-"/>
            </a:pPr>
            <a:r>
              <a:rPr lang="en" sz="1200">
                <a:solidFill>
                  <a:srgbClr val="595959"/>
                </a:solidFill>
                <a:latin typeface="Lexend"/>
                <a:ea typeface="Lexend"/>
                <a:cs typeface="Lexend"/>
                <a:sym typeface="Lexend"/>
              </a:rPr>
              <a:t>Hold architecture constant</a:t>
            </a:r>
            <a:endParaRPr sz="1200">
              <a:solidFill>
                <a:srgbClr val="595959"/>
              </a:solidFill>
              <a:latin typeface="Lexend"/>
              <a:ea typeface="Lexend"/>
              <a:cs typeface="Lexend"/>
              <a:sym typeface="Lexend"/>
            </a:endParaRPr>
          </a:p>
          <a:p>
            <a:pPr marL="457200" lvl="0" indent="-304800" algn="l" rtl="0">
              <a:spcBef>
                <a:spcPts val="0"/>
              </a:spcBef>
              <a:spcAft>
                <a:spcPts val="0"/>
              </a:spcAft>
              <a:buClr>
                <a:srgbClr val="595959"/>
              </a:buClr>
              <a:buSzPts val="1200"/>
              <a:buFont typeface="Lexend"/>
              <a:buChar char="-"/>
            </a:pPr>
            <a:r>
              <a:rPr lang="en" sz="1200">
                <a:solidFill>
                  <a:srgbClr val="595959"/>
                </a:solidFill>
                <a:latin typeface="Lexend"/>
                <a:ea typeface="Lexend"/>
                <a:cs typeface="Lexend"/>
                <a:sym typeface="Lexend"/>
              </a:rPr>
              <a:t>Hold prompting constant</a:t>
            </a:r>
            <a:endParaRPr sz="1200">
              <a:solidFill>
                <a:srgbClr val="595959"/>
              </a:solidFill>
              <a:latin typeface="Lexend"/>
              <a:ea typeface="Lexend"/>
              <a:cs typeface="Lexend"/>
              <a:sym typeface="Lexend"/>
            </a:endParaRPr>
          </a:p>
          <a:p>
            <a:pPr marL="0" lvl="0" indent="0" algn="l" rtl="0">
              <a:spcBef>
                <a:spcPts val="0"/>
              </a:spcBef>
              <a:spcAft>
                <a:spcPts val="0"/>
              </a:spcAft>
              <a:buNone/>
            </a:pPr>
            <a:endParaRPr sz="1200">
              <a:solidFill>
                <a:srgbClr val="595959"/>
              </a:solidFill>
              <a:latin typeface="Lexend"/>
              <a:ea typeface="Lexend"/>
              <a:cs typeface="Lexend"/>
              <a:sym typeface="Lexend"/>
            </a:endParaRPr>
          </a:p>
          <a:p>
            <a:pPr marL="0" lvl="0" indent="0" algn="l" rtl="0">
              <a:spcBef>
                <a:spcPts val="0"/>
              </a:spcBef>
              <a:spcAft>
                <a:spcPts val="0"/>
              </a:spcAft>
              <a:buNone/>
            </a:pPr>
            <a:endParaRPr sz="1200">
              <a:solidFill>
                <a:srgbClr val="595959"/>
              </a:solidFill>
              <a:latin typeface="Lexend"/>
              <a:ea typeface="Lexend"/>
              <a:cs typeface="Lexend"/>
              <a:sym typeface="Lexend"/>
            </a:endParaRPr>
          </a:p>
          <a:p>
            <a:pPr marL="0" lvl="0" indent="0" algn="l" rtl="0">
              <a:spcBef>
                <a:spcPts val="0"/>
              </a:spcBef>
              <a:spcAft>
                <a:spcPts val="0"/>
              </a:spcAft>
              <a:buNone/>
            </a:pPr>
            <a:r>
              <a:rPr lang="en" sz="1200">
                <a:solidFill>
                  <a:srgbClr val="595959"/>
                </a:solidFill>
                <a:latin typeface="Lexend"/>
                <a:ea typeface="Lexend"/>
                <a:cs typeface="Lexend"/>
                <a:sym typeface="Lexend"/>
              </a:rPr>
              <a:t>Run through different chunking approaches across the different documents.</a:t>
            </a:r>
            <a:endParaRPr sz="1200">
              <a:solidFill>
                <a:srgbClr val="595959"/>
              </a:solidFill>
              <a:latin typeface="Lexend"/>
              <a:ea typeface="Lexend"/>
              <a:cs typeface="Lexend"/>
              <a:sym typeface="Lexend"/>
            </a:endParaRPr>
          </a:p>
          <a:p>
            <a:pPr marL="0" lvl="0" indent="0" algn="l" rtl="0">
              <a:spcBef>
                <a:spcPts val="0"/>
              </a:spcBef>
              <a:spcAft>
                <a:spcPts val="0"/>
              </a:spcAft>
              <a:buNone/>
            </a:pPr>
            <a:endParaRPr sz="1200">
              <a:solidFill>
                <a:srgbClr val="595959"/>
              </a:solidFill>
              <a:latin typeface="Lexend"/>
              <a:ea typeface="Lexend"/>
              <a:cs typeface="Lexend"/>
              <a:sym typeface="Lexend"/>
            </a:endParaRPr>
          </a:p>
          <a:p>
            <a:pPr marL="0" lvl="0" indent="0" algn="l" rtl="0">
              <a:spcBef>
                <a:spcPts val="0"/>
              </a:spcBef>
              <a:spcAft>
                <a:spcPts val="0"/>
              </a:spcAft>
              <a:buNone/>
            </a:pPr>
            <a:r>
              <a:rPr lang="en" sz="1200">
                <a:solidFill>
                  <a:srgbClr val="595959"/>
                </a:solidFill>
                <a:latin typeface="Lexend"/>
                <a:ea typeface="Lexend"/>
                <a:cs typeface="Lexend"/>
                <a:sym typeface="Lexend"/>
              </a:rPr>
              <a:t>Get output of pipeline.</a:t>
            </a:r>
            <a:endParaRPr sz="1200">
              <a:solidFill>
                <a:srgbClr val="595959"/>
              </a:solidFill>
              <a:latin typeface="Lexend"/>
              <a:ea typeface="Lexend"/>
              <a:cs typeface="Lexend"/>
              <a:sym typeface="Lexend"/>
            </a:endParaRPr>
          </a:p>
          <a:p>
            <a:pPr marL="0" lvl="0" indent="0" algn="l" rtl="0">
              <a:spcBef>
                <a:spcPts val="0"/>
              </a:spcBef>
              <a:spcAft>
                <a:spcPts val="0"/>
              </a:spcAft>
              <a:buNone/>
            </a:pPr>
            <a:endParaRPr sz="1200">
              <a:solidFill>
                <a:srgbClr val="595959"/>
              </a:solidFill>
              <a:latin typeface="Lexend"/>
              <a:ea typeface="Lexend"/>
              <a:cs typeface="Lexend"/>
              <a:sym typeface="Lexend"/>
            </a:endParaRPr>
          </a:p>
          <a:p>
            <a:pPr marL="0" lvl="0" indent="0" algn="l" rtl="0">
              <a:spcBef>
                <a:spcPts val="0"/>
              </a:spcBef>
              <a:spcAft>
                <a:spcPts val="0"/>
              </a:spcAft>
              <a:buNone/>
            </a:pPr>
            <a:r>
              <a:rPr lang="en" sz="1200">
                <a:solidFill>
                  <a:srgbClr val="595959"/>
                </a:solidFill>
                <a:latin typeface="Lexend"/>
                <a:ea typeface="Lexend"/>
                <a:cs typeface="Lexend"/>
                <a:sym typeface="Lexend"/>
              </a:rPr>
              <a:t>Could also look at subset of pipeline, i.e. just the retrieval component (minus generation via LLM)</a:t>
            </a:r>
            <a:endParaRPr sz="1200">
              <a:solidFill>
                <a:srgbClr val="595959"/>
              </a:solidFill>
              <a:latin typeface="Lexend"/>
              <a:ea typeface="Lexend"/>
              <a:cs typeface="Lexend"/>
              <a:sym typeface="Lexend"/>
            </a:endParaRPr>
          </a:p>
          <a:p>
            <a:pPr marL="0" lvl="0" indent="0" algn="l" rtl="0">
              <a:spcBef>
                <a:spcPts val="0"/>
              </a:spcBef>
              <a:spcAft>
                <a:spcPts val="0"/>
              </a:spcAft>
              <a:buNone/>
            </a:pPr>
            <a:endParaRPr sz="1200">
              <a:solidFill>
                <a:srgbClr val="595959"/>
              </a:solidFill>
              <a:latin typeface="Lexend"/>
              <a:ea typeface="Lexend"/>
              <a:cs typeface="Lexend"/>
              <a:sym typeface="Lexend"/>
            </a:endParaRPr>
          </a:p>
          <a:p>
            <a:pPr marL="0" lvl="0" indent="0" algn="l" rtl="0">
              <a:spcBef>
                <a:spcPts val="0"/>
              </a:spcBef>
              <a:spcAft>
                <a:spcPts val="0"/>
              </a:spcAft>
              <a:buNone/>
            </a:pPr>
            <a:r>
              <a:rPr lang="en" sz="1200">
                <a:solidFill>
                  <a:srgbClr val="595959"/>
                </a:solidFill>
                <a:latin typeface="Lexend"/>
                <a:ea typeface="Lexend"/>
                <a:cs typeface="Lexend"/>
                <a:sym typeface="Lexend"/>
              </a:rPr>
              <a:t>How to know if output is correct?</a:t>
            </a:r>
            <a:endParaRPr sz="1200">
              <a:solidFill>
                <a:srgbClr val="595959"/>
              </a:solidFill>
              <a:latin typeface="Lexend"/>
              <a:ea typeface="Lexend"/>
              <a:cs typeface="Lexend"/>
              <a:sym typeface="Lexend"/>
            </a:endParaRPr>
          </a:p>
          <a:p>
            <a:pPr marL="0" lvl="0" indent="0" algn="l" rtl="0">
              <a:spcBef>
                <a:spcPts val="0"/>
              </a:spcBef>
              <a:spcAft>
                <a:spcPts val="0"/>
              </a:spcAft>
              <a:buNone/>
            </a:pPr>
            <a:r>
              <a:rPr lang="en" sz="1200">
                <a:solidFill>
                  <a:schemeClr val="lt2"/>
                </a:solidFill>
                <a:latin typeface="Lexend"/>
                <a:ea typeface="Lexend"/>
                <a:cs typeface="Lexend"/>
                <a:sym typeface="Lexend"/>
              </a:rPr>
              <a:t>There is no best practice for this yet. </a:t>
            </a:r>
            <a:endParaRPr sz="1200">
              <a:solidFill>
                <a:schemeClr val="lt2"/>
              </a:solidFill>
              <a:latin typeface="Lexend"/>
              <a:ea typeface="Lexend"/>
              <a:cs typeface="Lexend"/>
              <a:sym typeface="Lexen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26"/>
          <p:cNvSpPr/>
          <p:nvPr/>
        </p:nvSpPr>
        <p:spPr>
          <a:xfrm>
            <a:off x="371400" y="347875"/>
            <a:ext cx="45993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Lexend"/>
                <a:ea typeface="Lexend"/>
                <a:cs typeface="Lexend"/>
                <a:sym typeface="Lexend"/>
              </a:rPr>
              <a:t>The Curse of Evaluation</a:t>
            </a:r>
            <a:endParaRPr sz="2800">
              <a:latin typeface="Lexend"/>
              <a:ea typeface="Lexend"/>
              <a:cs typeface="Lexend"/>
              <a:sym typeface="Lexend"/>
            </a:endParaRPr>
          </a:p>
        </p:txBody>
      </p:sp>
      <p:sp>
        <p:nvSpPr>
          <p:cNvPr id="1728" name="Google Shape;1728;p126"/>
          <p:cNvSpPr txBox="1"/>
          <p:nvPr/>
        </p:nvSpPr>
        <p:spPr>
          <a:xfrm>
            <a:off x="371400" y="1193400"/>
            <a:ext cx="6088200" cy="30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95959"/>
                </a:solidFill>
                <a:latin typeface="Lexend"/>
                <a:ea typeface="Lexend"/>
                <a:cs typeface="Lexend"/>
                <a:sym typeface="Lexend"/>
              </a:rPr>
              <a:t>Now we want to evaluate the embedding model. </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a:solidFill>
                  <a:srgbClr val="595959"/>
                </a:solidFill>
                <a:latin typeface="Lexend"/>
                <a:ea typeface="Lexend"/>
                <a:cs typeface="Lexend"/>
                <a:sym typeface="Lexend"/>
              </a:rPr>
              <a:t>We decide that we want to use a different embedding model than the one we used previously to determine the best chunking approach.</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a:solidFill>
                  <a:schemeClr val="lt2"/>
                </a:solidFill>
                <a:latin typeface="Lexend"/>
                <a:ea typeface="Lexend"/>
                <a:cs typeface="Lexend"/>
                <a:sym typeface="Lexend"/>
              </a:rPr>
              <a:t>Do we need to run that experiment again?</a:t>
            </a:r>
            <a:endParaRPr>
              <a:solidFill>
                <a:schemeClr val="lt2"/>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127"/>
          <p:cNvSpPr/>
          <p:nvPr/>
        </p:nvSpPr>
        <p:spPr>
          <a:xfrm>
            <a:off x="371400" y="347875"/>
            <a:ext cx="45993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Lexend"/>
                <a:ea typeface="Lexend"/>
                <a:cs typeface="Lexend"/>
                <a:sym typeface="Lexend"/>
              </a:rPr>
              <a:t>The Curse of Evaluation</a:t>
            </a:r>
            <a:endParaRPr sz="2800">
              <a:latin typeface="Lexend"/>
              <a:ea typeface="Lexend"/>
              <a:cs typeface="Lexend"/>
              <a:sym typeface="Lexend"/>
            </a:endParaRPr>
          </a:p>
        </p:txBody>
      </p:sp>
      <p:sp>
        <p:nvSpPr>
          <p:cNvPr id="1734" name="Google Shape;1734;p127"/>
          <p:cNvSpPr txBox="1"/>
          <p:nvPr/>
        </p:nvSpPr>
        <p:spPr>
          <a:xfrm>
            <a:off x="2114450" y="1829375"/>
            <a:ext cx="20979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97A7"/>
                </a:solidFill>
                <a:latin typeface="Lexend"/>
                <a:ea typeface="Lexend"/>
                <a:cs typeface="Lexend"/>
                <a:sym typeface="Lexend"/>
              </a:rPr>
              <a:t>Similarity Metric</a:t>
            </a:r>
            <a:endParaRPr sz="1600">
              <a:solidFill>
                <a:srgbClr val="0097A7"/>
              </a:solidFill>
              <a:latin typeface="Lexend"/>
              <a:ea typeface="Lexend"/>
              <a:cs typeface="Lexend"/>
              <a:sym typeface="Lexend"/>
            </a:endParaRPr>
          </a:p>
        </p:txBody>
      </p:sp>
      <p:sp>
        <p:nvSpPr>
          <p:cNvPr id="1735" name="Google Shape;1735;p127"/>
          <p:cNvSpPr txBox="1"/>
          <p:nvPr/>
        </p:nvSpPr>
        <p:spPr>
          <a:xfrm>
            <a:off x="2179675" y="2703675"/>
            <a:ext cx="20979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97A7"/>
                </a:solidFill>
                <a:latin typeface="Lexend"/>
                <a:ea typeface="Lexend"/>
                <a:cs typeface="Lexend"/>
                <a:sym typeface="Lexend"/>
              </a:rPr>
              <a:t>Chunking Method</a:t>
            </a:r>
            <a:endParaRPr sz="1600">
              <a:solidFill>
                <a:srgbClr val="0097A7"/>
              </a:solidFill>
              <a:latin typeface="Lexend"/>
              <a:ea typeface="Lexend"/>
              <a:cs typeface="Lexend"/>
              <a:sym typeface="Lexend"/>
            </a:endParaRPr>
          </a:p>
        </p:txBody>
      </p:sp>
      <p:sp>
        <p:nvSpPr>
          <p:cNvPr id="1736" name="Google Shape;1736;p127"/>
          <p:cNvSpPr txBox="1"/>
          <p:nvPr/>
        </p:nvSpPr>
        <p:spPr>
          <a:xfrm>
            <a:off x="3414900" y="3675725"/>
            <a:ext cx="24378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97A7"/>
                </a:solidFill>
                <a:latin typeface="Lexend"/>
                <a:ea typeface="Lexend"/>
                <a:cs typeface="Lexend"/>
                <a:sym typeface="Lexend"/>
              </a:rPr>
              <a:t>Evaluation Approach</a:t>
            </a:r>
            <a:endParaRPr sz="1600">
              <a:solidFill>
                <a:srgbClr val="0097A7"/>
              </a:solidFill>
              <a:latin typeface="Lexend"/>
              <a:ea typeface="Lexend"/>
              <a:cs typeface="Lexend"/>
              <a:sym typeface="Lexend"/>
            </a:endParaRPr>
          </a:p>
        </p:txBody>
      </p:sp>
      <p:sp>
        <p:nvSpPr>
          <p:cNvPr id="1737" name="Google Shape;1737;p127"/>
          <p:cNvSpPr txBox="1"/>
          <p:nvPr/>
        </p:nvSpPr>
        <p:spPr>
          <a:xfrm>
            <a:off x="4931650" y="2452475"/>
            <a:ext cx="20979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97A7"/>
                </a:solidFill>
                <a:latin typeface="Lexend"/>
                <a:ea typeface="Lexend"/>
                <a:cs typeface="Lexend"/>
                <a:sym typeface="Lexend"/>
              </a:rPr>
              <a:t>Embedding Model</a:t>
            </a:r>
            <a:endParaRPr sz="1600">
              <a:solidFill>
                <a:srgbClr val="0097A7"/>
              </a:solidFill>
              <a:latin typeface="Lexend"/>
              <a:ea typeface="Lexend"/>
              <a:cs typeface="Lexend"/>
              <a:sym typeface="Lexend"/>
            </a:endParaRPr>
          </a:p>
        </p:txBody>
      </p:sp>
      <p:sp>
        <p:nvSpPr>
          <p:cNvPr id="1738" name="Google Shape;1738;p127"/>
          <p:cNvSpPr txBox="1"/>
          <p:nvPr/>
        </p:nvSpPr>
        <p:spPr>
          <a:xfrm>
            <a:off x="5753325" y="1563700"/>
            <a:ext cx="7149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97A7"/>
                </a:solidFill>
                <a:latin typeface="Lexend"/>
                <a:ea typeface="Lexend"/>
                <a:cs typeface="Lexend"/>
                <a:sym typeface="Lexend"/>
              </a:rPr>
              <a:t>LLM</a:t>
            </a:r>
            <a:endParaRPr sz="1600">
              <a:solidFill>
                <a:srgbClr val="0097A7"/>
              </a:solidFill>
              <a:latin typeface="Lexend"/>
              <a:ea typeface="Lexend"/>
              <a:cs typeface="Lexend"/>
              <a:sym typeface="Lexend"/>
            </a:endParaRPr>
          </a:p>
        </p:txBody>
      </p:sp>
      <p:sp>
        <p:nvSpPr>
          <p:cNvPr id="1739" name="Google Shape;1739;p127"/>
          <p:cNvSpPr/>
          <p:nvPr/>
        </p:nvSpPr>
        <p:spPr>
          <a:xfrm>
            <a:off x="3966638" y="1904575"/>
            <a:ext cx="1050400" cy="612275"/>
          </a:xfrm>
          <a:custGeom>
            <a:avLst/>
            <a:gdLst/>
            <a:ahLst/>
            <a:cxnLst/>
            <a:rect l="l" t="t" r="r" b="b"/>
            <a:pathLst>
              <a:path w="42016" h="24491" extrusionOk="0">
                <a:moveTo>
                  <a:pt x="1710" y="0"/>
                </a:moveTo>
                <a:cubicBezTo>
                  <a:pt x="695" y="761"/>
                  <a:pt x="-744" y="3400"/>
                  <a:pt x="507" y="3609"/>
                </a:cubicBezTo>
                <a:cubicBezTo>
                  <a:pt x="1445" y="3765"/>
                  <a:pt x="3887" y="5185"/>
                  <a:pt x="3214" y="4512"/>
                </a:cubicBezTo>
                <a:cubicBezTo>
                  <a:pt x="-2318" y="-1020"/>
                  <a:pt x="20042" y="-237"/>
                  <a:pt x="26676" y="3910"/>
                </a:cubicBezTo>
                <a:cubicBezTo>
                  <a:pt x="32458" y="7524"/>
                  <a:pt x="35887" y="14246"/>
                  <a:pt x="38708" y="20453"/>
                </a:cubicBezTo>
                <a:cubicBezTo>
                  <a:pt x="38804" y="20664"/>
                  <a:pt x="40563" y="23712"/>
                  <a:pt x="40212" y="24063"/>
                </a:cubicBezTo>
                <a:cubicBezTo>
                  <a:pt x="39165" y="25110"/>
                  <a:pt x="36769" y="23362"/>
                  <a:pt x="36301" y="21957"/>
                </a:cubicBezTo>
                <a:cubicBezTo>
                  <a:pt x="35790" y="20423"/>
                  <a:pt x="38978" y="24876"/>
                  <a:pt x="40512" y="24364"/>
                </a:cubicBezTo>
                <a:cubicBezTo>
                  <a:pt x="42751" y="23617"/>
                  <a:pt x="40962" y="19557"/>
                  <a:pt x="42016" y="17445"/>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40" name="Google Shape;1740;p127"/>
          <p:cNvSpPr/>
          <p:nvPr/>
        </p:nvSpPr>
        <p:spPr>
          <a:xfrm>
            <a:off x="4038355" y="1701525"/>
            <a:ext cx="1701450" cy="1169475"/>
          </a:xfrm>
          <a:custGeom>
            <a:avLst/>
            <a:gdLst/>
            <a:ahLst/>
            <a:cxnLst/>
            <a:rect l="l" t="t" r="r" b="b"/>
            <a:pathLst>
              <a:path w="68058" h="46779" extrusionOk="0">
                <a:moveTo>
                  <a:pt x="647" y="38501"/>
                </a:moveTo>
                <a:cubicBezTo>
                  <a:pt x="647" y="41116"/>
                  <a:pt x="-1089" y="45152"/>
                  <a:pt x="1249" y="46322"/>
                </a:cubicBezTo>
                <a:cubicBezTo>
                  <a:pt x="2776" y="47086"/>
                  <a:pt x="8069" y="46623"/>
                  <a:pt x="6362" y="46623"/>
                </a:cubicBezTo>
                <a:cubicBezTo>
                  <a:pt x="-4984" y="46623"/>
                  <a:pt x="15962" y="24776"/>
                  <a:pt x="25312" y="18349"/>
                </a:cubicBezTo>
                <a:cubicBezTo>
                  <a:pt x="34182" y="12251"/>
                  <a:pt x="43808" y="5848"/>
                  <a:pt x="54489" y="4512"/>
                </a:cubicBezTo>
                <a:cubicBezTo>
                  <a:pt x="58579" y="4000"/>
                  <a:pt x="64983" y="9104"/>
                  <a:pt x="66821" y="5415"/>
                </a:cubicBezTo>
                <a:cubicBezTo>
                  <a:pt x="67814" y="3422"/>
                  <a:pt x="60685" y="0"/>
                  <a:pt x="62911" y="0"/>
                </a:cubicBezTo>
                <a:cubicBezTo>
                  <a:pt x="65401" y="0"/>
                  <a:pt x="69004" y="3579"/>
                  <a:pt x="67723" y="5715"/>
                </a:cubicBezTo>
                <a:cubicBezTo>
                  <a:pt x="66706" y="7411"/>
                  <a:pt x="64008" y="7325"/>
                  <a:pt x="62610" y="8723"/>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41" name="Google Shape;1741;p127"/>
          <p:cNvSpPr/>
          <p:nvPr/>
        </p:nvSpPr>
        <p:spPr>
          <a:xfrm>
            <a:off x="2839170" y="2220400"/>
            <a:ext cx="210900" cy="576175"/>
          </a:xfrm>
          <a:custGeom>
            <a:avLst/>
            <a:gdLst/>
            <a:ahLst/>
            <a:cxnLst/>
            <a:rect l="l" t="t" r="r" b="b"/>
            <a:pathLst>
              <a:path w="8436" h="23047" extrusionOk="0">
                <a:moveTo>
                  <a:pt x="1390" y="0"/>
                </a:moveTo>
                <a:cubicBezTo>
                  <a:pt x="1256" y="671"/>
                  <a:pt x="636" y="2253"/>
                  <a:pt x="789" y="2406"/>
                </a:cubicBezTo>
                <a:cubicBezTo>
                  <a:pt x="1090" y="2707"/>
                  <a:pt x="1154" y="2159"/>
                  <a:pt x="1390" y="1805"/>
                </a:cubicBezTo>
                <a:cubicBezTo>
                  <a:pt x="2122" y="707"/>
                  <a:pt x="4368" y="270"/>
                  <a:pt x="5301" y="1203"/>
                </a:cubicBezTo>
                <a:cubicBezTo>
                  <a:pt x="6309" y="2211"/>
                  <a:pt x="9433" y="4512"/>
                  <a:pt x="8008" y="4512"/>
                </a:cubicBezTo>
                <a:cubicBezTo>
                  <a:pt x="6164" y="4512"/>
                  <a:pt x="5905" y="239"/>
                  <a:pt x="4097" y="601"/>
                </a:cubicBezTo>
                <a:cubicBezTo>
                  <a:pt x="3471" y="726"/>
                  <a:pt x="3549" y="973"/>
                  <a:pt x="3195" y="1504"/>
                </a:cubicBezTo>
                <a:cubicBezTo>
                  <a:pt x="-199" y="6596"/>
                  <a:pt x="8068" y="17119"/>
                  <a:pt x="2593" y="19852"/>
                </a:cubicBezTo>
                <a:cubicBezTo>
                  <a:pt x="1578" y="20359"/>
                  <a:pt x="546" y="16370"/>
                  <a:pt x="187" y="17446"/>
                </a:cubicBezTo>
                <a:cubicBezTo>
                  <a:pt x="-451" y="19360"/>
                  <a:pt x="1020" y="23609"/>
                  <a:pt x="2894" y="22860"/>
                </a:cubicBezTo>
                <a:cubicBezTo>
                  <a:pt x="4603" y="22177"/>
                  <a:pt x="4581" y="19579"/>
                  <a:pt x="5601" y="18047"/>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42" name="Google Shape;1742;p127"/>
          <p:cNvSpPr/>
          <p:nvPr/>
        </p:nvSpPr>
        <p:spPr>
          <a:xfrm>
            <a:off x="3584245" y="2798519"/>
            <a:ext cx="1679925" cy="674350"/>
          </a:xfrm>
          <a:custGeom>
            <a:avLst/>
            <a:gdLst/>
            <a:ahLst/>
            <a:cxnLst/>
            <a:rect l="l" t="t" r="r" b="b"/>
            <a:pathLst>
              <a:path w="67197" h="26974" extrusionOk="0">
                <a:moveTo>
                  <a:pt x="3471" y="11766"/>
                </a:moveTo>
                <a:cubicBezTo>
                  <a:pt x="3039" y="13922"/>
                  <a:pt x="2730" y="18767"/>
                  <a:pt x="764" y="17782"/>
                </a:cubicBezTo>
                <a:cubicBezTo>
                  <a:pt x="-1280" y="16758"/>
                  <a:pt x="1393" y="13126"/>
                  <a:pt x="2569" y="11165"/>
                </a:cubicBezTo>
                <a:cubicBezTo>
                  <a:pt x="3586" y="9469"/>
                  <a:pt x="6284" y="12775"/>
                  <a:pt x="7682" y="14173"/>
                </a:cubicBezTo>
                <a:cubicBezTo>
                  <a:pt x="8236" y="14727"/>
                  <a:pt x="10270" y="15677"/>
                  <a:pt x="9487" y="15677"/>
                </a:cubicBezTo>
                <a:cubicBezTo>
                  <a:pt x="7279" y="15677"/>
                  <a:pt x="6210" y="10240"/>
                  <a:pt x="4373" y="11466"/>
                </a:cubicBezTo>
                <a:cubicBezTo>
                  <a:pt x="2000" y="13050"/>
                  <a:pt x="5497" y="17213"/>
                  <a:pt x="7080" y="19587"/>
                </a:cubicBezTo>
                <a:cubicBezTo>
                  <a:pt x="12633" y="27914"/>
                  <a:pt x="26971" y="28177"/>
                  <a:pt x="36558" y="25302"/>
                </a:cubicBezTo>
                <a:cubicBezTo>
                  <a:pt x="45323" y="22674"/>
                  <a:pt x="53640" y="17403"/>
                  <a:pt x="59719" y="10563"/>
                </a:cubicBezTo>
                <a:cubicBezTo>
                  <a:pt x="62107" y="7877"/>
                  <a:pt x="66742" y="4452"/>
                  <a:pt x="65133" y="1239"/>
                </a:cubicBezTo>
                <a:cubicBezTo>
                  <a:pt x="64169" y="-686"/>
                  <a:pt x="57493" y="3284"/>
                  <a:pt x="59418" y="4247"/>
                </a:cubicBezTo>
                <a:cubicBezTo>
                  <a:pt x="60421" y="4748"/>
                  <a:pt x="61508" y="3386"/>
                  <a:pt x="62426" y="2743"/>
                </a:cubicBezTo>
                <a:cubicBezTo>
                  <a:pt x="63750" y="1816"/>
                  <a:pt x="65494" y="-807"/>
                  <a:pt x="66637" y="336"/>
                </a:cubicBezTo>
                <a:cubicBezTo>
                  <a:pt x="68282" y="1981"/>
                  <a:pt x="65734" y="4929"/>
                  <a:pt x="65734" y="7255"/>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43" name="Google Shape;1743;p127"/>
          <p:cNvSpPr/>
          <p:nvPr/>
        </p:nvSpPr>
        <p:spPr>
          <a:xfrm>
            <a:off x="5784633" y="1974725"/>
            <a:ext cx="232525" cy="501350"/>
          </a:xfrm>
          <a:custGeom>
            <a:avLst/>
            <a:gdLst/>
            <a:ahLst/>
            <a:cxnLst/>
            <a:rect l="l" t="t" r="r" b="b"/>
            <a:pathLst>
              <a:path w="9301" h="20054" extrusionOk="0">
                <a:moveTo>
                  <a:pt x="1482" y="16143"/>
                </a:moveTo>
                <a:cubicBezTo>
                  <a:pt x="3567" y="16739"/>
                  <a:pt x="5092" y="20957"/>
                  <a:pt x="6896" y="19753"/>
                </a:cubicBezTo>
                <a:cubicBezTo>
                  <a:pt x="8271" y="18835"/>
                  <a:pt x="7360" y="16419"/>
                  <a:pt x="8099" y="14940"/>
                </a:cubicBezTo>
                <a:cubicBezTo>
                  <a:pt x="8600" y="13937"/>
                  <a:pt x="7682" y="17676"/>
                  <a:pt x="6595" y="17948"/>
                </a:cubicBezTo>
                <a:cubicBezTo>
                  <a:pt x="5811" y="18144"/>
                  <a:pt x="5472" y="16647"/>
                  <a:pt x="5392" y="15843"/>
                </a:cubicBezTo>
                <a:cubicBezTo>
                  <a:pt x="4903" y="10953"/>
                  <a:pt x="5693" y="6018"/>
                  <a:pt x="5693" y="1104"/>
                </a:cubicBezTo>
                <a:cubicBezTo>
                  <a:pt x="5693" y="-982"/>
                  <a:pt x="-578" y="6449"/>
                  <a:pt x="579" y="4713"/>
                </a:cubicBezTo>
                <a:cubicBezTo>
                  <a:pt x="1720" y="3001"/>
                  <a:pt x="2950" y="1122"/>
                  <a:pt x="4790" y="202"/>
                </a:cubicBezTo>
                <a:cubicBezTo>
                  <a:pt x="6407" y="-606"/>
                  <a:pt x="7587" y="2639"/>
                  <a:pt x="9302" y="3209"/>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44" name="Google Shape;1744;p127"/>
          <p:cNvSpPr/>
          <p:nvPr/>
        </p:nvSpPr>
        <p:spPr>
          <a:xfrm>
            <a:off x="3424618" y="1388173"/>
            <a:ext cx="2403600" cy="535925"/>
          </a:xfrm>
          <a:custGeom>
            <a:avLst/>
            <a:gdLst/>
            <a:ahLst/>
            <a:cxnLst/>
            <a:rect l="l" t="t" r="r" b="b"/>
            <a:pathLst>
              <a:path w="96144" h="21437" extrusionOk="0">
                <a:moveTo>
                  <a:pt x="832" y="13437"/>
                </a:moveTo>
                <a:cubicBezTo>
                  <a:pt x="832" y="15643"/>
                  <a:pt x="832" y="17848"/>
                  <a:pt x="832" y="20054"/>
                </a:cubicBezTo>
                <a:cubicBezTo>
                  <a:pt x="832" y="21767"/>
                  <a:pt x="7358" y="18249"/>
                  <a:pt x="5645" y="18249"/>
                </a:cubicBezTo>
                <a:cubicBezTo>
                  <a:pt x="4560" y="18249"/>
                  <a:pt x="3806" y="19403"/>
                  <a:pt x="2938" y="20054"/>
                </a:cubicBezTo>
                <a:cubicBezTo>
                  <a:pt x="2291" y="20539"/>
                  <a:pt x="1555" y="21619"/>
                  <a:pt x="832" y="21257"/>
                </a:cubicBezTo>
                <a:cubicBezTo>
                  <a:pt x="-2402" y="19639"/>
                  <a:pt x="5168" y="15152"/>
                  <a:pt x="8352" y="13437"/>
                </a:cubicBezTo>
                <a:cubicBezTo>
                  <a:pt x="16030" y="9302"/>
                  <a:pt x="24311" y="5226"/>
                  <a:pt x="33017" y="4714"/>
                </a:cubicBezTo>
                <a:cubicBezTo>
                  <a:pt x="46747" y="3906"/>
                  <a:pt x="60495" y="3416"/>
                  <a:pt x="74225" y="2608"/>
                </a:cubicBezTo>
                <a:cubicBezTo>
                  <a:pt x="80638" y="2230"/>
                  <a:pt x="95730" y="9526"/>
                  <a:pt x="93475" y="3511"/>
                </a:cubicBezTo>
                <a:cubicBezTo>
                  <a:pt x="93074" y="2441"/>
                  <a:pt x="91765" y="-606"/>
                  <a:pt x="92573" y="202"/>
                </a:cubicBezTo>
                <a:cubicBezTo>
                  <a:pt x="94381" y="2010"/>
                  <a:pt x="96832" y="4747"/>
                  <a:pt x="95882" y="7120"/>
                </a:cubicBezTo>
                <a:cubicBezTo>
                  <a:pt x="95375" y="8386"/>
                  <a:pt x="93265" y="7893"/>
                  <a:pt x="91971" y="8323"/>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45" name="Google Shape;1745;p127"/>
          <p:cNvSpPr/>
          <p:nvPr/>
        </p:nvSpPr>
        <p:spPr>
          <a:xfrm>
            <a:off x="3747007" y="2137360"/>
            <a:ext cx="841400" cy="1617050"/>
          </a:xfrm>
          <a:custGeom>
            <a:avLst/>
            <a:gdLst/>
            <a:ahLst/>
            <a:cxnLst/>
            <a:rect l="l" t="t" r="r" b="b"/>
            <a:pathLst>
              <a:path w="33656" h="64682" extrusionOk="0">
                <a:moveTo>
                  <a:pt x="7789" y="916"/>
                </a:moveTo>
                <a:cubicBezTo>
                  <a:pt x="5281" y="916"/>
                  <a:pt x="879" y="-1217"/>
                  <a:pt x="270" y="1216"/>
                </a:cubicBezTo>
                <a:cubicBezTo>
                  <a:pt x="-131" y="2820"/>
                  <a:pt x="-6" y="6769"/>
                  <a:pt x="1473" y="6029"/>
                </a:cubicBezTo>
                <a:cubicBezTo>
                  <a:pt x="2564" y="5483"/>
                  <a:pt x="-144" y="3096"/>
                  <a:pt x="871" y="2419"/>
                </a:cubicBezTo>
                <a:cubicBezTo>
                  <a:pt x="3403" y="729"/>
                  <a:pt x="6984" y="3560"/>
                  <a:pt x="9594" y="5127"/>
                </a:cubicBezTo>
                <a:cubicBezTo>
                  <a:pt x="17212" y="9700"/>
                  <a:pt x="23541" y="17112"/>
                  <a:pt x="27040" y="25279"/>
                </a:cubicBezTo>
                <a:cubicBezTo>
                  <a:pt x="30709" y="33842"/>
                  <a:pt x="30950" y="43636"/>
                  <a:pt x="30950" y="52952"/>
                </a:cubicBezTo>
                <a:cubicBezTo>
                  <a:pt x="30950" y="56862"/>
                  <a:pt x="34860" y="64683"/>
                  <a:pt x="30950" y="64683"/>
                </a:cubicBezTo>
                <a:cubicBezTo>
                  <a:pt x="30942" y="64683"/>
                  <a:pt x="28038" y="59979"/>
                  <a:pt x="27942" y="60171"/>
                </a:cubicBezTo>
                <a:cubicBezTo>
                  <a:pt x="27218" y="61617"/>
                  <a:pt x="28764" y="64065"/>
                  <a:pt x="30349" y="64382"/>
                </a:cubicBezTo>
                <a:cubicBezTo>
                  <a:pt x="32023" y="64717"/>
                  <a:pt x="32710" y="61893"/>
                  <a:pt x="33657" y="60472"/>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46" name="Google Shape;1746;p127"/>
          <p:cNvSpPr/>
          <p:nvPr/>
        </p:nvSpPr>
        <p:spPr>
          <a:xfrm>
            <a:off x="5143881" y="2811423"/>
            <a:ext cx="688600" cy="953825"/>
          </a:xfrm>
          <a:custGeom>
            <a:avLst/>
            <a:gdLst/>
            <a:ahLst/>
            <a:cxnLst/>
            <a:rect l="l" t="t" r="r" b="b"/>
            <a:pathLst>
              <a:path w="27544" h="38153" extrusionOk="0">
                <a:moveTo>
                  <a:pt x="21096" y="2828"/>
                </a:moveTo>
                <a:cubicBezTo>
                  <a:pt x="20851" y="3806"/>
                  <a:pt x="19787" y="5836"/>
                  <a:pt x="20795" y="5836"/>
                </a:cubicBezTo>
                <a:cubicBezTo>
                  <a:pt x="22948" y="5836"/>
                  <a:pt x="21804" y="921"/>
                  <a:pt x="23803" y="121"/>
                </a:cubicBezTo>
                <a:cubicBezTo>
                  <a:pt x="26223" y="-848"/>
                  <a:pt x="24204" y="7340"/>
                  <a:pt x="26811" y="7340"/>
                </a:cubicBezTo>
                <a:cubicBezTo>
                  <a:pt x="28786" y="7340"/>
                  <a:pt x="26279" y="2549"/>
                  <a:pt x="24405" y="1926"/>
                </a:cubicBezTo>
                <a:cubicBezTo>
                  <a:pt x="22259" y="1212"/>
                  <a:pt x="23074" y="6288"/>
                  <a:pt x="22901" y="8543"/>
                </a:cubicBezTo>
                <a:cubicBezTo>
                  <a:pt x="22498" y="13791"/>
                  <a:pt x="21007" y="19203"/>
                  <a:pt x="18088" y="23583"/>
                </a:cubicBezTo>
                <a:cubicBezTo>
                  <a:pt x="14819" y="28489"/>
                  <a:pt x="9758" y="32043"/>
                  <a:pt x="4853" y="35314"/>
                </a:cubicBezTo>
                <a:cubicBezTo>
                  <a:pt x="3877" y="35965"/>
                  <a:pt x="2249" y="37456"/>
                  <a:pt x="1545" y="36517"/>
                </a:cubicBezTo>
                <a:cubicBezTo>
                  <a:pt x="801" y="35525"/>
                  <a:pt x="2055" y="34084"/>
                  <a:pt x="2447" y="32907"/>
                </a:cubicBezTo>
                <a:cubicBezTo>
                  <a:pt x="2808" y="31823"/>
                  <a:pt x="2542" y="28789"/>
                  <a:pt x="3349" y="29599"/>
                </a:cubicBezTo>
                <a:cubicBezTo>
                  <a:pt x="5255" y="31511"/>
                  <a:pt x="-1568" y="35209"/>
                  <a:pt x="341" y="37118"/>
                </a:cubicBezTo>
                <a:cubicBezTo>
                  <a:pt x="1775" y="38552"/>
                  <a:pt x="4329" y="38021"/>
                  <a:pt x="6357" y="38021"/>
                </a:cubicBezTo>
              </a:path>
            </a:pathLst>
          </a:custGeom>
          <a:noFill/>
          <a:ln w="28575" cap="flat" cmpd="sng">
            <a:solidFill>
              <a:schemeClr val="dk2"/>
            </a:solidFill>
            <a:prstDash val="solid"/>
            <a:round/>
            <a:headEnd type="none" w="med" len="med"/>
            <a:tailEnd type="none" w="med" len="med"/>
          </a:ln>
        </p:spPr>
        <p:txBody>
          <a:bodyPr/>
          <a:lstStyle/>
          <a:p>
            <a:endParaRPr lang="en-US"/>
          </a:p>
        </p:txBody>
      </p:sp>
      <p:sp>
        <p:nvSpPr>
          <p:cNvPr id="1747" name="Google Shape;1747;p127"/>
          <p:cNvSpPr/>
          <p:nvPr/>
        </p:nvSpPr>
        <p:spPr>
          <a:xfrm>
            <a:off x="2863586" y="3041609"/>
            <a:ext cx="554325" cy="908300"/>
          </a:xfrm>
          <a:custGeom>
            <a:avLst/>
            <a:gdLst/>
            <a:ahLst/>
            <a:cxnLst/>
            <a:rect l="l" t="t" r="r" b="b"/>
            <a:pathLst>
              <a:path w="22173" h="36332" extrusionOk="0">
                <a:moveTo>
                  <a:pt x="715" y="2946"/>
                </a:moveTo>
                <a:cubicBezTo>
                  <a:pt x="715" y="4650"/>
                  <a:pt x="-809" y="8821"/>
                  <a:pt x="715" y="8059"/>
                </a:cubicBezTo>
                <a:cubicBezTo>
                  <a:pt x="3130" y="6852"/>
                  <a:pt x="661" y="1858"/>
                  <a:pt x="2821" y="239"/>
                </a:cubicBezTo>
                <a:cubicBezTo>
                  <a:pt x="4602" y="-1096"/>
                  <a:pt x="5735" y="3662"/>
                  <a:pt x="6731" y="5653"/>
                </a:cubicBezTo>
                <a:cubicBezTo>
                  <a:pt x="7193" y="6576"/>
                  <a:pt x="8235" y="9392"/>
                  <a:pt x="8235" y="8360"/>
                </a:cubicBezTo>
                <a:cubicBezTo>
                  <a:pt x="8235" y="5468"/>
                  <a:pt x="6009" y="2434"/>
                  <a:pt x="3422" y="1141"/>
                </a:cubicBezTo>
                <a:cubicBezTo>
                  <a:pt x="2435" y="648"/>
                  <a:pt x="3422" y="3347"/>
                  <a:pt x="3422" y="4450"/>
                </a:cubicBezTo>
                <a:cubicBezTo>
                  <a:pt x="3422" y="6465"/>
                  <a:pt x="2988" y="8458"/>
                  <a:pt x="2821" y="10466"/>
                </a:cubicBezTo>
                <a:cubicBezTo>
                  <a:pt x="2355" y="16070"/>
                  <a:pt x="3912" y="21841"/>
                  <a:pt x="6129" y="27009"/>
                </a:cubicBezTo>
                <a:cubicBezTo>
                  <a:pt x="7598" y="30433"/>
                  <a:pt x="12719" y="30712"/>
                  <a:pt x="16356" y="31521"/>
                </a:cubicBezTo>
                <a:cubicBezTo>
                  <a:pt x="17934" y="31872"/>
                  <a:pt x="21679" y="33656"/>
                  <a:pt x="21169" y="32122"/>
                </a:cubicBezTo>
                <a:cubicBezTo>
                  <a:pt x="20686" y="30670"/>
                  <a:pt x="18453" y="30673"/>
                  <a:pt x="17258" y="29716"/>
                </a:cubicBezTo>
                <a:cubicBezTo>
                  <a:pt x="15821" y="28566"/>
                  <a:pt x="22895" y="30777"/>
                  <a:pt x="22071" y="32423"/>
                </a:cubicBezTo>
                <a:cubicBezTo>
                  <a:pt x="21146" y="34271"/>
                  <a:pt x="18979" y="35188"/>
                  <a:pt x="17258" y="36333"/>
                </a:cubicBezTo>
              </a:path>
            </a:pathLst>
          </a:custGeom>
          <a:noFill/>
          <a:ln w="28575" cap="flat" cmpd="sng">
            <a:solidFill>
              <a:schemeClr val="dk2"/>
            </a:solidFill>
            <a:prstDash val="solid"/>
            <a:round/>
            <a:headEnd type="none" w="med" len="med"/>
            <a:tailEnd type="none" w="med" len="med"/>
          </a:ln>
        </p:spPr>
        <p:txBody>
          <a:bodyPr/>
          <a:lstStyle/>
          <a:p>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128"/>
          <p:cNvSpPr/>
          <p:nvPr/>
        </p:nvSpPr>
        <p:spPr>
          <a:xfrm>
            <a:off x="371400" y="347875"/>
            <a:ext cx="45993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Lexend"/>
                <a:ea typeface="Lexend"/>
                <a:cs typeface="Lexend"/>
                <a:sym typeface="Lexend"/>
              </a:rPr>
              <a:t>The Curse of Evaluation</a:t>
            </a:r>
            <a:endParaRPr sz="2800">
              <a:latin typeface="Lexend"/>
              <a:ea typeface="Lexend"/>
              <a:cs typeface="Lexend"/>
              <a:sym typeface="Lexend"/>
            </a:endParaRPr>
          </a:p>
        </p:txBody>
      </p:sp>
      <p:sp>
        <p:nvSpPr>
          <p:cNvPr id="1753" name="Google Shape;1753;p128"/>
          <p:cNvSpPr txBox="1"/>
          <p:nvPr/>
        </p:nvSpPr>
        <p:spPr>
          <a:xfrm>
            <a:off x="371400" y="1193400"/>
            <a:ext cx="7546800" cy="30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95959"/>
                </a:solidFill>
                <a:latin typeface="Lexend"/>
                <a:ea typeface="Lexend"/>
                <a:cs typeface="Lexend"/>
                <a:sym typeface="Lexend"/>
              </a:rPr>
              <a:t>Options for evaluation -</a:t>
            </a:r>
            <a:r>
              <a:rPr lang="en">
                <a:solidFill>
                  <a:srgbClr val="595959"/>
                </a:solidFill>
                <a:latin typeface="Lexend"/>
                <a:ea typeface="Lexend"/>
                <a:cs typeface="Lexend"/>
                <a:sym typeface="Lexend"/>
              </a:rPr>
              <a:t> </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a:solidFill>
                  <a:srgbClr val="595959"/>
                </a:solidFill>
                <a:latin typeface="Lexend"/>
                <a:ea typeface="Lexend"/>
                <a:cs typeface="Lexend"/>
                <a:sym typeface="Lexend"/>
              </a:rPr>
              <a:t>(All come with their own pros/cons)</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a:solidFill>
                  <a:srgbClr val="595959"/>
                </a:solidFill>
                <a:latin typeface="Lexend"/>
                <a:ea typeface="Lexend"/>
                <a:cs typeface="Lexend"/>
                <a:sym typeface="Lexend"/>
              </a:rPr>
              <a:t>User judgement (A/B testing, user research metrics)</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a:solidFill>
                  <a:srgbClr val="595959"/>
                </a:solidFill>
                <a:latin typeface="Lexend"/>
                <a:ea typeface="Lexend"/>
                <a:cs typeface="Lexend"/>
                <a:sym typeface="Lexend"/>
              </a:rPr>
              <a:t>LLM-as-a-judge (better: a different LLM as a judge or multiple LLM judges)</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a:solidFill>
                  <a:srgbClr val="595959"/>
                </a:solidFill>
                <a:latin typeface="Lexend"/>
                <a:ea typeface="Lexend"/>
                <a:cs typeface="Lexend"/>
                <a:sym typeface="Lexend"/>
              </a:rPr>
              <a:t>Text similarity metrics (similarity in embedding space) between “desired output” and actual output (what is desired output?? Usually need to have a dataset or create your own)</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r>
              <a:rPr lang="en">
                <a:solidFill>
                  <a:srgbClr val="595959"/>
                </a:solidFill>
                <a:latin typeface="Lexend"/>
                <a:ea typeface="Lexend"/>
                <a:cs typeface="Lexend"/>
                <a:sym typeface="Lexend"/>
              </a:rPr>
              <a:t>Basic metrics (latency/cost of inference)</a:t>
            </a: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a:p>
            <a:pPr marL="0" lvl="0" indent="0" algn="l" rtl="0">
              <a:spcBef>
                <a:spcPts val="0"/>
              </a:spcBef>
              <a:spcAft>
                <a:spcPts val="0"/>
              </a:spcAft>
              <a:buNone/>
            </a:pPr>
            <a:endParaRPr>
              <a:solidFill>
                <a:srgbClr val="595959"/>
              </a:solidFill>
              <a:latin typeface="Lexend"/>
              <a:ea typeface="Lexend"/>
              <a:cs typeface="Lexend"/>
              <a:sym typeface="Lexen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129"/>
          <p:cNvSpPr/>
          <p:nvPr/>
        </p:nvSpPr>
        <p:spPr>
          <a:xfrm>
            <a:off x="371400" y="347875"/>
            <a:ext cx="45993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Lexend"/>
                <a:ea typeface="Lexend"/>
                <a:cs typeface="Lexend"/>
                <a:sym typeface="Lexend"/>
              </a:rPr>
              <a:t>Before you build it…</a:t>
            </a:r>
            <a:endParaRPr sz="2800">
              <a:latin typeface="Lexend"/>
              <a:ea typeface="Lexend"/>
              <a:cs typeface="Lexend"/>
              <a:sym typeface="Lexend"/>
            </a:endParaRPr>
          </a:p>
        </p:txBody>
      </p:sp>
      <p:sp>
        <p:nvSpPr>
          <p:cNvPr id="1759" name="Google Shape;1759;p129"/>
          <p:cNvSpPr txBox="1"/>
          <p:nvPr/>
        </p:nvSpPr>
        <p:spPr>
          <a:xfrm>
            <a:off x="371400" y="1193400"/>
            <a:ext cx="7546800" cy="30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595959"/>
                </a:solidFill>
                <a:latin typeface="Lexend"/>
                <a:ea typeface="Lexend"/>
                <a:cs typeface="Lexend"/>
                <a:sym typeface="Lexend"/>
              </a:rPr>
              <a:t>Answer the questions:</a:t>
            </a:r>
            <a:endParaRPr sz="1600" b="1">
              <a:solidFill>
                <a:srgbClr val="595959"/>
              </a:solidFill>
              <a:latin typeface="Lexend"/>
              <a:ea typeface="Lexend"/>
              <a:cs typeface="Lexend"/>
              <a:sym typeface="Lexend"/>
            </a:endParaRPr>
          </a:p>
          <a:p>
            <a:pPr marL="0" lvl="0" indent="0" algn="l" rtl="0">
              <a:spcBef>
                <a:spcPts val="0"/>
              </a:spcBef>
              <a:spcAft>
                <a:spcPts val="0"/>
              </a:spcAft>
              <a:buNone/>
            </a:pPr>
            <a:endParaRPr sz="1600" b="1">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How will you evaluate it? </a:t>
            </a:r>
            <a:endParaRPr sz="1600">
              <a:solidFill>
                <a:srgbClr val="595959"/>
              </a:solidFill>
              <a:latin typeface="Lexend"/>
              <a:ea typeface="Lexend"/>
              <a:cs typeface="Lexend"/>
              <a:sym typeface="Lexend"/>
            </a:endParaRPr>
          </a:p>
          <a:p>
            <a:pPr marL="0" lvl="0" indent="0" algn="l" rtl="0">
              <a:spcBef>
                <a:spcPts val="0"/>
              </a:spcBef>
              <a:spcAft>
                <a:spcPts val="0"/>
              </a:spcAft>
              <a:buNone/>
            </a:pPr>
            <a:r>
              <a:rPr lang="en" sz="1600">
                <a:solidFill>
                  <a:srgbClr val="595959"/>
                </a:solidFill>
                <a:latin typeface="Lexend"/>
                <a:ea typeface="Lexend"/>
                <a:cs typeface="Lexend"/>
                <a:sym typeface="Lexend"/>
              </a:rPr>
              <a:t>What will you need to evaluate it?</a:t>
            </a: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a:p>
            <a:pPr marL="0" lvl="0" indent="0" algn="l" rtl="0">
              <a:spcBef>
                <a:spcPts val="0"/>
              </a:spcBef>
              <a:spcAft>
                <a:spcPts val="0"/>
              </a:spcAft>
              <a:buNone/>
            </a:pPr>
            <a:endParaRPr sz="1600">
              <a:solidFill>
                <a:srgbClr val="595959"/>
              </a:solidFill>
              <a:latin typeface="Lexend"/>
              <a:ea typeface="Lexend"/>
              <a:cs typeface="Lexend"/>
              <a:sym typeface="Lexen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130"/>
          <p:cNvSpPr txBox="1"/>
          <p:nvPr/>
        </p:nvSpPr>
        <p:spPr>
          <a:xfrm>
            <a:off x="503825" y="1457725"/>
            <a:ext cx="4722300" cy="14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rgbClr val="595959"/>
                </a:solidFill>
                <a:latin typeface="Lexend"/>
                <a:ea typeface="Lexend"/>
                <a:cs typeface="Lexend"/>
                <a:sym typeface="Lexend"/>
              </a:rPr>
              <a:t>Beyond language…</a:t>
            </a:r>
            <a:endParaRPr sz="5000">
              <a:solidFill>
                <a:srgbClr val="595959"/>
              </a:solidFill>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a:spLocks noGrp="1"/>
          </p:cNvSpPr>
          <p:nvPr>
            <p:ph type="sldNum" idx="4294967295"/>
          </p:nvPr>
        </p:nvSpPr>
        <p:spPr>
          <a:xfrm>
            <a:off x="8333701" y="298859"/>
            <a:ext cx="489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9</a:t>
            </a:fld>
            <a:endParaRPr>
              <a:solidFill>
                <a:schemeClr val="dk1"/>
              </a:solidFill>
            </a:endParaRPr>
          </a:p>
        </p:txBody>
      </p:sp>
      <p:sp>
        <p:nvSpPr>
          <p:cNvPr id="551" name="Google Shape;551;p52"/>
          <p:cNvSpPr txBox="1"/>
          <p:nvPr/>
        </p:nvSpPr>
        <p:spPr>
          <a:xfrm>
            <a:off x="311700" y="339750"/>
            <a:ext cx="2688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latin typeface="Lexend"/>
                <a:ea typeface="Lexend"/>
                <a:cs typeface="Lexend"/>
                <a:sym typeface="Lexend"/>
              </a:rPr>
              <a:t>Self Attention</a:t>
            </a:r>
            <a:endParaRPr sz="2800">
              <a:solidFill>
                <a:srgbClr val="000000"/>
              </a:solidFill>
              <a:latin typeface="Lexend"/>
              <a:ea typeface="Lexend"/>
              <a:cs typeface="Lexend"/>
              <a:sym typeface="Lexend"/>
            </a:endParaRPr>
          </a:p>
        </p:txBody>
      </p:sp>
      <p:sp>
        <p:nvSpPr>
          <p:cNvPr id="552" name="Google Shape;552;p52"/>
          <p:cNvSpPr/>
          <p:nvPr/>
        </p:nvSpPr>
        <p:spPr>
          <a:xfrm>
            <a:off x="3117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bank</a:t>
            </a:r>
            <a:endParaRPr>
              <a:solidFill>
                <a:srgbClr val="595959"/>
              </a:solidFill>
              <a:latin typeface="Lexend"/>
              <a:ea typeface="Lexend"/>
              <a:cs typeface="Lexend"/>
              <a:sym typeface="Lexend"/>
            </a:endParaRPr>
          </a:p>
        </p:txBody>
      </p:sp>
      <p:sp>
        <p:nvSpPr>
          <p:cNvPr id="553" name="Google Shape;553;p52"/>
          <p:cNvSpPr/>
          <p:nvPr/>
        </p:nvSpPr>
        <p:spPr>
          <a:xfrm>
            <a:off x="14100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of</a:t>
            </a:r>
            <a:endParaRPr>
              <a:solidFill>
                <a:srgbClr val="595959"/>
              </a:solidFill>
              <a:latin typeface="Lexend"/>
              <a:ea typeface="Lexend"/>
              <a:cs typeface="Lexend"/>
              <a:sym typeface="Lexend"/>
            </a:endParaRPr>
          </a:p>
        </p:txBody>
      </p:sp>
      <p:sp>
        <p:nvSpPr>
          <p:cNvPr id="554" name="Google Shape;554;p52"/>
          <p:cNvSpPr/>
          <p:nvPr/>
        </p:nvSpPr>
        <p:spPr>
          <a:xfrm>
            <a:off x="250840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the</a:t>
            </a:r>
            <a:endParaRPr>
              <a:solidFill>
                <a:srgbClr val="595959"/>
              </a:solidFill>
              <a:latin typeface="Lexend"/>
              <a:ea typeface="Lexend"/>
              <a:cs typeface="Lexend"/>
              <a:sym typeface="Lexend"/>
            </a:endParaRPr>
          </a:p>
        </p:txBody>
      </p:sp>
      <p:sp>
        <p:nvSpPr>
          <p:cNvPr id="555" name="Google Shape;555;p52"/>
          <p:cNvSpPr/>
          <p:nvPr/>
        </p:nvSpPr>
        <p:spPr>
          <a:xfrm>
            <a:off x="3606750" y="1112300"/>
            <a:ext cx="948900" cy="419400"/>
          </a:xfrm>
          <a:prstGeom prst="rect">
            <a:avLst/>
          </a:prstGeom>
          <a:solidFill>
            <a:srgbClr val="E2E4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river</a:t>
            </a:r>
            <a:endParaRPr>
              <a:solidFill>
                <a:srgbClr val="595959"/>
              </a:solidFill>
              <a:latin typeface="Lexend"/>
              <a:ea typeface="Lexend"/>
              <a:cs typeface="Lexend"/>
              <a:sym typeface="Lexend"/>
            </a:endParaRPr>
          </a:p>
        </p:txBody>
      </p:sp>
      <p:sp>
        <p:nvSpPr>
          <p:cNvPr id="556" name="Google Shape;556;p52"/>
          <p:cNvSpPr txBox="1"/>
          <p:nvPr/>
        </p:nvSpPr>
        <p:spPr>
          <a:xfrm>
            <a:off x="4603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557" name="Google Shape;557;p52"/>
          <p:cNvSpPr txBox="1"/>
          <p:nvPr/>
        </p:nvSpPr>
        <p:spPr>
          <a:xfrm>
            <a:off x="15587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558" name="Google Shape;558;p52"/>
          <p:cNvSpPr txBox="1"/>
          <p:nvPr/>
        </p:nvSpPr>
        <p:spPr>
          <a:xfrm>
            <a:off x="265705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559" name="Google Shape;559;p52"/>
          <p:cNvSpPr txBox="1"/>
          <p:nvPr/>
        </p:nvSpPr>
        <p:spPr>
          <a:xfrm>
            <a:off x="3755400" y="162057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v</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560" name="Google Shape;560;p52"/>
          <p:cNvSpPr txBox="1"/>
          <p:nvPr/>
        </p:nvSpPr>
        <p:spPr>
          <a:xfrm>
            <a:off x="4572000" y="1620575"/>
            <a:ext cx="28827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Vector Embeddings</a:t>
            </a:r>
            <a:endParaRPr sz="1800">
              <a:solidFill>
                <a:srgbClr val="595959"/>
              </a:solidFill>
              <a:latin typeface="Lexend"/>
              <a:ea typeface="Lexend"/>
              <a:cs typeface="Lexend"/>
              <a:sym typeface="Lexend"/>
            </a:endParaRPr>
          </a:p>
        </p:txBody>
      </p:sp>
      <p:sp>
        <p:nvSpPr>
          <p:cNvPr id="561" name="Google Shape;561;p52"/>
          <p:cNvSpPr/>
          <p:nvPr/>
        </p:nvSpPr>
        <p:spPr>
          <a:xfrm>
            <a:off x="311700" y="2008900"/>
            <a:ext cx="4260300" cy="4194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Lexend"/>
                <a:ea typeface="Lexend"/>
                <a:cs typeface="Lexend"/>
                <a:sym typeface="Lexend"/>
              </a:rPr>
              <a:t>Improve embeddings with context</a:t>
            </a:r>
            <a:endParaRPr>
              <a:solidFill>
                <a:srgbClr val="595959"/>
              </a:solidFill>
              <a:latin typeface="Lexend"/>
              <a:ea typeface="Lexend"/>
              <a:cs typeface="Lexend"/>
              <a:sym typeface="Lexend"/>
            </a:endParaRPr>
          </a:p>
        </p:txBody>
      </p:sp>
      <p:sp>
        <p:nvSpPr>
          <p:cNvPr id="562" name="Google Shape;562;p52"/>
          <p:cNvSpPr txBox="1"/>
          <p:nvPr/>
        </p:nvSpPr>
        <p:spPr>
          <a:xfrm>
            <a:off x="4685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1</a:t>
            </a:r>
            <a:endParaRPr sz="1800" baseline="-25000">
              <a:solidFill>
                <a:srgbClr val="595959"/>
              </a:solidFill>
              <a:latin typeface="Lexend"/>
              <a:ea typeface="Lexend"/>
              <a:cs typeface="Lexend"/>
              <a:sym typeface="Lexend"/>
            </a:endParaRPr>
          </a:p>
        </p:txBody>
      </p:sp>
      <p:sp>
        <p:nvSpPr>
          <p:cNvPr id="563" name="Google Shape;563;p52"/>
          <p:cNvSpPr txBox="1"/>
          <p:nvPr/>
        </p:nvSpPr>
        <p:spPr>
          <a:xfrm>
            <a:off x="15668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2</a:t>
            </a:r>
            <a:endParaRPr sz="1800" baseline="-25000">
              <a:solidFill>
                <a:srgbClr val="595959"/>
              </a:solidFill>
              <a:latin typeface="Lexend"/>
              <a:ea typeface="Lexend"/>
              <a:cs typeface="Lexend"/>
              <a:sym typeface="Lexend"/>
            </a:endParaRPr>
          </a:p>
        </p:txBody>
      </p:sp>
      <p:sp>
        <p:nvSpPr>
          <p:cNvPr id="564" name="Google Shape;564;p52"/>
          <p:cNvSpPr txBox="1"/>
          <p:nvPr/>
        </p:nvSpPr>
        <p:spPr>
          <a:xfrm>
            <a:off x="266522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3</a:t>
            </a:r>
            <a:endParaRPr sz="1800" baseline="-25000">
              <a:solidFill>
                <a:srgbClr val="595959"/>
              </a:solidFill>
              <a:latin typeface="Lexend"/>
              <a:ea typeface="Lexend"/>
              <a:cs typeface="Lexend"/>
              <a:sym typeface="Lexend"/>
            </a:endParaRPr>
          </a:p>
        </p:txBody>
      </p:sp>
      <p:sp>
        <p:nvSpPr>
          <p:cNvPr id="565" name="Google Shape;565;p52"/>
          <p:cNvSpPr txBox="1"/>
          <p:nvPr/>
        </p:nvSpPr>
        <p:spPr>
          <a:xfrm>
            <a:off x="3763575" y="2570025"/>
            <a:ext cx="6516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y</a:t>
            </a:r>
            <a:r>
              <a:rPr lang="en" sz="1800" baseline="-25000">
                <a:solidFill>
                  <a:srgbClr val="595959"/>
                </a:solidFill>
                <a:latin typeface="Lexend"/>
                <a:ea typeface="Lexend"/>
                <a:cs typeface="Lexend"/>
                <a:sym typeface="Lexend"/>
              </a:rPr>
              <a:t>4</a:t>
            </a:r>
            <a:endParaRPr sz="1800" baseline="-25000">
              <a:solidFill>
                <a:srgbClr val="595959"/>
              </a:solidFill>
              <a:latin typeface="Lexend"/>
              <a:ea typeface="Lexend"/>
              <a:cs typeface="Lexend"/>
              <a:sym typeface="Lexend"/>
            </a:endParaRPr>
          </a:p>
        </p:txBody>
      </p:sp>
      <p:sp>
        <p:nvSpPr>
          <p:cNvPr id="566" name="Google Shape;566;p52"/>
          <p:cNvSpPr txBox="1"/>
          <p:nvPr/>
        </p:nvSpPr>
        <p:spPr>
          <a:xfrm>
            <a:off x="4572000" y="2702125"/>
            <a:ext cx="36894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Lexend"/>
                <a:ea typeface="Lexend"/>
                <a:cs typeface="Lexend"/>
                <a:sym typeface="Lexend"/>
              </a:rPr>
              <a:t>← New representations that are better than original embeddings</a:t>
            </a:r>
            <a:endParaRPr sz="1800">
              <a:solidFill>
                <a:srgbClr val="595959"/>
              </a:solidFill>
              <a:latin typeface="Lexend"/>
              <a:ea typeface="Lexend"/>
              <a:cs typeface="Lexend"/>
              <a:sym typeface="Lexen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131"/>
          <p:cNvSpPr txBox="1">
            <a:spLocks noGrp="1"/>
          </p:cNvSpPr>
          <p:nvPr>
            <p:ph type="sldNum" idx="4294967295"/>
          </p:nvPr>
        </p:nvSpPr>
        <p:spPr>
          <a:xfrm>
            <a:off x="8333701" y="298859"/>
            <a:ext cx="489000" cy="502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dk1"/>
                </a:solidFill>
              </a:rPr>
              <a:t>90</a:t>
            </a:fld>
            <a:endParaRPr>
              <a:solidFill>
                <a:schemeClr val="dk1"/>
              </a:solidFill>
            </a:endParaRPr>
          </a:p>
        </p:txBody>
      </p:sp>
      <p:sp>
        <p:nvSpPr>
          <p:cNvPr id="1770" name="Google Shape;1770;p131"/>
          <p:cNvSpPr/>
          <p:nvPr/>
        </p:nvSpPr>
        <p:spPr>
          <a:xfrm>
            <a:off x="431575" y="435200"/>
            <a:ext cx="5036400" cy="2074500"/>
          </a:xfrm>
          <a:prstGeom prst="rect">
            <a:avLst/>
          </a:prstGeom>
          <a:solidFill>
            <a:schemeClr val="accent3"/>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solidFill>
                  <a:srgbClr val="595959"/>
                </a:solidFill>
                <a:latin typeface="Lexend"/>
                <a:ea typeface="Lexend"/>
                <a:cs typeface="Lexend"/>
                <a:sym typeface="Lexend"/>
              </a:rPr>
              <a:t>Anything you can tokenize, you can use a transformer for!</a:t>
            </a:r>
            <a:endParaRPr sz="3400">
              <a:solidFill>
                <a:srgbClr val="595959"/>
              </a:solidFill>
              <a:latin typeface="Lexend"/>
              <a:ea typeface="Lexend"/>
              <a:cs typeface="Lexend"/>
              <a:sym typeface="Lexend"/>
            </a:endParaRPr>
          </a:p>
        </p:txBody>
      </p:sp>
      <p:sp>
        <p:nvSpPr>
          <p:cNvPr id="1771" name="Google Shape;1771;p131"/>
          <p:cNvSpPr txBox="1"/>
          <p:nvPr/>
        </p:nvSpPr>
        <p:spPr>
          <a:xfrm>
            <a:off x="429425" y="2700575"/>
            <a:ext cx="5036400" cy="10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595959"/>
                </a:solidFill>
                <a:latin typeface="Lexend"/>
                <a:ea typeface="Lexend"/>
                <a:cs typeface="Lexend"/>
                <a:sym typeface="Lexend"/>
              </a:rPr>
              <a:t>Images → </a:t>
            </a:r>
            <a:r>
              <a:rPr lang="en" sz="1500" u="sng">
                <a:solidFill>
                  <a:srgbClr val="595959"/>
                </a:solidFill>
                <a:latin typeface="Lexend"/>
                <a:ea typeface="Lexend"/>
                <a:cs typeface="Lexend"/>
                <a:sym typeface="Lexend"/>
                <a:hlinkClick r:id="rId3">
                  <a:extLst>
                    <a:ext uri="{A12FA001-AC4F-418D-AE19-62706E023703}">
                      <ahyp:hlinkClr xmlns:ahyp="http://schemas.microsoft.com/office/drawing/2018/hyperlinkcolor" val="tx"/>
                    </a:ext>
                  </a:extLst>
                </a:hlinkClick>
              </a:rPr>
              <a:t>CLIP</a:t>
            </a:r>
            <a:r>
              <a:rPr lang="en" sz="1500">
                <a:solidFill>
                  <a:srgbClr val="595959"/>
                </a:solidFill>
                <a:latin typeface="Lexend"/>
                <a:ea typeface="Lexend"/>
                <a:cs typeface="Lexend"/>
                <a:sym typeface="Lexend"/>
              </a:rPr>
              <a:t>, </a:t>
            </a:r>
            <a:r>
              <a:rPr lang="en" sz="1500" u="sng">
                <a:solidFill>
                  <a:srgbClr val="595959"/>
                </a:solidFill>
                <a:latin typeface="Lexend"/>
                <a:ea typeface="Lexend"/>
                <a:cs typeface="Lexend"/>
                <a:sym typeface="Lexend"/>
                <a:hlinkClick r:id="rId4">
                  <a:extLst>
                    <a:ext uri="{A12FA001-AC4F-418D-AE19-62706E023703}">
                      <ahyp:hlinkClr xmlns:ahyp="http://schemas.microsoft.com/office/drawing/2018/hyperlinkcolor" val="tx"/>
                    </a:ext>
                  </a:extLst>
                </a:hlinkClick>
              </a:rPr>
              <a:t>BLIP-2</a:t>
            </a:r>
            <a:endParaRPr sz="1500">
              <a:solidFill>
                <a:srgbClr val="595959"/>
              </a:solidFill>
              <a:latin typeface="Lexend"/>
              <a:ea typeface="Lexend"/>
              <a:cs typeface="Lexend"/>
              <a:sym typeface="Lexend"/>
            </a:endParaRPr>
          </a:p>
          <a:p>
            <a:pPr marL="0" lvl="0" indent="0" algn="l" rtl="0">
              <a:spcBef>
                <a:spcPts val="0"/>
              </a:spcBef>
              <a:spcAft>
                <a:spcPts val="0"/>
              </a:spcAft>
              <a:buNone/>
            </a:pPr>
            <a:r>
              <a:rPr lang="en" sz="1500">
                <a:solidFill>
                  <a:srgbClr val="595959"/>
                </a:solidFill>
                <a:latin typeface="Lexend"/>
                <a:ea typeface="Lexend"/>
                <a:cs typeface="Lexend"/>
                <a:sym typeface="Lexend"/>
              </a:rPr>
              <a:t>Spectograms (speech/audio) → </a:t>
            </a:r>
            <a:r>
              <a:rPr lang="en" sz="1500" u="sng">
                <a:solidFill>
                  <a:srgbClr val="595959"/>
                </a:solidFill>
                <a:latin typeface="Lexend"/>
                <a:ea typeface="Lexend"/>
                <a:cs typeface="Lexend"/>
                <a:sym typeface="Lexend"/>
                <a:hlinkClick r:id="rId5">
                  <a:extLst>
                    <a:ext uri="{A12FA001-AC4F-418D-AE19-62706E023703}">
                      <ahyp:hlinkClr xmlns:ahyp="http://schemas.microsoft.com/office/drawing/2018/hyperlinkcolor" val="tx"/>
                    </a:ext>
                  </a:extLst>
                </a:hlinkClick>
              </a:rPr>
              <a:t>AST</a:t>
            </a:r>
            <a:endParaRPr sz="1500">
              <a:solidFill>
                <a:srgbClr val="595959"/>
              </a:solidFill>
              <a:latin typeface="Lexend"/>
              <a:ea typeface="Lexend"/>
              <a:cs typeface="Lexend"/>
              <a:sym typeface="Lexend"/>
            </a:endParaRPr>
          </a:p>
          <a:p>
            <a:pPr marL="0" lvl="0" indent="0" algn="l" rtl="0">
              <a:spcBef>
                <a:spcPts val="0"/>
              </a:spcBef>
              <a:spcAft>
                <a:spcPts val="0"/>
              </a:spcAft>
              <a:buNone/>
            </a:pPr>
            <a:r>
              <a:rPr lang="en" sz="1500">
                <a:solidFill>
                  <a:srgbClr val="595959"/>
                </a:solidFill>
                <a:latin typeface="Lexend"/>
                <a:ea typeface="Lexend"/>
                <a:cs typeface="Lexend"/>
                <a:sym typeface="Lexend"/>
              </a:rPr>
              <a:t>Time Series → </a:t>
            </a:r>
            <a:r>
              <a:rPr lang="en" sz="1500" u="sng">
                <a:solidFill>
                  <a:srgbClr val="595959"/>
                </a:solidFill>
                <a:latin typeface="Lexend"/>
                <a:ea typeface="Lexend"/>
                <a:cs typeface="Lexend"/>
                <a:sym typeface="Lexend"/>
                <a:hlinkClick r:id="rId6">
                  <a:extLst>
                    <a:ext uri="{A12FA001-AC4F-418D-AE19-62706E023703}">
                      <ahyp:hlinkClr xmlns:ahyp="http://schemas.microsoft.com/office/drawing/2018/hyperlinkcolor" val="tx"/>
                    </a:ext>
                  </a:extLst>
                </a:hlinkClick>
              </a:rPr>
              <a:t>Timer</a:t>
            </a:r>
            <a:r>
              <a:rPr lang="en" sz="1500">
                <a:solidFill>
                  <a:srgbClr val="595959"/>
                </a:solidFill>
                <a:latin typeface="Lexend"/>
                <a:ea typeface="Lexend"/>
                <a:cs typeface="Lexend"/>
                <a:sym typeface="Lexend"/>
              </a:rPr>
              <a:t>, Informer (</a:t>
            </a:r>
            <a:r>
              <a:rPr lang="en" sz="1500" u="sng">
                <a:solidFill>
                  <a:srgbClr val="595959"/>
                </a:solidFill>
                <a:latin typeface="Lexend"/>
                <a:ea typeface="Lexend"/>
                <a:cs typeface="Lexend"/>
                <a:sym typeface="Lexend"/>
                <a:hlinkClick r:id="rId7">
                  <a:extLst>
                    <a:ext uri="{A12FA001-AC4F-418D-AE19-62706E023703}">
                      <ahyp:hlinkClr xmlns:ahyp="http://schemas.microsoft.com/office/drawing/2018/hyperlinkcolor" val="tx"/>
                    </a:ext>
                  </a:extLst>
                </a:hlinkClick>
              </a:rPr>
              <a:t>Autoformer</a:t>
            </a:r>
            <a:r>
              <a:rPr lang="en" sz="1500">
                <a:solidFill>
                  <a:srgbClr val="595959"/>
                </a:solidFill>
                <a:latin typeface="Lexend"/>
                <a:ea typeface="Lexend"/>
                <a:cs typeface="Lexend"/>
                <a:sym typeface="Lexend"/>
              </a:rPr>
              <a:t>)</a:t>
            </a:r>
            <a:endParaRPr sz="1500">
              <a:solidFill>
                <a:srgbClr val="595959"/>
              </a:solidFill>
              <a:latin typeface="Lexend"/>
              <a:ea typeface="Lexend"/>
              <a:cs typeface="Lexend"/>
              <a:sym typeface="Lexend"/>
            </a:endParaRPr>
          </a:p>
          <a:p>
            <a:pPr marL="0" lvl="0" indent="0" algn="l" rtl="0">
              <a:spcBef>
                <a:spcPts val="0"/>
              </a:spcBef>
              <a:spcAft>
                <a:spcPts val="0"/>
              </a:spcAft>
              <a:buNone/>
            </a:pPr>
            <a:r>
              <a:rPr lang="en" sz="1500">
                <a:solidFill>
                  <a:srgbClr val="595959"/>
                </a:solidFill>
                <a:latin typeface="Lexend"/>
                <a:ea typeface="Lexend"/>
                <a:cs typeface="Lexend"/>
                <a:sym typeface="Lexend"/>
              </a:rPr>
              <a:t>Video → </a:t>
            </a:r>
            <a:r>
              <a:rPr lang="en" sz="1500" u="sng">
                <a:solidFill>
                  <a:srgbClr val="595959"/>
                </a:solidFill>
                <a:latin typeface="Lexend"/>
                <a:ea typeface="Lexend"/>
                <a:cs typeface="Lexend"/>
                <a:sym typeface="Lexend"/>
                <a:hlinkClick r:id="rId8">
                  <a:extLst>
                    <a:ext uri="{A12FA001-AC4F-418D-AE19-62706E023703}">
                      <ahyp:hlinkClr xmlns:ahyp="http://schemas.microsoft.com/office/drawing/2018/hyperlinkcolor" val="tx"/>
                    </a:ext>
                  </a:extLst>
                </a:hlinkClick>
              </a:rPr>
              <a:t>CogVideoX</a:t>
            </a:r>
            <a:endParaRPr sz="1500">
              <a:solidFill>
                <a:srgbClr val="595959"/>
              </a:solidFill>
              <a:latin typeface="Lexend"/>
              <a:ea typeface="Lexend"/>
              <a:cs typeface="Lexend"/>
              <a:sym typeface="Lexend"/>
            </a:endParaRPr>
          </a:p>
          <a:p>
            <a:pPr marL="0" lvl="0" indent="0" algn="l" rtl="0">
              <a:spcBef>
                <a:spcPts val="0"/>
              </a:spcBef>
              <a:spcAft>
                <a:spcPts val="0"/>
              </a:spcAft>
              <a:buNone/>
            </a:pPr>
            <a:endParaRPr sz="1500">
              <a:solidFill>
                <a:srgbClr val="595959"/>
              </a:solidFill>
              <a:latin typeface="Lexend"/>
              <a:ea typeface="Lexend"/>
              <a:cs typeface="Lexend"/>
              <a:sym typeface="Lexend"/>
            </a:endParaRPr>
          </a:p>
        </p:txBody>
      </p:sp>
      <p:pic>
        <p:nvPicPr>
          <p:cNvPr id="1772" name="Google Shape;1772;p131"/>
          <p:cNvPicPr preferRelativeResize="0"/>
          <p:nvPr/>
        </p:nvPicPr>
        <p:blipFill>
          <a:blip r:embed="rId9">
            <a:alphaModFix/>
          </a:blip>
          <a:stretch>
            <a:fillRect/>
          </a:stretch>
        </p:blipFill>
        <p:spPr>
          <a:xfrm>
            <a:off x="5601275" y="1208209"/>
            <a:ext cx="3371226" cy="342092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pic>
        <p:nvPicPr>
          <p:cNvPr id="1777" name="Google Shape;1777;p132"/>
          <p:cNvPicPr preferRelativeResize="0"/>
          <p:nvPr/>
        </p:nvPicPr>
        <p:blipFill rotWithShape="1">
          <a:blip r:embed="rId3">
            <a:alphaModFix/>
          </a:blip>
          <a:srcRect r="1273"/>
          <a:stretch/>
        </p:blipFill>
        <p:spPr>
          <a:xfrm>
            <a:off x="3680550" y="1162775"/>
            <a:ext cx="5215348" cy="3557426"/>
          </a:xfrm>
          <a:prstGeom prst="rect">
            <a:avLst/>
          </a:prstGeom>
          <a:noFill/>
          <a:ln>
            <a:noFill/>
          </a:ln>
        </p:spPr>
      </p:pic>
      <p:sp>
        <p:nvSpPr>
          <p:cNvPr id="1778" name="Google Shape;1778;p132"/>
          <p:cNvSpPr txBox="1"/>
          <p:nvPr/>
        </p:nvSpPr>
        <p:spPr>
          <a:xfrm>
            <a:off x="114300" y="4108350"/>
            <a:ext cx="3397500" cy="917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a:solidFill>
                  <a:srgbClr val="595959"/>
                </a:solidFill>
                <a:latin typeface="Lexend"/>
                <a:ea typeface="Lexend"/>
                <a:cs typeface="Lexend"/>
                <a:sym typeface="Lexend"/>
              </a:rPr>
              <a:t>An Image is Worth 16x16 Words: Transformers for Image Recognition at Scale (</a:t>
            </a:r>
            <a:r>
              <a:rPr lang="en" u="sng">
                <a:solidFill>
                  <a:schemeClr val="hlink"/>
                </a:solidFill>
                <a:latin typeface="Lexend"/>
                <a:ea typeface="Lexend"/>
                <a:cs typeface="Lexend"/>
                <a:sym typeface="Lexend"/>
                <a:hlinkClick r:id="rId4"/>
              </a:rPr>
              <a:t>Paper</a:t>
            </a:r>
            <a:r>
              <a:rPr lang="en">
                <a:solidFill>
                  <a:srgbClr val="595959"/>
                </a:solidFill>
                <a:latin typeface="Lexend"/>
                <a:ea typeface="Lexend"/>
                <a:cs typeface="Lexend"/>
                <a:sym typeface="Lexend"/>
              </a:rPr>
              <a:t> 2020)</a:t>
            </a:r>
            <a:endParaRPr>
              <a:solidFill>
                <a:srgbClr val="595959"/>
              </a:solidFill>
              <a:latin typeface="Lexend"/>
              <a:ea typeface="Lexend"/>
              <a:cs typeface="Lexend"/>
              <a:sym typeface="Lexend"/>
            </a:endParaRPr>
          </a:p>
        </p:txBody>
      </p:sp>
      <p:sp>
        <p:nvSpPr>
          <p:cNvPr id="1779" name="Google Shape;1779;p132"/>
          <p:cNvSpPr txBox="1"/>
          <p:nvPr/>
        </p:nvSpPr>
        <p:spPr>
          <a:xfrm>
            <a:off x="292600" y="1269400"/>
            <a:ext cx="3244500" cy="314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595959"/>
                </a:solidFill>
                <a:latin typeface="Lexend"/>
                <a:ea typeface="Lexend"/>
                <a:cs typeface="Lexend"/>
                <a:sym typeface="Lexend"/>
              </a:rPr>
              <a:t>Up until this paper, research attempted to introduce self-attention at the pixel level</a:t>
            </a:r>
            <a:endParaRPr>
              <a:solidFill>
                <a:srgbClr val="595959"/>
              </a:solidFill>
              <a:latin typeface="Lexend"/>
              <a:ea typeface="Lexend"/>
              <a:cs typeface="Lexend"/>
              <a:sym typeface="Lexend"/>
            </a:endParaRPr>
          </a:p>
          <a:p>
            <a:pPr marL="0" lvl="0" indent="0" algn="l" rtl="0">
              <a:lnSpc>
                <a:spcPct val="115000"/>
              </a:lnSpc>
              <a:spcBef>
                <a:spcPts val="0"/>
              </a:spcBef>
              <a:spcAft>
                <a:spcPts val="0"/>
              </a:spcAft>
              <a:buNone/>
            </a:pPr>
            <a:endParaRPr>
              <a:solidFill>
                <a:srgbClr val="595959"/>
              </a:solidFill>
              <a:latin typeface="Lexend"/>
              <a:ea typeface="Lexend"/>
              <a:cs typeface="Lexend"/>
              <a:sym typeface="Lexend"/>
            </a:endParaRPr>
          </a:p>
          <a:p>
            <a:pPr marL="0" lvl="0" indent="0" algn="l" rtl="0">
              <a:lnSpc>
                <a:spcPct val="115000"/>
              </a:lnSpc>
              <a:spcBef>
                <a:spcPts val="0"/>
              </a:spcBef>
              <a:spcAft>
                <a:spcPts val="0"/>
              </a:spcAft>
              <a:buNone/>
            </a:pPr>
            <a:r>
              <a:rPr lang="en">
                <a:solidFill>
                  <a:srgbClr val="595959"/>
                </a:solidFill>
                <a:latin typeface="Lexend"/>
                <a:ea typeface="Lexend"/>
                <a:cs typeface="Lexend"/>
                <a:sym typeface="Lexend"/>
              </a:rPr>
              <a:t>224x224px →  50k sequence length!</a:t>
            </a:r>
            <a:endParaRPr>
              <a:solidFill>
                <a:srgbClr val="595959"/>
              </a:solidFill>
              <a:latin typeface="Lexend"/>
              <a:ea typeface="Lexend"/>
              <a:cs typeface="Lexend"/>
              <a:sym typeface="Lexend"/>
            </a:endParaRPr>
          </a:p>
          <a:p>
            <a:pPr marL="0" lvl="0" indent="0" algn="l" rtl="0">
              <a:lnSpc>
                <a:spcPct val="115000"/>
              </a:lnSpc>
              <a:spcBef>
                <a:spcPts val="0"/>
              </a:spcBef>
              <a:spcAft>
                <a:spcPts val="0"/>
              </a:spcAft>
              <a:buNone/>
            </a:pPr>
            <a:endParaRPr>
              <a:solidFill>
                <a:srgbClr val="595959"/>
              </a:solidFill>
              <a:latin typeface="Lexend"/>
              <a:ea typeface="Lexend"/>
              <a:cs typeface="Lexend"/>
              <a:sym typeface="Lexend"/>
            </a:endParaRPr>
          </a:p>
          <a:p>
            <a:pPr marL="0" lvl="0" indent="0" algn="l" rtl="0">
              <a:lnSpc>
                <a:spcPct val="115000"/>
              </a:lnSpc>
              <a:spcBef>
                <a:spcPts val="0"/>
              </a:spcBef>
              <a:spcAft>
                <a:spcPts val="0"/>
              </a:spcAft>
              <a:buNone/>
            </a:pPr>
            <a:r>
              <a:rPr lang="en" b="1">
                <a:solidFill>
                  <a:srgbClr val="595959"/>
                </a:solidFill>
                <a:latin typeface="Google Sans"/>
                <a:ea typeface="Google Sans"/>
                <a:cs typeface="Google Sans"/>
                <a:sym typeface="Google Sans"/>
              </a:rPr>
              <a:t>"tokenize" the image</a:t>
            </a:r>
            <a:r>
              <a:rPr lang="en">
                <a:solidFill>
                  <a:srgbClr val="595959"/>
                </a:solidFill>
                <a:latin typeface="Google Sans"/>
                <a:ea typeface="Google Sans"/>
                <a:cs typeface="Google Sans"/>
                <a:sym typeface="Google Sans"/>
              </a:rPr>
              <a:t> by </a:t>
            </a:r>
            <a:r>
              <a:rPr lang="en" b="1">
                <a:solidFill>
                  <a:srgbClr val="595959"/>
                </a:solidFill>
                <a:latin typeface="Google Sans"/>
                <a:ea typeface="Google Sans"/>
                <a:cs typeface="Google Sans"/>
                <a:sym typeface="Google Sans"/>
              </a:rPr>
              <a:t>chopping it into patches</a:t>
            </a:r>
            <a:r>
              <a:rPr lang="en">
                <a:solidFill>
                  <a:srgbClr val="595959"/>
                </a:solidFill>
                <a:latin typeface="Google Sans"/>
                <a:ea typeface="Google Sans"/>
                <a:cs typeface="Google Sans"/>
                <a:sym typeface="Google Sans"/>
              </a:rPr>
              <a:t> of 16x16px, and treating each patch as a token, embedding it into input space</a:t>
            </a:r>
            <a:endParaRPr>
              <a:solidFill>
                <a:srgbClr val="595959"/>
              </a:solidFill>
              <a:latin typeface="Lexend"/>
              <a:ea typeface="Lexend"/>
              <a:cs typeface="Lexend"/>
              <a:sym typeface="Lexend"/>
            </a:endParaRPr>
          </a:p>
          <a:p>
            <a:pPr marL="0" lvl="0" indent="0" algn="l" rtl="0">
              <a:lnSpc>
                <a:spcPct val="115000"/>
              </a:lnSpc>
              <a:spcBef>
                <a:spcPts val="0"/>
              </a:spcBef>
              <a:spcAft>
                <a:spcPts val="0"/>
              </a:spcAft>
              <a:buNone/>
            </a:pPr>
            <a:endParaRPr>
              <a:solidFill>
                <a:srgbClr val="595959"/>
              </a:solidFill>
              <a:latin typeface="Lexend"/>
              <a:ea typeface="Lexend"/>
              <a:cs typeface="Lexend"/>
              <a:sym typeface="Lexend"/>
            </a:endParaRPr>
          </a:p>
        </p:txBody>
      </p:sp>
      <p:sp>
        <p:nvSpPr>
          <p:cNvPr id="1780" name="Google Shape;1780;p132"/>
          <p:cNvSpPr/>
          <p:nvPr/>
        </p:nvSpPr>
        <p:spPr>
          <a:xfrm>
            <a:off x="431575" y="435200"/>
            <a:ext cx="31326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ViT (</a:t>
            </a:r>
            <a:r>
              <a:rPr lang="en" sz="3400" u="sng">
                <a:solidFill>
                  <a:schemeClr val="hlink"/>
                </a:solidFill>
                <a:latin typeface="Lexend"/>
                <a:ea typeface="Lexend"/>
                <a:cs typeface="Lexend"/>
                <a:sym typeface="Lexend"/>
                <a:hlinkClick r:id="rId4"/>
              </a:rPr>
              <a:t>2020</a:t>
            </a:r>
            <a:r>
              <a:rPr lang="en" sz="3400">
                <a:latin typeface="Lexend"/>
                <a:ea typeface="Lexend"/>
                <a:cs typeface="Lexend"/>
                <a:sym typeface="Lexend"/>
              </a:rPr>
              <a:t>)</a:t>
            </a:r>
            <a:endParaRPr sz="3400">
              <a:latin typeface="Lexend"/>
              <a:ea typeface="Lexend"/>
              <a:cs typeface="Lexend"/>
              <a:sym typeface="Lexen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pic>
        <p:nvPicPr>
          <p:cNvPr id="1785" name="Google Shape;1785;p133"/>
          <p:cNvPicPr preferRelativeResize="0"/>
          <p:nvPr/>
        </p:nvPicPr>
        <p:blipFill>
          <a:blip r:embed="rId3">
            <a:alphaModFix/>
          </a:blip>
          <a:stretch>
            <a:fillRect/>
          </a:stretch>
        </p:blipFill>
        <p:spPr>
          <a:xfrm>
            <a:off x="431575" y="1318975"/>
            <a:ext cx="6820324" cy="3204250"/>
          </a:xfrm>
          <a:prstGeom prst="rect">
            <a:avLst/>
          </a:prstGeom>
          <a:noFill/>
          <a:ln>
            <a:noFill/>
          </a:ln>
        </p:spPr>
      </p:pic>
      <p:sp>
        <p:nvSpPr>
          <p:cNvPr id="1786" name="Google Shape;1786;p133"/>
          <p:cNvSpPr/>
          <p:nvPr/>
        </p:nvSpPr>
        <p:spPr>
          <a:xfrm>
            <a:off x="431575" y="435200"/>
            <a:ext cx="31326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CLIP (</a:t>
            </a:r>
            <a:r>
              <a:rPr lang="en" sz="3400" u="sng">
                <a:solidFill>
                  <a:schemeClr val="hlink"/>
                </a:solidFill>
                <a:latin typeface="Lexend"/>
                <a:ea typeface="Lexend"/>
                <a:cs typeface="Lexend"/>
                <a:sym typeface="Lexend"/>
                <a:hlinkClick r:id="rId4"/>
              </a:rPr>
              <a:t>2021</a:t>
            </a:r>
            <a:r>
              <a:rPr lang="en" sz="3400">
                <a:latin typeface="Lexend"/>
                <a:ea typeface="Lexend"/>
                <a:cs typeface="Lexend"/>
                <a:sym typeface="Lexend"/>
              </a:rPr>
              <a:t>)</a:t>
            </a:r>
            <a:endParaRPr sz="3400">
              <a:latin typeface="Lexend"/>
              <a:ea typeface="Lexend"/>
              <a:cs typeface="Lexend"/>
              <a:sym typeface="Lexen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34"/>
          <p:cNvSpPr txBox="1"/>
          <p:nvPr/>
        </p:nvSpPr>
        <p:spPr>
          <a:xfrm>
            <a:off x="0" y="4821000"/>
            <a:ext cx="2963700" cy="3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latin typeface="Golos Text"/>
                <a:ea typeface="Golos Text"/>
                <a:cs typeface="Golos Text"/>
                <a:sym typeface="Golos Text"/>
                <a:hlinkClick r:id="rId3"/>
              </a:rPr>
              <a:t>Image Source</a:t>
            </a:r>
            <a:endParaRPr sz="1000">
              <a:latin typeface="Golos Text"/>
              <a:ea typeface="Golos Text"/>
              <a:cs typeface="Golos Text"/>
              <a:sym typeface="Golos Text"/>
            </a:endParaRPr>
          </a:p>
        </p:txBody>
      </p:sp>
      <p:sp>
        <p:nvSpPr>
          <p:cNvPr id="1792" name="Google Shape;1792;p134"/>
          <p:cNvSpPr txBox="1"/>
          <p:nvPr/>
        </p:nvSpPr>
        <p:spPr>
          <a:xfrm>
            <a:off x="8333701" y="298859"/>
            <a:ext cx="489000" cy="502500"/>
          </a:xfrm>
          <a:prstGeom prst="rect">
            <a:avLst/>
          </a:prstGeom>
          <a:solidFill>
            <a:srgbClr val="51BD85"/>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1D1D1D"/>
                </a:solidFill>
                <a:latin typeface="Lexend SemiBold"/>
                <a:ea typeface="Lexend SemiBold"/>
                <a:cs typeface="Lexend SemiBold"/>
                <a:sym typeface="Lexend SemiBold"/>
              </a:rPr>
              <a:t>93</a:t>
            </a:fld>
            <a:endParaRPr>
              <a:solidFill>
                <a:srgbClr val="1D1D1D"/>
              </a:solidFill>
              <a:latin typeface="Lexend SemiBold"/>
              <a:ea typeface="Lexend SemiBold"/>
              <a:cs typeface="Lexend SemiBold"/>
              <a:sym typeface="Lexend SemiBold"/>
            </a:endParaRPr>
          </a:p>
        </p:txBody>
      </p:sp>
      <p:pic>
        <p:nvPicPr>
          <p:cNvPr id="1793" name="Google Shape;1793;p134"/>
          <p:cNvPicPr preferRelativeResize="0"/>
          <p:nvPr/>
        </p:nvPicPr>
        <p:blipFill>
          <a:blip r:embed="rId4">
            <a:alphaModFix/>
          </a:blip>
          <a:stretch>
            <a:fillRect/>
          </a:stretch>
        </p:blipFill>
        <p:spPr>
          <a:xfrm>
            <a:off x="1964650" y="151900"/>
            <a:ext cx="4840427" cy="2127776"/>
          </a:xfrm>
          <a:prstGeom prst="rect">
            <a:avLst/>
          </a:prstGeom>
          <a:noFill/>
          <a:ln>
            <a:noFill/>
          </a:ln>
        </p:spPr>
      </p:pic>
      <p:pic>
        <p:nvPicPr>
          <p:cNvPr id="1794" name="Google Shape;1794;p134"/>
          <p:cNvPicPr preferRelativeResize="0"/>
          <p:nvPr/>
        </p:nvPicPr>
        <p:blipFill>
          <a:blip r:embed="rId5">
            <a:alphaModFix/>
          </a:blip>
          <a:stretch>
            <a:fillRect/>
          </a:stretch>
        </p:blipFill>
        <p:spPr>
          <a:xfrm>
            <a:off x="1956988" y="2486450"/>
            <a:ext cx="4855748" cy="2127775"/>
          </a:xfrm>
          <a:prstGeom prst="rect">
            <a:avLst/>
          </a:prstGeom>
          <a:noFill/>
          <a:ln>
            <a:noFill/>
          </a:ln>
        </p:spPr>
      </p:pic>
      <p:sp>
        <p:nvSpPr>
          <p:cNvPr id="1795" name="Google Shape;1795;p134"/>
          <p:cNvSpPr txBox="1"/>
          <p:nvPr/>
        </p:nvSpPr>
        <p:spPr>
          <a:xfrm>
            <a:off x="180475" y="293275"/>
            <a:ext cx="1443900" cy="15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2"/>
                </a:solidFill>
                <a:latin typeface="Lexend"/>
                <a:ea typeface="Lexend"/>
                <a:cs typeface="Lexend"/>
                <a:sym typeface="Lexend"/>
              </a:rPr>
              <a:t>Text Encoder: CLIP</a:t>
            </a:r>
            <a:endParaRPr sz="1500">
              <a:solidFill>
                <a:schemeClr val="lt2"/>
              </a:solidFill>
              <a:latin typeface="Lexend"/>
              <a:ea typeface="Lexend"/>
              <a:cs typeface="Lexend"/>
              <a:sym typeface="Lexen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pic>
        <p:nvPicPr>
          <p:cNvPr id="1800" name="Google Shape;1800;p135"/>
          <p:cNvPicPr preferRelativeResize="0"/>
          <p:nvPr/>
        </p:nvPicPr>
        <p:blipFill>
          <a:blip r:embed="rId3">
            <a:alphaModFix/>
          </a:blip>
          <a:stretch>
            <a:fillRect/>
          </a:stretch>
        </p:blipFill>
        <p:spPr>
          <a:xfrm>
            <a:off x="208310" y="1208200"/>
            <a:ext cx="3355865" cy="3560475"/>
          </a:xfrm>
          <a:prstGeom prst="rect">
            <a:avLst/>
          </a:prstGeom>
          <a:noFill/>
          <a:ln>
            <a:noFill/>
          </a:ln>
        </p:spPr>
      </p:pic>
      <p:sp>
        <p:nvSpPr>
          <p:cNvPr id="1801" name="Google Shape;1801;p135"/>
          <p:cNvSpPr txBox="1"/>
          <p:nvPr/>
        </p:nvSpPr>
        <p:spPr>
          <a:xfrm>
            <a:off x="3740725" y="204875"/>
            <a:ext cx="5153100" cy="299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I[n, h, w, c]</a:t>
            </a:r>
            <a:r>
              <a:rPr lang="en" sz="1000">
                <a:latin typeface="Lexend"/>
                <a:ea typeface="Lexend"/>
                <a:cs typeface="Lexend"/>
                <a:sym typeface="Lexend"/>
              </a:rPr>
              <a:t>: A batch of </a:t>
            </a:r>
            <a:r>
              <a:rPr lang="en" sz="1000">
                <a:solidFill>
                  <a:srgbClr val="188038"/>
                </a:solidFill>
                <a:latin typeface="Lexend"/>
                <a:ea typeface="Lexend"/>
                <a:cs typeface="Lexend"/>
                <a:sym typeface="Lexend"/>
              </a:rPr>
              <a:t>n</a:t>
            </a:r>
            <a:r>
              <a:rPr lang="en" sz="1000">
                <a:latin typeface="Lexend"/>
                <a:ea typeface="Lexend"/>
                <a:cs typeface="Lexend"/>
                <a:sym typeface="Lexend"/>
              </a:rPr>
              <a:t> images with height </a:t>
            </a:r>
            <a:r>
              <a:rPr lang="en" sz="1000">
                <a:solidFill>
                  <a:srgbClr val="188038"/>
                </a:solidFill>
                <a:latin typeface="Lexend"/>
                <a:ea typeface="Lexend"/>
                <a:cs typeface="Lexend"/>
                <a:sym typeface="Lexend"/>
              </a:rPr>
              <a:t>h</a:t>
            </a:r>
            <a:r>
              <a:rPr lang="en" sz="1000">
                <a:latin typeface="Lexend"/>
                <a:ea typeface="Lexend"/>
                <a:cs typeface="Lexend"/>
                <a:sym typeface="Lexend"/>
              </a:rPr>
              <a:t>, width </a:t>
            </a:r>
            <a:r>
              <a:rPr lang="en" sz="1000">
                <a:solidFill>
                  <a:srgbClr val="188038"/>
                </a:solidFill>
                <a:latin typeface="Lexend"/>
                <a:ea typeface="Lexend"/>
                <a:cs typeface="Lexend"/>
                <a:sym typeface="Lexend"/>
              </a:rPr>
              <a:t>w</a:t>
            </a:r>
            <a:r>
              <a:rPr lang="en" sz="1000">
                <a:latin typeface="Lexend"/>
                <a:ea typeface="Lexend"/>
                <a:cs typeface="Lexend"/>
                <a:sym typeface="Lexend"/>
              </a:rPr>
              <a:t>, and </a:t>
            </a:r>
            <a:r>
              <a:rPr lang="en" sz="1000">
                <a:solidFill>
                  <a:srgbClr val="188038"/>
                </a:solidFill>
                <a:latin typeface="Lexend"/>
                <a:ea typeface="Lexend"/>
                <a:cs typeface="Lexend"/>
                <a:sym typeface="Lexend"/>
              </a:rPr>
              <a:t>c</a:t>
            </a:r>
            <a:r>
              <a:rPr lang="en" sz="1000">
                <a:latin typeface="Lexend"/>
                <a:ea typeface="Lexend"/>
                <a:cs typeface="Lexend"/>
                <a:sym typeface="Lexend"/>
              </a:rPr>
              <a:t> channels</a:t>
            </a:r>
            <a:endParaRPr sz="1000">
              <a:latin typeface="Lexend"/>
              <a:ea typeface="Lexend"/>
              <a:cs typeface="Lexend"/>
              <a:sym typeface="Lexend"/>
            </a:endParaRPr>
          </a:p>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T[n, l]</a:t>
            </a:r>
            <a:r>
              <a:rPr lang="en" sz="1000">
                <a:latin typeface="Lexend"/>
                <a:ea typeface="Lexend"/>
                <a:cs typeface="Lexend"/>
                <a:sym typeface="Lexend"/>
              </a:rPr>
              <a:t>: A batch of </a:t>
            </a:r>
            <a:r>
              <a:rPr lang="en" sz="1000">
                <a:solidFill>
                  <a:srgbClr val="188038"/>
                </a:solidFill>
                <a:latin typeface="Lexend"/>
                <a:ea typeface="Lexend"/>
                <a:cs typeface="Lexend"/>
                <a:sym typeface="Lexend"/>
              </a:rPr>
              <a:t>n</a:t>
            </a:r>
            <a:r>
              <a:rPr lang="en" sz="1000">
                <a:latin typeface="Lexend"/>
                <a:ea typeface="Lexend"/>
                <a:cs typeface="Lexend"/>
                <a:sym typeface="Lexend"/>
              </a:rPr>
              <a:t> text sequences, each with length </a:t>
            </a:r>
            <a:r>
              <a:rPr lang="en" sz="1000">
                <a:solidFill>
                  <a:srgbClr val="188038"/>
                </a:solidFill>
                <a:latin typeface="Lexend"/>
                <a:ea typeface="Lexend"/>
                <a:cs typeface="Lexend"/>
                <a:sym typeface="Lexend"/>
              </a:rPr>
              <a:t>l</a:t>
            </a:r>
            <a:endParaRPr sz="1000">
              <a:solidFill>
                <a:srgbClr val="188038"/>
              </a:solidFill>
              <a:latin typeface="Lexend"/>
              <a:ea typeface="Lexend"/>
              <a:cs typeface="Lexend"/>
              <a:sym typeface="Lexend"/>
            </a:endParaRPr>
          </a:p>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t</a:t>
            </a:r>
            <a:r>
              <a:rPr lang="en" sz="1000">
                <a:latin typeface="Lexend"/>
                <a:ea typeface="Lexend"/>
                <a:cs typeface="Lexend"/>
                <a:sym typeface="Lexend"/>
              </a:rPr>
              <a:t>: A learned temperature parameter to scale the similarity scores</a:t>
            </a:r>
            <a:endParaRPr sz="1000">
              <a:latin typeface="Lexend"/>
              <a:ea typeface="Lexend"/>
              <a:cs typeface="Lexend"/>
              <a:sym typeface="Lexend"/>
            </a:endParaRPr>
          </a:p>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I_f = image_encoder(I)</a:t>
            </a:r>
            <a:r>
              <a:rPr lang="en" sz="1000">
                <a:latin typeface="Lexend"/>
                <a:ea typeface="Lexend"/>
                <a:cs typeface="Lexend"/>
                <a:sym typeface="Lexend"/>
              </a:rPr>
              <a:t>: Images are encoded using a vision model (ResNet or Vision Transformer) into feature vectors of dimension </a:t>
            </a:r>
            <a:r>
              <a:rPr lang="en" sz="1000">
                <a:solidFill>
                  <a:srgbClr val="188038"/>
                </a:solidFill>
                <a:latin typeface="Lexend"/>
                <a:ea typeface="Lexend"/>
                <a:cs typeface="Lexend"/>
                <a:sym typeface="Lexend"/>
              </a:rPr>
              <a:t>d_i</a:t>
            </a:r>
            <a:endParaRPr sz="1000">
              <a:solidFill>
                <a:srgbClr val="188038"/>
              </a:solidFill>
              <a:latin typeface="Lexend"/>
              <a:ea typeface="Lexend"/>
              <a:cs typeface="Lexend"/>
              <a:sym typeface="Lexend"/>
            </a:endParaRPr>
          </a:p>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T_f = text_encoder(T)</a:t>
            </a:r>
            <a:r>
              <a:rPr lang="en" sz="1000">
                <a:latin typeface="Lexend"/>
                <a:ea typeface="Lexend"/>
                <a:cs typeface="Lexend"/>
                <a:sym typeface="Lexend"/>
              </a:rPr>
              <a:t>: Text is encoded using a text model (CBOW or Text Transformer) into feature vectors of dimension </a:t>
            </a:r>
            <a:r>
              <a:rPr lang="en" sz="1000">
                <a:solidFill>
                  <a:srgbClr val="188038"/>
                </a:solidFill>
                <a:latin typeface="Lexend"/>
                <a:ea typeface="Lexend"/>
                <a:cs typeface="Lexend"/>
                <a:sym typeface="Lexend"/>
              </a:rPr>
              <a:t>d_t</a:t>
            </a:r>
            <a:endParaRPr sz="1000">
              <a:solidFill>
                <a:srgbClr val="188038"/>
              </a:solidFill>
              <a:latin typeface="Lexend"/>
              <a:ea typeface="Lexend"/>
              <a:cs typeface="Lexend"/>
              <a:sym typeface="Lexend"/>
            </a:endParaRPr>
          </a:p>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I_e = l2_normalize(np.dot(I_f, W_i), axis=1)</a:t>
            </a:r>
            <a:r>
              <a:rPr lang="en" sz="1000">
                <a:latin typeface="Lexend"/>
                <a:ea typeface="Lexend"/>
                <a:cs typeface="Lexend"/>
                <a:sym typeface="Lexend"/>
              </a:rPr>
              <a:t>: Project image features to a common embedding space and normalize</a:t>
            </a:r>
            <a:endParaRPr sz="1000">
              <a:latin typeface="Lexend"/>
              <a:ea typeface="Lexend"/>
              <a:cs typeface="Lexend"/>
              <a:sym typeface="Lexend"/>
            </a:endParaRPr>
          </a:p>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T_e = l2_normalize(np.dot(T_f, W_t), axis=1)</a:t>
            </a:r>
            <a:r>
              <a:rPr lang="en" sz="1000">
                <a:latin typeface="Lexend"/>
                <a:ea typeface="Lexend"/>
                <a:cs typeface="Lexend"/>
                <a:sym typeface="Lexend"/>
              </a:rPr>
              <a:t>: Project text features to the same embedding space and normalize</a:t>
            </a:r>
            <a:endParaRPr sz="1000">
              <a:latin typeface="Lexend"/>
              <a:ea typeface="Lexend"/>
              <a:cs typeface="Lexend"/>
              <a:sym typeface="Lexend"/>
            </a:endParaRPr>
          </a:p>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logits = np.dot(I_e, T_e.T) * np.exp(t)</a:t>
            </a:r>
            <a:r>
              <a:rPr lang="en" sz="1000">
                <a:latin typeface="Lexend"/>
                <a:ea typeface="Lexend"/>
                <a:cs typeface="Lexend"/>
                <a:sym typeface="Lexend"/>
              </a:rPr>
              <a:t>: Calculate pairwise cosine similarities between all image-text pairs in the batch, scaled by the temperature parameter</a:t>
            </a:r>
            <a:endParaRPr sz="1000">
              <a:latin typeface="Lexend"/>
              <a:ea typeface="Lexend"/>
              <a:cs typeface="Lexend"/>
              <a:sym typeface="Lexend"/>
            </a:endParaRPr>
          </a:p>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labels = np.arange(n)</a:t>
            </a:r>
            <a:r>
              <a:rPr lang="en" sz="1000">
                <a:latin typeface="Lexend"/>
                <a:ea typeface="Lexend"/>
                <a:cs typeface="Lexend"/>
                <a:sym typeface="Lexend"/>
              </a:rPr>
              <a:t>: Create diagonal labels (each image matches with its corresponding text)</a:t>
            </a:r>
            <a:endParaRPr sz="1000">
              <a:latin typeface="Lexend"/>
              <a:ea typeface="Lexend"/>
              <a:cs typeface="Lexend"/>
              <a:sym typeface="Lexend"/>
            </a:endParaRPr>
          </a:p>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loss_i</a:t>
            </a:r>
            <a:r>
              <a:rPr lang="en" sz="1000">
                <a:latin typeface="Lexend"/>
                <a:ea typeface="Lexend"/>
                <a:cs typeface="Lexend"/>
                <a:sym typeface="Lexend"/>
              </a:rPr>
              <a:t>: Cross-entropy loss treating rows as predictions (image-to-text direction)</a:t>
            </a:r>
            <a:endParaRPr sz="1000">
              <a:latin typeface="Lexend"/>
              <a:ea typeface="Lexend"/>
              <a:cs typeface="Lexend"/>
              <a:sym typeface="Lexend"/>
            </a:endParaRPr>
          </a:p>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loss_t</a:t>
            </a:r>
            <a:r>
              <a:rPr lang="en" sz="1000">
                <a:latin typeface="Lexend"/>
                <a:ea typeface="Lexend"/>
                <a:cs typeface="Lexend"/>
                <a:sym typeface="Lexend"/>
              </a:rPr>
              <a:t>: Cross-entropy loss treating columns as predictions (text-to-image direction)</a:t>
            </a:r>
            <a:endParaRPr sz="1000">
              <a:latin typeface="Lexend"/>
              <a:ea typeface="Lexend"/>
              <a:cs typeface="Lexend"/>
              <a:sym typeface="Lexend"/>
            </a:endParaRPr>
          </a:p>
          <a:p>
            <a:pPr marL="0" lvl="0" indent="0" algn="l" rtl="0">
              <a:lnSpc>
                <a:spcPct val="100000"/>
              </a:lnSpc>
              <a:spcBef>
                <a:spcPts val="1200"/>
              </a:spcBef>
              <a:spcAft>
                <a:spcPts val="0"/>
              </a:spcAft>
              <a:buNone/>
            </a:pPr>
            <a:r>
              <a:rPr lang="en" sz="1000">
                <a:solidFill>
                  <a:srgbClr val="188038"/>
                </a:solidFill>
                <a:latin typeface="Lexend"/>
                <a:ea typeface="Lexend"/>
                <a:cs typeface="Lexend"/>
                <a:sym typeface="Lexend"/>
              </a:rPr>
              <a:t>loss = (loss_i + loss_t)/2</a:t>
            </a:r>
            <a:r>
              <a:rPr lang="en" sz="1000">
                <a:latin typeface="Lexend"/>
                <a:ea typeface="Lexend"/>
                <a:cs typeface="Lexend"/>
                <a:sym typeface="Lexend"/>
              </a:rPr>
              <a:t>: The final loss is the average of both directional losses</a:t>
            </a:r>
            <a:endParaRPr sz="1000">
              <a:latin typeface="Lexend"/>
              <a:ea typeface="Lexend"/>
              <a:cs typeface="Lexend"/>
              <a:sym typeface="Lexend"/>
            </a:endParaRPr>
          </a:p>
          <a:p>
            <a:pPr marL="0" lvl="0" indent="0" algn="l" rtl="0">
              <a:lnSpc>
                <a:spcPct val="100000"/>
              </a:lnSpc>
              <a:spcBef>
                <a:spcPts val="1200"/>
              </a:spcBef>
              <a:spcAft>
                <a:spcPts val="1200"/>
              </a:spcAft>
              <a:buNone/>
            </a:pPr>
            <a:endParaRPr sz="1000">
              <a:latin typeface="Lexend"/>
              <a:ea typeface="Lexend"/>
              <a:cs typeface="Lexend"/>
              <a:sym typeface="Lexend"/>
            </a:endParaRPr>
          </a:p>
        </p:txBody>
      </p:sp>
      <p:sp>
        <p:nvSpPr>
          <p:cNvPr id="1802" name="Google Shape;1802;p135"/>
          <p:cNvSpPr/>
          <p:nvPr/>
        </p:nvSpPr>
        <p:spPr>
          <a:xfrm>
            <a:off x="431575" y="435200"/>
            <a:ext cx="31326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CLIP (</a:t>
            </a:r>
            <a:r>
              <a:rPr lang="en" sz="3400" u="sng">
                <a:solidFill>
                  <a:schemeClr val="hlink"/>
                </a:solidFill>
                <a:latin typeface="Lexend"/>
                <a:ea typeface="Lexend"/>
                <a:cs typeface="Lexend"/>
                <a:sym typeface="Lexend"/>
                <a:hlinkClick r:id="rId4"/>
              </a:rPr>
              <a:t>2021</a:t>
            </a:r>
            <a:r>
              <a:rPr lang="en" sz="3400">
                <a:latin typeface="Lexend"/>
                <a:ea typeface="Lexend"/>
                <a:cs typeface="Lexend"/>
                <a:sym typeface="Lexend"/>
              </a:rPr>
              <a:t>)</a:t>
            </a:r>
            <a:endParaRPr sz="3400">
              <a:latin typeface="Lexend"/>
              <a:ea typeface="Lexend"/>
              <a:cs typeface="Lexend"/>
              <a:sym typeface="Lexen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pic>
        <p:nvPicPr>
          <p:cNvPr id="1807" name="Google Shape;1807;p136"/>
          <p:cNvPicPr preferRelativeResize="0"/>
          <p:nvPr/>
        </p:nvPicPr>
        <p:blipFill>
          <a:blip r:embed="rId3">
            <a:alphaModFix/>
          </a:blip>
          <a:stretch>
            <a:fillRect/>
          </a:stretch>
        </p:blipFill>
        <p:spPr>
          <a:xfrm>
            <a:off x="238400" y="2859650"/>
            <a:ext cx="5645104" cy="1831150"/>
          </a:xfrm>
          <a:prstGeom prst="rect">
            <a:avLst/>
          </a:prstGeom>
          <a:noFill/>
          <a:ln>
            <a:noFill/>
          </a:ln>
        </p:spPr>
      </p:pic>
      <p:sp>
        <p:nvSpPr>
          <p:cNvPr id="1808" name="Google Shape;1808;p136"/>
          <p:cNvSpPr txBox="1"/>
          <p:nvPr/>
        </p:nvSpPr>
        <p:spPr>
          <a:xfrm>
            <a:off x="57250" y="4799975"/>
            <a:ext cx="23856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latin typeface="Lexend"/>
                <a:ea typeface="Lexend"/>
                <a:cs typeface="Lexend"/>
                <a:sym typeface="Lexend"/>
                <a:hlinkClick r:id="rId4"/>
              </a:rPr>
              <a:t>GIF source</a:t>
            </a:r>
            <a:endParaRPr sz="1200">
              <a:solidFill>
                <a:schemeClr val="dk1"/>
              </a:solidFill>
              <a:latin typeface="Lexend"/>
              <a:ea typeface="Lexend"/>
              <a:cs typeface="Lexend"/>
              <a:sym typeface="Lexend"/>
            </a:endParaRPr>
          </a:p>
        </p:txBody>
      </p:sp>
      <p:pic>
        <p:nvPicPr>
          <p:cNvPr id="1809" name="Google Shape;1809;p136"/>
          <p:cNvPicPr preferRelativeResize="0"/>
          <p:nvPr/>
        </p:nvPicPr>
        <p:blipFill>
          <a:blip r:embed="rId5">
            <a:alphaModFix/>
          </a:blip>
          <a:stretch>
            <a:fillRect/>
          </a:stretch>
        </p:blipFill>
        <p:spPr>
          <a:xfrm>
            <a:off x="6035904" y="152400"/>
            <a:ext cx="2873366" cy="4838699"/>
          </a:xfrm>
          <a:prstGeom prst="rect">
            <a:avLst/>
          </a:prstGeom>
          <a:noFill/>
          <a:ln>
            <a:noFill/>
          </a:ln>
        </p:spPr>
      </p:pic>
      <p:sp>
        <p:nvSpPr>
          <p:cNvPr id="1810" name="Google Shape;1810;p136"/>
          <p:cNvSpPr/>
          <p:nvPr/>
        </p:nvSpPr>
        <p:spPr>
          <a:xfrm>
            <a:off x="431575" y="435200"/>
            <a:ext cx="4140300" cy="623100"/>
          </a:xfrm>
          <a:prstGeom prst="rect">
            <a:avLst/>
          </a:prstGeom>
          <a:solidFill>
            <a:srgbClr val="FFE534"/>
          </a:solidFill>
          <a:ln w="19050" cap="flat" cmpd="sng">
            <a:solidFill>
              <a:srgbClr val="1D1D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400">
                <a:latin typeface="Lexend"/>
                <a:ea typeface="Lexend"/>
                <a:cs typeface="Lexend"/>
                <a:sym typeface="Lexend"/>
              </a:rPr>
              <a:t>Mixture of Experts</a:t>
            </a:r>
            <a:endParaRPr sz="3400">
              <a:latin typeface="Lexend"/>
              <a:ea typeface="Lexend"/>
              <a:cs typeface="Lexend"/>
              <a:sym typeface="Lexend"/>
            </a:endParaRPr>
          </a:p>
        </p:txBody>
      </p:sp>
      <p:sp>
        <p:nvSpPr>
          <p:cNvPr id="1811" name="Google Shape;1811;p136"/>
          <p:cNvSpPr txBox="1"/>
          <p:nvPr/>
        </p:nvSpPr>
        <p:spPr>
          <a:xfrm>
            <a:off x="458050" y="1240550"/>
            <a:ext cx="5343900" cy="1619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Lexend"/>
              <a:buChar char="●"/>
            </a:pPr>
            <a:r>
              <a:rPr lang="en" sz="1300">
                <a:solidFill>
                  <a:schemeClr val="dk1"/>
                </a:solidFill>
                <a:latin typeface="Lexend"/>
                <a:ea typeface="Lexend"/>
                <a:cs typeface="Lexend"/>
                <a:sym typeface="Lexend"/>
              </a:rPr>
              <a:t>In traditional transformers, all parameters are used for every input, but MoE models only activate a small subset of parameters (the "experts") for each input token</a:t>
            </a:r>
            <a:endParaRPr sz="1300">
              <a:solidFill>
                <a:schemeClr val="dk1"/>
              </a:solidFill>
              <a:latin typeface="Lexend"/>
              <a:ea typeface="Lexend"/>
              <a:cs typeface="Lexend"/>
              <a:sym typeface="Lexend"/>
            </a:endParaRPr>
          </a:p>
          <a:p>
            <a:pPr marL="457200" lvl="0" indent="-311150" algn="l" rtl="0">
              <a:spcBef>
                <a:spcPts val="0"/>
              </a:spcBef>
              <a:spcAft>
                <a:spcPts val="0"/>
              </a:spcAft>
              <a:buClr>
                <a:schemeClr val="dk1"/>
              </a:buClr>
              <a:buSzPts val="1300"/>
              <a:buFont typeface="Lexend"/>
              <a:buChar char="●"/>
            </a:pPr>
            <a:r>
              <a:rPr lang="en" sz="1300">
                <a:solidFill>
                  <a:schemeClr val="dk1"/>
                </a:solidFill>
                <a:latin typeface="Lexend"/>
                <a:ea typeface="Lexend"/>
                <a:cs typeface="Lexend"/>
                <a:sym typeface="Lexend"/>
              </a:rPr>
              <a:t>Instead of the dense FFN, MoE layers have a certain number of “Experts” where each expert is a NN (any NN!)</a:t>
            </a:r>
            <a:endParaRPr sz="1300">
              <a:solidFill>
                <a:schemeClr val="dk1"/>
              </a:solidFill>
              <a:latin typeface="Lexend"/>
              <a:ea typeface="Lexend"/>
              <a:cs typeface="Lexend"/>
              <a:sym typeface="Lexend"/>
            </a:endParaRPr>
          </a:p>
          <a:p>
            <a:pPr marL="457200" lvl="0" indent="-311150" algn="l" rtl="0">
              <a:spcBef>
                <a:spcPts val="0"/>
              </a:spcBef>
              <a:spcAft>
                <a:spcPts val="0"/>
              </a:spcAft>
              <a:buClr>
                <a:schemeClr val="dk1"/>
              </a:buClr>
              <a:buSzPts val="1300"/>
              <a:buFont typeface="Lexend"/>
              <a:buChar char="●"/>
            </a:pPr>
            <a:r>
              <a:rPr lang="en" sz="1300">
                <a:solidFill>
                  <a:schemeClr val="dk1"/>
                </a:solidFill>
                <a:latin typeface="Lexend"/>
                <a:ea typeface="Lexend"/>
                <a:cs typeface="Lexend"/>
                <a:sym typeface="Lexend"/>
              </a:rPr>
              <a:t>There is also a router network, composed of learned parameters and trained at the same time as the network</a:t>
            </a:r>
            <a:endParaRPr sz="1300">
              <a:solidFill>
                <a:schemeClr val="dk1"/>
              </a:solidFill>
              <a:latin typeface="Lexend"/>
              <a:ea typeface="Lexend"/>
              <a:cs typeface="Lexend"/>
              <a:sym typeface="Lexend"/>
            </a:endParaRPr>
          </a:p>
        </p:txBody>
      </p:sp>
      <p:sp>
        <p:nvSpPr>
          <p:cNvPr id="1812" name="Google Shape;1812;p136"/>
          <p:cNvSpPr txBox="1"/>
          <p:nvPr/>
        </p:nvSpPr>
        <p:spPr>
          <a:xfrm>
            <a:off x="3712100" y="4752250"/>
            <a:ext cx="22140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latin typeface="Lexend"/>
                <a:ea typeface="Lexend"/>
                <a:cs typeface="Lexend"/>
                <a:sym typeface="Lexend"/>
                <a:hlinkClick r:id="rId6"/>
              </a:rPr>
              <a:t>Recommended Reading</a:t>
            </a:r>
            <a:endParaRPr sz="1200">
              <a:solidFill>
                <a:schemeClr val="dk1"/>
              </a:solidFill>
              <a:latin typeface="Lexend"/>
              <a:ea typeface="Lexend"/>
              <a:cs typeface="Lexend"/>
              <a:sym typeface="Lexen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3540E-7941-FF82-1C72-37863E3EE41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EBDE759-70FC-D177-10A0-F29FCFCDD69D}"/>
              </a:ext>
            </a:extLst>
          </p:cNvPr>
          <p:cNvSpPr txBox="1"/>
          <p:nvPr/>
        </p:nvSpPr>
        <p:spPr>
          <a:xfrm>
            <a:off x="1240971" y="999811"/>
            <a:ext cx="6626888" cy="1169551"/>
          </a:xfrm>
          <a:prstGeom prst="rect">
            <a:avLst/>
          </a:prstGeom>
          <a:noFill/>
        </p:spPr>
        <p:txBody>
          <a:bodyPr wrap="square" rtlCol="0">
            <a:spAutoFit/>
          </a:bodyPr>
          <a:lstStyle/>
          <a:p>
            <a:r>
              <a:rPr lang="en-US" dirty="0" err="1"/>
              <a:t>Webcrawl</a:t>
            </a:r>
            <a:r>
              <a:rPr lang="en-US" dirty="0"/>
              <a:t> – latest news , maybe use topic modelling to tag documents?</a:t>
            </a:r>
          </a:p>
          <a:p>
            <a:r>
              <a:rPr lang="en-US" dirty="0"/>
              <a:t>Progress graph</a:t>
            </a:r>
          </a:p>
          <a:p>
            <a:r>
              <a:rPr lang="en-US" dirty="0"/>
              <a:t>Measure token usage can control </a:t>
            </a:r>
            <a:r>
              <a:rPr lang="en-US" dirty="0" err="1"/>
              <a:t>i</a:t>
            </a:r>
            <a:r>
              <a:rPr lang="en-US" dirty="0"/>
              <a:t>/p o/p</a:t>
            </a:r>
          </a:p>
          <a:p>
            <a:r>
              <a:rPr lang="en-US" dirty="0"/>
              <a:t>Prompt evaluation</a:t>
            </a:r>
          </a:p>
          <a:p>
            <a:r>
              <a:rPr lang="en-US" dirty="0"/>
              <a:t>Trick the model, </a:t>
            </a:r>
            <a:r>
              <a:rPr lang="en-US" dirty="0" err="1"/>
              <a:t>hw</a:t>
            </a:r>
            <a:r>
              <a:rPr lang="en-US" dirty="0"/>
              <a:t> does it react?</a:t>
            </a:r>
          </a:p>
        </p:txBody>
      </p:sp>
    </p:spTree>
    <p:extLst>
      <p:ext uri="{BB962C8B-B14F-4D97-AF65-F5344CB8AC3E}">
        <p14:creationId xmlns:p14="http://schemas.microsoft.com/office/powerpoint/2010/main" val="2087731403"/>
      </p:ext>
    </p:extLst>
  </p:cSld>
  <p:clrMapOvr>
    <a:masterClrMapping/>
  </p:clrMapOvr>
</p:sld>
</file>

<file path=ppt/theme/theme1.xml><?xml version="1.0" encoding="utf-8"?>
<a:theme xmlns:a="http://schemas.openxmlformats.org/drawingml/2006/main" name="Options Proposal">
  <a:themeElements>
    <a:clrScheme name="Simple Light">
      <a:dk1>
        <a:srgbClr val="1D1D1D"/>
      </a:dk1>
      <a:lt1>
        <a:srgbClr val="FFFFF0"/>
      </a:lt1>
      <a:dk2>
        <a:srgbClr val="51BD85"/>
      </a:dk2>
      <a:lt2>
        <a:srgbClr val="FF6652"/>
      </a:lt2>
      <a:accent1>
        <a:srgbClr val="FFE534"/>
      </a:accent1>
      <a:accent2>
        <a:srgbClr val="FFBBDC"/>
      </a:accent2>
      <a:accent3>
        <a:srgbClr val="6AD2E6"/>
      </a:accent3>
      <a:accent4>
        <a:srgbClr val="DBC89F"/>
      </a:accent4>
      <a:accent5>
        <a:srgbClr val="D8E4D6"/>
      </a:accent5>
      <a:accent6>
        <a:srgbClr val="FFFFFF"/>
      </a:accent6>
      <a:hlink>
        <a:srgbClr val="6AD2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7457</Words>
  <Application>Microsoft Office PowerPoint</Application>
  <PresentationFormat>On-screen Show (16:9)</PresentationFormat>
  <Paragraphs>1280</Paragraphs>
  <Slides>96</Slides>
  <Notes>93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96</vt:i4>
      </vt:variant>
    </vt:vector>
  </HeadingPairs>
  <TitlesOfParts>
    <vt:vector size="108" baseType="lpstr">
      <vt:lpstr>Cairo</vt:lpstr>
      <vt:lpstr>Lexend Light</vt:lpstr>
      <vt:lpstr>Courier New</vt:lpstr>
      <vt:lpstr>Golos Text</vt:lpstr>
      <vt:lpstr>Roboto Mono</vt:lpstr>
      <vt:lpstr>Lora</vt:lpstr>
      <vt:lpstr>Google Sans</vt:lpstr>
      <vt:lpstr>Lexend</vt:lpstr>
      <vt:lpstr>Covered By Your Grace</vt:lpstr>
      <vt:lpstr>Arial</vt:lpstr>
      <vt:lpstr>Lexend SemiBold</vt:lpstr>
      <vt:lpstr>Options Proposal</vt:lpstr>
      <vt:lpstr>Week 7</vt:lpstr>
      <vt:lpstr>Test corrections can be put in the folder on the front table (test face down)</vt:lpstr>
      <vt:lpstr>Agenda</vt:lpstr>
      <vt:lpstr>Representing Text</vt:lpstr>
      <vt:lpstr>Representing Text</vt:lpstr>
      <vt:lpstr>The Same Challenges</vt:lpstr>
      <vt:lpstr>Attention &amp; Transformers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Applied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Sharmil Nanjappa Kallichanda</cp:lastModifiedBy>
  <cp:revision>2</cp:revision>
  <dcterms:modified xsi:type="dcterms:W3CDTF">2026-02-24T18:46:31Z</dcterms:modified>
</cp:coreProperties>
</file>